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2" r:id="rId3"/>
    <p:sldId id="635" r:id="rId4"/>
    <p:sldId id="633" r:id="rId5"/>
    <p:sldId id="634" r:id="rId6"/>
    <p:sldId id="571" r:id="rId7"/>
    <p:sldId id="629" r:id="rId8"/>
    <p:sldId id="630" r:id="rId9"/>
    <p:sldId id="632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5F5F5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13"/>
    <p:restoredTop sz="94674"/>
  </p:normalViewPr>
  <p:slideViewPr>
    <p:cSldViewPr>
      <p:cViewPr varScale="1">
        <p:scale>
          <a:sx n="107" d="100"/>
          <a:sy n="107" d="100"/>
        </p:scale>
        <p:origin x="840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6DF465-1EDD-5D44-80DB-C51B9898CC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23CEE9E-1282-DF46-9826-8A0B426B99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新細明體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34938" y="16764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charset="0"/>
                    <a:ea typeface="新細明體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charset="0"/>
                  <a:ea typeface="新細明體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pic>
        <p:nvPicPr>
          <p:cNvPr id="14" name="Picture 17" descr="ec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3340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66800" y="1295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624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5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17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70AED52-6617-3742-B27B-EA5A2B9B40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50940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4C7ED-4205-E340-AB85-64058832653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553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0C042-4C66-1544-83D4-94DB844B030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809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CBA51-2358-F342-A754-105528EA7D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70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17B2F-9544-0342-94D9-26593368CA8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2653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656E6-4B29-664F-999A-BC43E6015D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024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0F6E9-7325-D240-9E04-BC9BAB9202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94644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5C2445-F4B2-E942-8663-A1D42ACC1D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9703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0C31B-0D6E-0B4B-A5C7-79E0A11731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299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83750-FF22-AB4E-A1DD-F7F5305C09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938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C8949-8793-0E47-B450-A5A317BB4ED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669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charset="0"/>
                <a:ea typeface="新細明體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4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14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ahoma" pitchFamily="34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朝陽科技大學資訊管理系呂瑞麟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6E9AA6F7-3460-5D47-9A71-CA72B24B4D7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1038" name="Picture 14" descr="ecr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2578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新細明體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  <a:cs typeface="新細明體" charset="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2"/>
        <a:buChar char="n"/>
        <a:defRPr kumimoji="1" sz="3200">
          <a:solidFill>
            <a:schemeClr val="tx1"/>
          </a:solidFill>
          <a:latin typeface="+mn-lt"/>
          <a:ea typeface="+mn-ea"/>
          <a:cs typeface="新細明體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052513"/>
            <a:ext cx="7772400" cy="1385887"/>
          </a:xfrm>
        </p:spPr>
        <p:txBody>
          <a:bodyPr/>
          <a:lstStyle/>
          <a:p>
            <a:pPr eaLnBrk="1" hangingPunct="1"/>
            <a:r>
              <a:rPr lang="en-US" altLang="zh-TW" b="1" dirty="0"/>
              <a:t>Machine Learning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00400"/>
            <a:ext cx="8229600" cy="2667000"/>
          </a:xfrm>
        </p:spPr>
        <p:txBody>
          <a:bodyPr/>
          <a:lstStyle/>
          <a:p>
            <a:pPr algn="l" eaLnBrk="1" hangingPunct="1">
              <a:buFont typeface="Wingdings" charset="2"/>
              <a:buNone/>
            </a:pPr>
            <a:r>
              <a:rPr lang="en-US" altLang="zh-TW" sz="2800" b="1" dirty="0">
                <a:ea typeface="標楷體" charset="-120"/>
              </a:rPr>
              <a:t>Speaker:  </a:t>
            </a:r>
            <a:r>
              <a:rPr lang="zh-TW" altLang="en-US" sz="2800" b="1" dirty="0">
                <a:ea typeface="標楷體" charset="-120"/>
              </a:rPr>
              <a:t>呂瑞麟</a:t>
            </a:r>
            <a:endParaRPr lang="zh-TW" altLang="en-US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                國立中興大學資管系教授</a:t>
            </a:r>
          </a:p>
          <a:p>
            <a:pPr algn="l" eaLnBrk="1" hangingPunct="1">
              <a:buFont typeface="Wingdings" charset="2"/>
              <a:buNone/>
            </a:pPr>
            <a:r>
              <a:rPr lang="zh-TW" altLang="en-US" sz="2800" dirty="0">
                <a:ea typeface="標楷體" charset="-120"/>
              </a:rPr>
              <a:t>		</a:t>
            </a:r>
            <a:r>
              <a:rPr lang="en-US" altLang="zh-TW" sz="2800" dirty="0">
                <a:ea typeface="標楷體" charset="-120"/>
              </a:rPr>
              <a:t>Email: </a:t>
            </a:r>
            <a:r>
              <a:rPr lang="en-US" altLang="zh-TW" sz="2800" dirty="0" err="1">
                <a:ea typeface="標楷體" charset="-120"/>
              </a:rPr>
              <a:t>jllu@nchu.edu.tw</a:t>
            </a:r>
            <a:endParaRPr lang="en-US" altLang="zh-TW" sz="2800" dirty="0">
              <a:ea typeface="標楷體" charset="-120"/>
            </a:endParaRPr>
          </a:p>
          <a:p>
            <a:pPr algn="l" eaLnBrk="1" hangingPunct="1">
              <a:buFont typeface="Wingdings" charset="2"/>
              <a:buNone/>
            </a:pPr>
            <a:r>
              <a:rPr lang="en-US" altLang="zh-TW" sz="2800" dirty="0">
                <a:ea typeface="標楷體" charset="-120"/>
              </a:rPr>
              <a:t>		URL: http://</a:t>
            </a:r>
            <a:r>
              <a:rPr lang="en-US" altLang="zh-TW" sz="2800" dirty="0" err="1">
                <a:ea typeface="標楷體" charset="-120"/>
              </a:rPr>
              <a:t>web.nchu.edu.tw</a:t>
            </a:r>
            <a:r>
              <a:rPr lang="en-US" altLang="zh-TW" sz="2800" dirty="0">
                <a:ea typeface="標楷體" charset="-120"/>
              </a:rPr>
              <a:t>/~</a:t>
            </a:r>
            <a:r>
              <a:rPr lang="en-US" altLang="zh-TW" sz="2800" dirty="0" err="1">
                <a:ea typeface="標楷體" charset="-120"/>
              </a:rPr>
              <a:t>jlu</a:t>
            </a:r>
            <a:endParaRPr lang="en-US" altLang="zh-TW" sz="2800" dirty="0">
              <a:ea typeface="標楷體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What is Machine Learning?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dirty="0"/>
              <a:t>我們遇到一個問題，要解決這個問題最常見的數學模式：</a:t>
            </a:r>
            <a:r>
              <a:rPr lang="en-US" altLang="zh-TW" dirty="0"/>
              <a:t>f(X) = y</a:t>
            </a:r>
          </a:p>
          <a:p>
            <a:pPr lvl="1" eaLnBrk="1" hangingPunct="1"/>
            <a:r>
              <a:rPr lang="en-US" altLang="zh-TW" dirty="0"/>
              <a:t>X</a:t>
            </a:r>
            <a:r>
              <a:rPr lang="zh-TW" altLang="en-US" dirty="0"/>
              <a:t> 是我們的資料，也稱 </a:t>
            </a:r>
            <a:r>
              <a:rPr lang="en-US" altLang="zh-TW" dirty="0"/>
              <a:t>input</a:t>
            </a:r>
          </a:p>
          <a:p>
            <a:pPr lvl="1" eaLnBrk="1" hangingPunct="1"/>
            <a:r>
              <a:rPr lang="en-US" altLang="zh-TW" dirty="0"/>
              <a:t>y </a:t>
            </a:r>
            <a:r>
              <a:rPr lang="zh-TW" altLang="en-US" dirty="0"/>
              <a:t>是我們的結果，也稱 </a:t>
            </a:r>
            <a:r>
              <a:rPr lang="en-US" altLang="zh-TW" dirty="0"/>
              <a:t>output </a:t>
            </a:r>
            <a:r>
              <a:rPr lang="zh-TW" altLang="en-US" dirty="0"/>
              <a:t>或者 </a:t>
            </a:r>
            <a:r>
              <a:rPr lang="en-US" altLang="zh-TW" dirty="0"/>
              <a:t>label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What is Machine Learning?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ea typeface="標楷體" charset="-120"/>
              </a:rPr>
              <a:t>vs. Artificial Intelligence (AI)</a:t>
            </a:r>
          </a:p>
          <a:p>
            <a:pPr eaLnBrk="1" hangingPunct="1"/>
            <a:r>
              <a:rPr lang="en-US" altLang="zh-TW" dirty="0">
                <a:ea typeface="標楷體" charset="-120"/>
              </a:rPr>
              <a:t>vs. Deep Learning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9668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What is Machine Learning?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/>
              <a:t>Classification</a:t>
            </a:r>
          </a:p>
          <a:p>
            <a:pPr lvl="1" eaLnBrk="1" hangingPunct="1"/>
            <a:r>
              <a:rPr lang="en-US" altLang="zh-TW" dirty="0"/>
              <a:t>Regression</a:t>
            </a:r>
          </a:p>
          <a:p>
            <a:pPr eaLnBrk="1" hangingPunct="1"/>
            <a:r>
              <a:rPr lang="en-US" altLang="zh-TW" dirty="0"/>
              <a:t>Clustering</a:t>
            </a:r>
          </a:p>
          <a:p>
            <a:pPr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Association Rule Learning – Data Mining</a:t>
            </a:r>
          </a:p>
          <a:p>
            <a:pPr eaLnBrk="1" hangingPunct="1"/>
            <a:endParaRPr lang="en-US" altLang="zh-TW" dirty="0"/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7244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Major Steps in ML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/>
              <a:t>Problem Framing</a:t>
            </a:r>
          </a:p>
          <a:p>
            <a:pPr eaLnBrk="1" hangingPunct="1"/>
            <a:r>
              <a:rPr lang="en-US" altLang="zh-TW" dirty="0"/>
              <a:t>Data Preparation – including feature selection and transformation</a:t>
            </a:r>
          </a:p>
          <a:p>
            <a:pPr eaLnBrk="1" hangingPunct="1"/>
            <a:r>
              <a:rPr lang="en-US" altLang="zh-TW" dirty="0"/>
              <a:t>Train with ML Methods</a:t>
            </a:r>
          </a:p>
          <a:p>
            <a:pPr eaLnBrk="1" hangingPunct="1"/>
            <a:r>
              <a:rPr lang="en-US" altLang="zh-TW" dirty="0"/>
              <a:t>Test and Evaluation</a:t>
            </a:r>
          </a:p>
          <a:p>
            <a:pPr eaLnBrk="1" hangingPunct="1"/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212968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Two Types of Approaches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dirty="0">
                <a:ea typeface="標楷體" charset="-120"/>
              </a:rPr>
              <a:t>Learning the details of ML algorithms so that one can write/modify ML algorithms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for Computer Science Major (I think)</a:t>
            </a:r>
          </a:p>
          <a:p>
            <a:pPr lvl="1" eaLnBrk="1" hangingPunct="1"/>
            <a:endParaRPr lang="en-US" altLang="zh-TW" dirty="0">
              <a:ea typeface="標楷體" charset="-120"/>
            </a:endParaRPr>
          </a:p>
          <a:p>
            <a:pPr eaLnBrk="1" hangingPunct="1"/>
            <a:r>
              <a:rPr lang="en-US" altLang="zh-TW" dirty="0">
                <a:ea typeface="標楷體" charset="-120"/>
              </a:rPr>
              <a:t>Learning how to use well-written libraries to solve ML problems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for MIS Major (I think)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Programming Language to be used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920806" cy="467995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altLang="zh-CN" dirty="0">
                <a:ea typeface="標楷體" charset="-120"/>
              </a:rPr>
              <a:t>Python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easy to install/upgrade packages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interactive and thus easier to do analysis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version &gt;3.4</a:t>
            </a:r>
          </a:p>
          <a:p>
            <a:pPr lvl="1" eaLnBrk="1" hangingPunct="1"/>
            <a:r>
              <a:rPr lang="en-US" altLang="zh-TW" dirty="0">
                <a:ea typeface="標楷體" charset="-120"/>
              </a:rPr>
              <a:t>Anaconda recommended</a:t>
            </a:r>
          </a:p>
          <a:p>
            <a:pPr lvl="1" eaLnBrk="1" hangingPunct="1"/>
            <a:r>
              <a:rPr lang="en-US" altLang="zh-TW" dirty="0" err="1">
                <a:ea typeface="標楷體" charset="-120"/>
              </a:rPr>
              <a:t>virtualenv</a:t>
            </a:r>
            <a:r>
              <a:rPr lang="en-US" altLang="zh-TW" dirty="0">
                <a:ea typeface="標楷體" charset="-120"/>
              </a:rPr>
              <a:t> recommended</a:t>
            </a:r>
          </a:p>
          <a:p>
            <a:pPr eaLnBrk="1" hangingPunct="1"/>
            <a:r>
              <a:rPr lang="en-US" altLang="zh-TW" dirty="0" err="1">
                <a:ea typeface="標楷體" charset="-120"/>
              </a:rPr>
              <a:t>Tensorflow</a:t>
            </a:r>
            <a:endParaRPr lang="en-US" altLang="zh-TW" dirty="0">
              <a:ea typeface="標楷體" charset="-120"/>
            </a:endParaRPr>
          </a:p>
          <a:p>
            <a:pPr lvl="1" eaLnBrk="1" hangingPunct="1"/>
            <a:r>
              <a:rPr lang="en-US" altLang="zh-TW" dirty="0" err="1">
                <a:ea typeface="標楷體" charset="-120"/>
              </a:rPr>
              <a:t>gpu</a:t>
            </a:r>
            <a:r>
              <a:rPr lang="en-US" altLang="zh-TW" dirty="0">
                <a:ea typeface="標楷體" charset="-120"/>
              </a:rPr>
              <a:t> support </a:t>
            </a:r>
            <a:r>
              <a:rPr lang="en-US" altLang="zh-TW">
                <a:ea typeface="標楷體" charset="-120"/>
              </a:rPr>
              <a:t>is NOT </a:t>
            </a:r>
            <a:r>
              <a:rPr lang="en-US" altLang="zh-TW" dirty="0">
                <a:ea typeface="標楷體" charset="-120"/>
              </a:rPr>
              <a:t>necessary</a:t>
            </a:r>
          </a:p>
          <a:p>
            <a:pPr eaLnBrk="1" hangingPunct="1"/>
            <a:endParaRPr lang="en-US" altLang="zh-TW" b="1" i="1" dirty="0">
              <a:ea typeface="標楷體" charset="-120"/>
            </a:endParaRPr>
          </a:p>
          <a:p>
            <a:pPr eaLnBrk="1" hangingPunct="1"/>
            <a:r>
              <a:rPr lang="en-US" altLang="zh-TW" b="1" i="1" dirty="0">
                <a:ea typeface="標楷體" charset="-120"/>
              </a:rPr>
              <a:t>YOU HAVE TO LEARN PYTHON BY YOURSELF.</a:t>
            </a:r>
          </a:p>
        </p:txBody>
      </p:sp>
    </p:spTree>
    <p:extLst>
      <p:ext uri="{BB962C8B-B14F-4D97-AF65-F5344CB8AC3E}">
        <p14:creationId xmlns:p14="http://schemas.microsoft.com/office/powerpoint/2010/main" val="1135051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Math background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>
                <a:ea typeface="標楷體" charset="-120"/>
              </a:rPr>
              <a:t>Calculus: partial derivatives</a:t>
            </a:r>
          </a:p>
          <a:p>
            <a:pPr eaLnBrk="1" hangingPunct="1"/>
            <a:r>
              <a:rPr lang="en-US" altLang="zh-TW" dirty="0">
                <a:ea typeface="標楷體" charset="-120"/>
              </a:rPr>
              <a:t>Probability: conditional probability</a:t>
            </a:r>
          </a:p>
          <a:p>
            <a:pPr eaLnBrk="1" hangingPunct="1"/>
            <a:r>
              <a:rPr lang="en-US" altLang="zh-TW" dirty="0">
                <a:ea typeface="標楷體" charset="-120"/>
              </a:rPr>
              <a:t>Linear Algebra</a:t>
            </a:r>
          </a:p>
        </p:txBody>
      </p:sp>
    </p:spTree>
    <p:extLst>
      <p:ext uri="{BB962C8B-B14F-4D97-AF65-F5344CB8AC3E}">
        <p14:creationId xmlns:p14="http://schemas.microsoft.com/office/powerpoint/2010/main" val="212044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標楷體" charset="-120"/>
              </a:rPr>
              <a:t>Notes</a:t>
            </a:r>
            <a:endParaRPr lang="zh-TW" altLang="en-US" dirty="0">
              <a:ea typeface="標楷體" charset="-12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44675"/>
            <a:ext cx="7702550" cy="46799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dirty="0">
                <a:ea typeface="標楷體" charset="-120"/>
              </a:rPr>
              <a:t>Machine learning </a:t>
            </a:r>
            <a:r>
              <a:rPr lang="zh-TW" altLang="en-US" dirty="0">
                <a:ea typeface="標楷體" charset="-120"/>
              </a:rPr>
              <a:t>會一直很紅嗎？（職場需求會持續增加嗎？）</a:t>
            </a:r>
            <a:endParaRPr lang="en-US" altLang="zh-TW" dirty="0">
              <a:ea typeface="標楷體" charset="-120"/>
            </a:endParaRPr>
          </a:p>
          <a:p>
            <a:pPr eaLnBrk="1" hangingPunct="1"/>
            <a:endParaRPr lang="en-US" altLang="zh-TW" dirty="0">
              <a:ea typeface="標楷體" charset="-120"/>
            </a:endParaRPr>
          </a:p>
          <a:p>
            <a:pPr eaLnBrk="1" hangingPunct="1"/>
            <a:r>
              <a:rPr lang="en-US" altLang="zh-TW" dirty="0">
                <a:ea typeface="標楷體" charset="-120"/>
              </a:rPr>
              <a:t>If the performance of an algorithm is good, does it guarantee that the algorithm is ALWAYS good?</a:t>
            </a:r>
          </a:p>
          <a:p>
            <a:pPr eaLnBrk="1" hangingPunct="1"/>
            <a:endParaRPr lang="en-US" altLang="zh-TW" dirty="0">
              <a:ea typeface="標楷體" charset="-120"/>
            </a:endParaRPr>
          </a:p>
          <a:p>
            <a:pPr eaLnBrk="1" hangingPunct="1"/>
            <a:r>
              <a:rPr lang="en-US" altLang="zh-TW" dirty="0">
                <a:ea typeface="標楷體" charset="-120"/>
              </a:rPr>
              <a:t>Why the HECK is that??</a:t>
            </a:r>
          </a:p>
        </p:txBody>
      </p:sp>
    </p:spTree>
    <p:extLst>
      <p:ext uri="{BB962C8B-B14F-4D97-AF65-F5344CB8AC3E}">
        <p14:creationId xmlns:p14="http://schemas.microsoft.com/office/powerpoint/2010/main" val="76201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ecrg">
  <a:themeElements>
    <a:clrScheme name="ecrg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ecrg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  <a:txDef>
      <a:spPr bwMode="auto">
        <a:blipFill rotWithShape="0">
          <a:blip xmlns:r="http://schemas.openxmlformats.org/officeDocument/2006/relationships" r:embed="rId1"/>
          <a:stretch>
            <a:fillRect l="-622" t="-1823"/>
          </a:stretch>
        </a:blipFill>
        <a:ln>
          <a:noFill/>
        </a:ln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  <a:ext uri="{FAA26D3D-D897-4be2-8F04-BA451C77F1D7}">
            <ma14:placeholderFlag xmlns:ma14="http://schemas.microsoft.com/office/mac/drawingml/2011/main" xmlns="" val="1"/>
          </a:ext>
        </a:extLst>
      </a:spPr>
      <a:bodyPr/>
      <a:lstStyle>
        <a:defPPr>
          <a:defRPr>
            <a:noFill/>
          </a:defRPr>
        </a:defPPr>
      </a:lstStyle>
    </a:txDef>
  </a:objectDefaults>
  <a:extraClrSchemeLst>
    <a:extraClrScheme>
      <a:clrScheme name="ecrg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rg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rg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F:\Program Files\Microsoft Office\Templates\ecrg.pot</Template>
  <TotalTime>10764</TotalTime>
  <Words>275</Words>
  <Application>Microsoft Office PowerPoint</Application>
  <PresentationFormat>如螢幕大小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新細明體</vt:lpstr>
      <vt:lpstr>標楷體</vt:lpstr>
      <vt:lpstr>Tahoma</vt:lpstr>
      <vt:lpstr>Times New Roman</vt:lpstr>
      <vt:lpstr>Wingdings</vt:lpstr>
      <vt:lpstr>ecrg</vt:lpstr>
      <vt:lpstr>Machine Learning</vt:lpstr>
      <vt:lpstr>What is Machine Learning?</vt:lpstr>
      <vt:lpstr>What is Machine Learning?</vt:lpstr>
      <vt:lpstr>What is Machine Learning?</vt:lpstr>
      <vt:lpstr>Major Steps in ML</vt:lpstr>
      <vt:lpstr>Two Types of Approaches</vt:lpstr>
      <vt:lpstr>Programming Language to be used</vt:lpstr>
      <vt:lpstr>Math background</vt:lpstr>
      <vt:lpstr>Notes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 and EC</dc:title>
  <dc:creator>Eric Lu</dc:creator>
  <cp:lastModifiedBy>User</cp:lastModifiedBy>
  <cp:revision>784</cp:revision>
  <cp:lastPrinted>2017-11-27T09:44:43Z</cp:lastPrinted>
  <dcterms:created xsi:type="dcterms:W3CDTF">2000-01-18T09:36:13Z</dcterms:created>
  <dcterms:modified xsi:type="dcterms:W3CDTF">2021-09-08T03:48:48Z</dcterms:modified>
</cp:coreProperties>
</file>