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11"/>
  </p:notesMasterIdLst>
  <p:handoutMasterIdLst>
    <p:handoutMasterId r:id="rId12"/>
  </p:handoutMasterIdLst>
  <p:sldIdLst>
    <p:sldId id="256" r:id="rId2"/>
    <p:sldId id="512" r:id="rId3"/>
    <p:sldId id="635" r:id="rId4"/>
    <p:sldId id="633" r:id="rId5"/>
    <p:sldId id="634" r:id="rId6"/>
    <p:sldId id="571" r:id="rId7"/>
    <p:sldId id="629" r:id="rId8"/>
    <p:sldId id="630" r:id="rId9"/>
    <p:sldId id="632" r:id="rId10"/>
  </p:sldIdLst>
  <p:sldSz cx="9144000" cy="6858000" type="screen4x3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charset="0"/>
        <a:ea typeface="新細明體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charset="0"/>
        <a:ea typeface="新細明體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charset="0"/>
        <a:ea typeface="新細明體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charset="0"/>
        <a:ea typeface="新細明體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charset="0"/>
        <a:ea typeface="新細明體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charset="0"/>
        <a:ea typeface="新細明體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charset="0"/>
        <a:ea typeface="新細明體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charset="0"/>
        <a:ea typeface="新細明體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charset="0"/>
        <a:ea typeface="新細明體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9900"/>
    <a:srgbClr val="5F5F5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313"/>
    <p:restoredTop sz="94674"/>
  </p:normalViewPr>
  <p:slideViewPr>
    <p:cSldViewPr>
      <p:cViewPr varScale="1">
        <p:scale>
          <a:sx n="107" d="100"/>
          <a:sy n="107" d="100"/>
        </p:scale>
        <p:origin x="840" y="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39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ahoma" pitchFamily="34" charset="0"/>
                <a:ea typeface="新細明體" pitchFamily="18" charset="-12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ahoma" pitchFamily="34" charset="0"/>
                <a:ea typeface="新細明體" pitchFamily="18" charset="-12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ahoma" pitchFamily="34" charset="0"/>
                <a:ea typeface="新細明體" pitchFamily="18" charset="-12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76DF465-1EDD-5D44-80DB-C51B9898CCC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ahoma" pitchFamily="34" charset="0"/>
                <a:ea typeface="新細明體" pitchFamily="18" charset="-12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ahoma" pitchFamily="34" charset="0"/>
                <a:ea typeface="新細明體" pitchFamily="18" charset="-12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665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665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ahoma" pitchFamily="34" charset="0"/>
                <a:ea typeface="新細明體" pitchFamily="18" charset="-12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65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23CEE9E-1282-DF46-9826-8A0B426B996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新細明體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34938" y="1676400"/>
            <a:ext cx="9009062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charset="0"/>
                    <a:ea typeface="新細明體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charset="0"/>
                    <a:ea typeface="新細明體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charset="0"/>
                    <a:ea typeface="新細明體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charset="0"/>
                    <a:ea typeface="新細明體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charset="0"/>
                    <a:ea typeface="新細明體" charset="-12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charset="0"/>
                    <a:ea typeface="新細明體" charset="-12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charset="0"/>
                    <a:ea typeface="新細明體" charset="-12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charset="0"/>
                    <a:ea typeface="新細明體" charset="-12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charset="0"/>
                    <a:ea typeface="新細明體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charset="0"/>
                    <a:ea typeface="新細明體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charset="0"/>
                    <a:ea typeface="新細明體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charset="0"/>
                    <a:ea typeface="新細明體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charset="0"/>
                    <a:ea typeface="新細明體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charset="0"/>
                    <a:ea typeface="新細明體" charset="-12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charset="0"/>
                    <a:ea typeface="新細明體" charset="-12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charset="0"/>
                    <a:ea typeface="新細明體" charset="-12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charset="0"/>
                    <a:ea typeface="新細明體" charset="-12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charset="0"/>
                    <a:ea typeface="新細明體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charset="0"/>
                    <a:ea typeface="新細明體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charset="0"/>
                    <a:ea typeface="新細明體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charset="0"/>
                    <a:ea typeface="新細明體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charset="0"/>
                    <a:ea typeface="新細明體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charset="0"/>
                    <a:ea typeface="新細明體" charset="-12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charset="0"/>
                    <a:ea typeface="新細明體" charset="-12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charset="0"/>
                    <a:ea typeface="新細明體" charset="-12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charset="0"/>
                    <a:ea typeface="新細明體" charset="-12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charset="0"/>
                    <a:ea typeface="新細明體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charset="0"/>
                    <a:ea typeface="新細明體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charset="0"/>
                    <a:ea typeface="新細明體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charset="0"/>
                    <a:ea typeface="新細明體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charset="0"/>
                    <a:ea typeface="新細明體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charset="0"/>
                    <a:ea typeface="新細明體" charset="-12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charset="0"/>
                    <a:ea typeface="新細明體" charset="-12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charset="0"/>
                    <a:ea typeface="新細明體" charset="-12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charset="0"/>
                    <a:ea typeface="新細明體" charset="-12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charset="0"/>
                    <a:ea typeface="新細明體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ahoma" charset="0"/>
                  <a:ea typeface="新細明體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ahoma" charset="0"/>
                  <a:ea typeface="新細明體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ahoma" charset="0"/>
                  <a:ea typeface="新細明體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ahoma" charset="0"/>
                  <a:ea typeface="新細明體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ahoma" charset="0"/>
                  <a:ea typeface="新細明體" charset="-12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charset="0"/>
                  <a:ea typeface="新細明體" charset="-12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charset="0"/>
                  <a:ea typeface="新細明體" charset="-12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charset="0"/>
                  <a:ea typeface="新細明體" charset="-12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charset="0"/>
                  <a:ea typeface="新細明體" charset="-120"/>
                </a:defRPr>
              </a:lvl9pPr>
            </a:lstStyle>
            <a:p>
              <a:pPr eaLnBrk="1" hangingPunct="1">
                <a:defRPr/>
              </a:pPr>
              <a:endParaRPr lang="zh-TW" altLang="en-US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ahoma" charset="0"/>
                  <a:ea typeface="新細明體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ahoma" charset="0"/>
                  <a:ea typeface="新細明體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ahoma" charset="0"/>
                  <a:ea typeface="新細明體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ahoma" charset="0"/>
                  <a:ea typeface="新細明體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ahoma" charset="0"/>
                  <a:ea typeface="新細明體" charset="-12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charset="0"/>
                  <a:ea typeface="新細明體" charset="-12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charset="0"/>
                  <a:ea typeface="新細明體" charset="-12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charset="0"/>
                  <a:ea typeface="新細明體" charset="-12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charset="0"/>
                  <a:ea typeface="新細明體" charset="-120"/>
                </a:defRPr>
              </a:lvl9pPr>
            </a:lstStyle>
            <a:p>
              <a:pPr eaLnBrk="1" hangingPunct="1">
                <a:defRPr/>
              </a:pPr>
              <a:endParaRPr lang="zh-TW" altLang="en-US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ahoma" charset="0"/>
                  <a:ea typeface="新細明體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ahoma" charset="0"/>
                  <a:ea typeface="新細明體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ahoma" charset="0"/>
                  <a:ea typeface="新細明體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ahoma" charset="0"/>
                  <a:ea typeface="新細明體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ahoma" charset="0"/>
                  <a:ea typeface="新細明體" charset="-12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charset="0"/>
                  <a:ea typeface="新細明體" charset="-12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charset="0"/>
                  <a:ea typeface="新細明體" charset="-12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charset="0"/>
                  <a:ea typeface="新細明體" charset="-12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charset="0"/>
                  <a:ea typeface="新細明體" charset="-120"/>
                </a:defRPr>
              </a:lvl9pPr>
            </a:lstStyle>
            <a:p>
              <a:pPr eaLnBrk="1" hangingPunct="1">
                <a:defRPr/>
              </a:pPr>
              <a:endParaRPr lang="zh-TW" altLang="en-US"/>
            </a:p>
          </p:txBody>
        </p:sp>
      </p:grpSp>
      <p:pic>
        <p:nvPicPr>
          <p:cNvPr id="14" name="Picture 17" descr="ecr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334000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2476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66800" y="12954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62477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124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5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6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en-US" altLang="zh-TW"/>
              <a:t>朝陽科技大學資訊管理系呂瑞麟</a:t>
            </a:r>
          </a:p>
        </p:txBody>
      </p:sp>
      <p:sp>
        <p:nvSpPr>
          <p:cNvPr id="17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870AED52-6617-3742-B27B-EA5A2B9B400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50940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朝陽科技大學資訊管理系呂瑞麟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4C7ED-4205-E340-AB85-64058832653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65533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004050" y="617538"/>
            <a:ext cx="1951038" cy="551497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150938" y="617538"/>
            <a:ext cx="5700712" cy="551497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朝陽科技大學資訊管理系呂瑞麟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40C042-4C66-1544-83D4-94DB844B030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28095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朝陽科技大學資訊管理系呂瑞麟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CCBA51-2358-F342-A754-105528EA7D2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73703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朝陽科技大學資訊管理系呂瑞麟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217B2F-9544-0342-94D9-26593368CA8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26536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朝陽科技大學資訊管理系呂瑞麟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5656E6-4B29-664F-999A-BC43E6015D5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80247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朝陽科技大學資訊管理系呂瑞麟</a:t>
            </a:r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B0F6E9-7325-D240-9E04-BC9BAB92023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94644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朝陽科技大學資訊管理系呂瑞麟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5C2445-F4B2-E942-8663-A1D42ACC1DF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59703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朝陽科技大學資訊管理系呂瑞麟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D0C31B-0D6E-0B4B-A5C7-79E0A11731A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9299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朝陽科技大學資訊管理系呂瑞麟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983750-FF22-AB4E-A1DD-F7F5305C094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99388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朝陽科技大學資訊管理系呂瑞麟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CC8949-8793-0E47-B450-A5A317BB4ED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6669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9pPr>
          </a:lstStyle>
          <a:p>
            <a:pPr algn="ctr" eaLnBrk="1" hangingPunct="1">
              <a:defRPr/>
            </a:pPr>
            <a:endParaRPr lang="zh-TW" altLang="zh-TW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9pPr>
          </a:lstStyle>
          <a:p>
            <a:pPr algn="ctr" eaLnBrk="1" hangingPunct="1">
              <a:defRPr/>
            </a:pPr>
            <a:endParaRPr lang="zh-TW" altLang="zh-TW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9pPr>
          </a:lstStyle>
          <a:p>
            <a:pPr algn="ctr" eaLnBrk="1" hangingPunct="1">
              <a:defRPr/>
            </a:pPr>
            <a:endParaRPr lang="zh-TW" altLang="zh-TW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9pPr>
          </a:lstStyle>
          <a:p>
            <a:pPr algn="ctr" eaLnBrk="1" hangingPunct="1">
              <a:defRPr/>
            </a:pPr>
            <a:endParaRPr lang="zh-TW" altLang="zh-TW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9pPr>
          </a:lstStyle>
          <a:p>
            <a:pPr algn="ctr" eaLnBrk="1" hangingPunct="1">
              <a:defRPr/>
            </a:pPr>
            <a:endParaRPr lang="zh-TW" altLang="zh-TW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9pPr>
          </a:lstStyle>
          <a:p>
            <a:pPr algn="ctr" eaLnBrk="1" hangingPunct="1">
              <a:defRPr/>
            </a:pPr>
            <a:endParaRPr lang="zh-TW" altLang="zh-TW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9pPr>
          </a:lstStyle>
          <a:p>
            <a:pPr algn="ctr" eaLnBrk="1" hangingPunct="1">
              <a:defRPr/>
            </a:pPr>
            <a:endParaRPr lang="zh-TW" altLang="zh-TW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617538"/>
            <a:ext cx="779303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45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latin typeface="Tahoma" pitchFamily="34" charset="0"/>
                <a:ea typeface="新細明體" pitchFamily="18" charset="-12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145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latin typeface="Tahoma" pitchFamily="34" charset="0"/>
                <a:ea typeface="新細明體" pitchFamily="18" charset="-120"/>
                <a:cs typeface="+mn-cs"/>
              </a:defRPr>
            </a:lvl1pPr>
          </a:lstStyle>
          <a:p>
            <a:pPr>
              <a:defRPr/>
            </a:pPr>
            <a:r>
              <a:rPr lang="en-US" altLang="zh-TW"/>
              <a:t>朝陽科技大學資訊管理系呂瑞麟</a:t>
            </a:r>
          </a:p>
        </p:txBody>
      </p:sp>
      <p:sp>
        <p:nvSpPr>
          <p:cNvPr id="6145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/>
            </a:lvl1pPr>
          </a:lstStyle>
          <a:p>
            <a:pPr>
              <a:defRPr/>
            </a:pPr>
            <a:fld id="{6E9AA6F7-3460-5D47-9A71-CA72B24B4D7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pic>
        <p:nvPicPr>
          <p:cNvPr id="1038" name="Picture 14" descr="ecrg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5257800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74" r:id="rId1"/>
    <p:sldLayoutId id="2147483964" r:id="rId2"/>
    <p:sldLayoutId id="2147483965" r:id="rId3"/>
    <p:sldLayoutId id="2147483966" r:id="rId4"/>
    <p:sldLayoutId id="2147483967" r:id="rId5"/>
    <p:sldLayoutId id="2147483968" r:id="rId6"/>
    <p:sldLayoutId id="2147483969" r:id="rId7"/>
    <p:sldLayoutId id="2147483970" r:id="rId8"/>
    <p:sldLayoutId id="2147483971" r:id="rId9"/>
    <p:sldLayoutId id="2147483972" r:id="rId10"/>
    <p:sldLayoutId id="214748397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新細明體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新細明體" pitchFamily="18" charset="-120"/>
          <a:cs typeface="新細明體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新細明體" pitchFamily="18" charset="-120"/>
          <a:cs typeface="新細明體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新細明體" pitchFamily="18" charset="-120"/>
          <a:cs typeface="新細明體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新細明體" pitchFamily="18" charset="-120"/>
          <a:cs typeface="新細明體" charset="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新細明體" pitchFamily="18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新細明體" pitchFamily="18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新細明體" pitchFamily="18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charset="2"/>
        <a:buChar char="n"/>
        <a:defRPr kumimoji="1" sz="3200">
          <a:solidFill>
            <a:schemeClr val="tx1"/>
          </a:solidFill>
          <a:latin typeface="+mn-lt"/>
          <a:ea typeface="+mn-ea"/>
          <a:cs typeface="新細明體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43000" y="1052513"/>
            <a:ext cx="7772400" cy="1385887"/>
          </a:xfrm>
        </p:spPr>
        <p:txBody>
          <a:bodyPr/>
          <a:lstStyle/>
          <a:p>
            <a:pPr eaLnBrk="1" hangingPunct="1"/>
            <a:r>
              <a:rPr lang="en-US" altLang="zh-TW" b="1" dirty="0"/>
              <a:t>Machine Learning</a:t>
            </a: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3200400"/>
            <a:ext cx="8229600" cy="2667000"/>
          </a:xfrm>
        </p:spPr>
        <p:txBody>
          <a:bodyPr/>
          <a:lstStyle/>
          <a:p>
            <a:pPr algn="l" eaLnBrk="1" hangingPunct="1">
              <a:buFont typeface="Wingdings" charset="2"/>
              <a:buNone/>
            </a:pPr>
            <a:r>
              <a:rPr lang="en-US" altLang="zh-TW" sz="2800" b="1" dirty="0">
                <a:ea typeface="標楷體" charset="-120"/>
              </a:rPr>
              <a:t>Speaker:  </a:t>
            </a:r>
            <a:r>
              <a:rPr lang="zh-TW" altLang="en-US" sz="2800" b="1" dirty="0">
                <a:ea typeface="標楷體" charset="-120"/>
              </a:rPr>
              <a:t>呂瑞麟</a:t>
            </a:r>
            <a:endParaRPr lang="zh-TW" altLang="en-US" sz="2800" dirty="0">
              <a:ea typeface="標楷體" charset="-120"/>
            </a:endParaRPr>
          </a:p>
          <a:p>
            <a:pPr algn="l" eaLnBrk="1" hangingPunct="1">
              <a:buFont typeface="Wingdings" charset="2"/>
              <a:buNone/>
            </a:pPr>
            <a:r>
              <a:rPr lang="zh-TW" altLang="en-US" sz="2800" dirty="0">
                <a:ea typeface="標楷體" charset="-120"/>
              </a:rPr>
              <a:t>                國立中興大學資管系教授</a:t>
            </a:r>
          </a:p>
          <a:p>
            <a:pPr algn="l" eaLnBrk="1" hangingPunct="1">
              <a:buFont typeface="Wingdings" charset="2"/>
              <a:buNone/>
            </a:pPr>
            <a:r>
              <a:rPr lang="zh-TW" altLang="en-US" sz="2800" dirty="0">
                <a:ea typeface="標楷體" charset="-120"/>
              </a:rPr>
              <a:t>		</a:t>
            </a:r>
            <a:r>
              <a:rPr lang="en-US" altLang="zh-TW" sz="2800" dirty="0">
                <a:ea typeface="標楷體" charset="-120"/>
              </a:rPr>
              <a:t>Email: </a:t>
            </a:r>
            <a:r>
              <a:rPr lang="en-US" altLang="zh-TW" sz="2800" dirty="0" err="1">
                <a:ea typeface="標楷體" charset="-120"/>
              </a:rPr>
              <a:t>jllu@nchu.edu.tw</a:t>
            </a:r>
            <a:endParaRPr lang="en-US" altLang="zh-TW" sz="2800" dirty="0">
              <a:ea typeface="標楷體" charset="-120"/>
            </a:endParaRPr>
          </a:p>
          <a:p>
            <a:pPr algn="l" eaLnBrk="1" hangingPunct="1">
              <a:buFont typeface="Wingdings" charset="2"/>
              <a:buNone/>
            </a:pPr>
            <a:r>
              <a:rPr lang="en-US" altLang="zh-TW" sz="2800" dirty="0">
                <a:ea typeface="標楷體" charset="-120"/>
              </a:rPr>
              <a:t>		URL: http://</a:t>
            </a:r>
            <a:r>
              <a:rPr lang="en-US" altLang="zh-TW" sz="2800" dirty="0" err="1">
                <a:ea typeface="標楷體" charset="-120"/>
              </a:rPr>
              <a:t>web.nchu.edu.tw</a:t>
            </a:r>
            <a:r>
              <a:rPr lang="en-US" altLang="zh-TW" sz="2800" dirty="0">
                <a:ea typeface="標楷體" charset="-120"/>
              </a:rPr>
              <a:t>/~</a:t>
            </a:r>
            <a:r>
              <a:rPr lang="en-US" altLang="zh-TW" sz="2800" dirty="0" err="1">
                <a:ea typeface="標楷體" charset="-120"/>
              </a:rPr>
              <a:t>jlu</a:t>
            </a:r>
            <a:endParaRPr lang="en-US" altLang="zh-TW" sz="2800" dirty="0">
              <a:ea typeface="標楷體" charset="-12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dirty="0">
                <a:ea typeface="標楷體" charset="-120"/>
              </a:rPr>
              <a:t>What is Machine Learning?</a:t>
            </a:r>
            <a:endParaRPr lang="zh-TW" altLang="en-US" dirty="0">
              <a:ea typeface="標楷體" charset="-120"/>
            </a:endParaRP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844675"/>
            <a:ext cx="7702550" cy="4679950"/>
          </a:xfrm>
        </p:spPr>
        <p:txBody>
          <a:bodyPr>
            <a:normAutofit/>
          </a:bodyPr>
          <a:lstStyle/>
          <a:p>
            <a:pPr eaLnBrk="1" hangingPunct="1"/>
            <a:r>
              <a:rPr lang="zh-TW" altLang="en-US" dirty="0"/>
              <a:t>我們遇到一個問題，要解決這個問題最常見的數學模式：</a:t>
            </a:r>
            <a:r>
              <a:rPr lang="en-US" altLang="zh-TW" dirty="0"/>
              <a:t>f(X) = y</a:t>
            </a:r>
          </a:p>
          <a:p>
            <a:pPr lvl="1" eaLnBrk="1" hangingPunct="1"/>
            <a:r>
              <a:rPr lang="en-US" altLang="zh-TW" dirty="0"/>
              <a:t>X</a:t>
            </a:r>
            <a:r>
              <a:rPr lang="zh-TW" altLang="en-US" dirty="0"/>
              <a:t> 是我們的資料，也稱 </a:t>
            </a:r>
            <a:r>
              <a:rPr lang="en-US" altLang="zh-TW" dirty="0"/>
              <a:t>input</a:t>
            </a:r>
          </a:p>
          <a:p>
            <a:pPr lvl="1" eaLnBrk="1" hangingPunct="1"/>
            <a:r>
              <a:rPr lang="en-US" altLang="zh-TW" dirty="0"/>
              <a:t>y </a:t>
            </a:r>
            <a:r>
              <a:rPr lang="zh-TW" altLang="en-US" dirty="0"/>
              <a:t>是我們的結果，也稱 </a:t>
            </a:r>
            <a:r>
              <a:rPr lang="en-US" altLang="zh-TW" dirty="0"/>
              <a:t>output </a:t>
            </a:r>
            <a:r>
              <a:rPr lang="zh-TW" altLang="en-US" dirty="0"/>
              <a:t>或者 </a:t>
            </a:r>
            <a:r>
              <a:rPr lang="en-US" altLang="zh-TW" dirty="0"/>
              <a:t>label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dirty="0">
                <a:ea typeface="標楷體" charset="-120"/>
              </a:rPr>
              <a:t>What is Machine Learning?</a:t>
            </a:r>
            <a:endParaRPr lang="zh-TW" altLang="en-US" dirty="0">
              <a:ea typeface="標楷體" charset="-120"/>
            </a:endParaRP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844675"/>
            <a:ext cx="7702550" cy="467995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zh-CN" dirty="0">
                <a:ea typeface="標楷體" charset="-120"/>
              </a:rPr>
              <a:t>vs. Artificial Intelligence (AI)</a:t>
            </a:r>
          </a:p>
          <a:p>
            <a:pPr eaLnBrk="1" hangingPunct="1"/>
            <a:r>
              <a:rPr lang="en-US" altLang="zh-TW" dirty="0">
                <a:ea typeface="標楷體" charset="-120"/>
              </a:rPr>
              <a:t>vs. Deep Learning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40966830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dirty="0">
                <a:ea typeface="標楷體" charset="-120"/>
              </a:rPr>
              <a:t>What is Machine Learning?</a:t>
            </a:r>
            <a:endParaRPr lang="zh-TW" altLang="en-US" dirty="0">
              <a:ea typeface="標楷體" charset="-120"/>
            </a:endParaRP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844675"/>
            <a:ext cx="7702550" cy="467995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zh-TW" dirty="0"/>
              <a:t>Classification</a:t>
            </a:r>
          </a:p>
          <a:p>
            <a:pPr lvl="1" eaLnBrk="1" hangingPunct="1"/>
            <a:r>
              <a:rPr lang="en-US" altLang="zh-TW" dirty="0"/>
              <a:t>Regression</a:t>
            </a:r>
          </a:p>
          <a:p>
            <a:pPr eaLnBrk="1" hangingPunct="1"/>
            <a:r>
              <a:rPr lang="en-US" altLang="zh-TW" dirty="0"/>
              <a:t>Clustering</a:t>
            </a:r>
          </a:p>
          <a:p>
            <a:pPr eaLnBrk="1" hangingPunct="1"/>
            <a:endParaRPr lang="en-US" altLang="zh-TW" dirty="0"/>
          </a:p>
          <a:p>
            <a:pPr eaLnBrk="1" hangingPunct="1"/>
            <a:r>
              <a:rPr lang="en-US" altLang="zh-TW" dirty="0"/>
              <a:t>Association Rule Learning – Data Mining</a:t>
            </a:r>
          </a:p>
          <a:p>
            <a:pPr eaLnBrk="1" hangingPunct="1"/>
            <a:endParaRPr lang="en-US" altLang="zh-TW" dirty="0"/>
          </a:p>
          <a:p>
            <a:pPr eaLnBrk="1" hangingPunct="1"/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4272443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dirty="0">
                <a:ea typeface="標楷體" charset="-120"/>
              </a:rPr>
              <a:t>Major Steps in ML</a:t>
            </a:r>
            <a:endParaRPr lang="zh-TW" altLang="en-US" dirty="0">
              <a:ea typeface="標楷體" charset="-120"/>
            </a:endParaRP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844675"/>
            <a:ext cx="7702550" cy="467995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zh-TW" dirty="0"/>
              <a:t>Problem Framing</a:t>
            </a:r>
          </a:p>
          <a:p>
            <a:pPr eaLnBrk="1" hangingPunct="1"/>
            <a:r>
              <a:rPr lang="en-US" altLang="zh-TW" dirty="0"/>
              <a:t>Data Preparation – including feature selection and transformation</a:t>
            </a:r>
          </a:p>
          <a:p>
            <a:pPr eaLnBrk="1" hangingPunct="1"/>
            <a:r>
              <a:rPr lang="en-US" altLang="zh-TW" dirty="0"/>
              <a:t>Train with ML Methods</a:t>
            </a:r>
          </a:p>
          <a:p>
            <a:pPr eaLnBrk="1" hangingPunct="1"/>
            <a:r>
              <a:rPr lang="en-US" altLang="zh-TW" dirty="0"/>
              <a:t>Test and Evaluation</a:t>
            </a:r>
          </a:p>
          <a:p>
            <a:pPr eaLnBrk="1" hangingPunct="1"/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2129681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dirty="0">
                <a:ea typeface="標楷體" charset="-120"/>
              </a:rPr>
              <a:t>Two Types of Approaches</a:t>
            </a:r>
            <a:endParaRPr lang="zh-TW" altLang="en-US" dirty="0">
              <a:ea typeface="標楷體" charset="-120"/>
            </a:endParaRPr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844675"/>
            <a:ext cx="7702550" cy="467995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zh-CN" dirty="0">
                <a:ea typeface="標楷體" charset="-120"/>
              </a:rPr>
              <a:t>Learning the details of ML algorithms so that one can write/modify ML algorithms</a:t>
            </a:r>
          </a:p>
          <a:p>
            <a:pPr lvl="1" eaLnBrk="1" hangingPunct="1"/>
            <a:r>
              <a:rPr lang="en-US" altLang="zh-TW" dirty="0">
                <a:ea typeface="標楷體" charset="-120"/>
              </a:rPr>
              <a:t>for Computer Science Major (I think)</a:t>
            </a:r>
          </a:p>
          <a:p>
            <a:pPr lvl="1" eaLnBrk="1" hangingPunct="1"/>
            <a:endParaRPr lang="en-US" altLang="zh-TW" dirty="0">
              <a:ea typeface="標楷體" charset="-120"/>
            </a:endParaRPr>
          </a:p>
          <a:p>
            <a:pPr eaLnBrk="1" hangingPunct="1"/>
            <a:r>
              <a:rPr lang="en-US" altLang="zh-TW" dirty="0">
                <a:ea typeface="標楷體" charset="-120"/>
              </a:rPr>
              <a:t>Learning how to use well-written libraries to solve ML problems</a:t>
            </a:r>
          </a:p>
          <a:p>
            <a:pPr lvl="1" eaLnBrk="1" hangingPunct="1"/>
            <a:r>
              <a:rPr lang="en-US" altLang="zh-TW" dirty="0">
                <a:ea typeface="標楷體" charset="-120"/>
              </a:rPr>
              <a:t>for MIS Major (I think)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617538"/>
            <a:ext cx="7793037" cy="1143000"/>
          </a:xfrm>
        </p:spPr>
        <p:txBody>
          <a:bodyPr/>
          <a:lstStyle/>
          <a:p>
            <a:pPr eaLnBrk="1" hangingPunct="1"/>
            <a:r>
              <a:rPr lang="en-US" altLang="zh-TW" dirty="0">
                <a:ea typeface="標楷體" charset="-120"/>
              </a:rPr>
              <a:t>Programming Language to be used</a:t>
            </a:r>
            <a:endParaRPr lang="zh-TW" altLang="en-US" dirty="0">
              <a:ea typeface="標楷體" charset="-120"/>
            </a:endParaRPr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844675"/>
            <a:ext cx="7920806" cy="4679950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en-US" altLang="zh-CN" dirty="0">
                <a:ea typeface="標楷體" charset="-120"/>
              </a:rPr>
              <a:t>Python</a:t>
            </a:r>
          </a:p>
          <a:p>
            <a:pPr lvl="1" eaLnBrk="1" hangingPunct="1"/>
            <a:r>
              <a:rPr lang="en-US" altLang="zh-TW" dirty="0">
                <a:ea typeface="標楷體" charset="-120"/>
              </a:rPr>
              <a:t>easy to install/upgrade packages</a:t>
            </a:r>
          </a:p>
          <a:p>
            <a:pPr lvl="1" eaLnBrk="1" hangingPunct="1"/>
            <a:r>
              <a:rPr lang="en-US" altLang="zh-TW" dirty="0">
                <a:ea typeface="標楷體" charset="-120"/>
              </a:rPr>
              <a:t>interactive and thus easier to do analysis</a:t>
            </a:r>
          </a:p>
          <a:p>
            <a:pPr lvl="1" eaLnBrk="1" hangingPunct="1"/>
            <a:r>
              <a:rPr lang="en-US" altLang="zh-TW" dirty="0">
                <a:ea typeface="標楷體" charset="-120"/>
              </a:rPr>
              <a:t>version &gt;3.4</a:t>
            </a:r>
          </a:p>
          <a:p>
            <a:pPr lvl="1" eaLnBrk="1" hangingPunct="1"/>
            <a:r>
              <a:rPr lang="en-US" altLang="zh-TW" dirty="0">
                <a:ea typeface="標楷體" charset="-120"/>
              </a:rPr>
              <a:t>Anaconda recommended</a:t>
            </a:r>
          </a:p>
          <a:p>
            <a:pPr lvl="1" eaLnBrk="1" hangingPunct="1"/>
            <a:r>
              <a:rPr lang="en-US" altLang="zh-TW" dirty="0" err="1">
                <a:ea typeface="標楷體" charset="-120"/>
              </a:rPr>
              <a:t>virtualenv</a:t>
            </a:r>
            <a:r>
              <a:rPr lang="en-US" altLang="zh-TW" dirty="0">
                <a:ea typeface="標楷體" charset="-120"/>
              </a:rPr>
              <a:t> recommended</a:t>
            </a:r>
          </a:p>
          <a:p>
            <a:pPr eaLnBrk="1" hangingPunct="1"/>
            <a:r>
              <a:rPr lang="en-US" altLang="zh-TW" dirty="0" err="1">
                <a:ea typeface="標楷體" charset="-120"/>
              </a:rPr>
              <a:t>Tensorflow</a:t>
            </a:r>
            <a:endParaRPr lang="en-US" altLang="zh-TW" dirty="0">
              <a:ea typeface="標楷體" charset="-120"/>
            </a:endParaRPr>
          </a:p>
          <a:p>
            <a:pPr lvl="1" eaLnBrk="1" hangingPunct="1"/>
            <a:r>
              <a:rPr lang="en-US" altLang="zh-TW" dirty="0" err="1">
                <a:ea typeface="標楷體" charset="-120"/>
              </a:rPr>
              <a:t>gpu</a:t>
            </a:r>
            <a:r>
              <a:rPr lang="en-US" altLang="zh-TW" dirty="0">
                <a:ea typeface="標楷體" charset="-120"/>
              </a:rPr>
              <a:t> support </a:t>
            </a:r>
            <a:r>
              <a:rPr lang="en-US" altLang="zh-TW">
                <a:ea typeface="標楷體" charset="-120"/>
              </a:rPr>
              <a:t>is NOT </a:t>
            </a:r>
            <a:r>
              <a:rPr lang="en-US" altLang="zh-TW" dirty="0">
                <a:ea typeface="標楷體" charset="-120"/>
              </a:rPr>
              <a:t>necessary</a:t>
            </a:r>
          </a:p>
          <a:p>
            <a:pPr eaLnBrk="1" hangingPunct="1"/>
            <a:endParaRPr lang="en-US" altLang="zh-TW" b="1" i="1" dirty="0">
              <a:ea typeface="標楷體" charset="-120"/>
            </a:endParaRPr>
          </a:p>
          <a:p>
            <a:pPr eaLnBrk="1" hangingPunct="1"/>
            <a:r>
              <a:rPr lang="en-US" altLang="zh-TW" b="1" i="1" dirty="0">
                <a:ea typeface="標楷體" charset="-120"/>
              </a:rPr>
              <a:t>YOU HAVE TO LEARN PYTHON BY YOURSELF.</a:t>
            </a:r>
          </a:p>
        </p:txBody>
      </p:sp>
    </p:spTree>
    <p:extLst>
      <p:ext uri="{BB962C8B-B14F-4D97-AF65-F5344CB8AC3E}">
        <p14:creationId xmlns:p14="http://schemas.microsoft.com/office/powerpoint/2010/main" val="11350511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dirty="0">
                <a:ea typeface="標楷體" charset="-120"/>
              </a:rPr>
              <a:t>Math background</a:t>
            </a:r>
            <a:endParaRPr lang="zh-TW" altLang="en-US" dirty="0">
              <a:ea typeface="標楷體" charset="-120"/>
            </a:endParaRPr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844675"/>
            <a:ext cx="7702550" cy="467995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zh-TW" dirty="0">
                <a:ea typeface="標楷體" charset="-120"/>
              </a:rPr>
              <a:t>Calculus: partial derivatives</a:t>
            </a:r>
          </a:p>
          <a:p>
            <a:pPr eaLnBrk="1" hangingPunct="1"/>
            <a:r>
              <a:rPr lang="en-US" altLang="zh-TW" dirty="0">
                <a:ea typeface="標楷體" charset="-120"/>
              </a:rPr>
              <a:t>Probability: conditional probability</a:t>
            </a:r>
          </a:p>
          <a:p>
            <a:pPr eaLnBrk="1" hangingPunct="1"/>
            <a:r>
              <a:rPr lang="en-US" altLang="zh-TW" dirty="0">
                <a:ea typeface="標楷體" charset="-120"/>
              </a:rPr>
              <a:t>Linear Algebra</a:t>
            </a:r>
          </a:p>
        </p:txBody>
      </p:sp>
    </p:spTree>
    <p:extLst>
      <p:ext uri="{BB962C8B-B14F-4D97-AF65-F5344CB8AC3E}">
        <p14:creationId xmlns:p14="http://schemas.microsoft.com/office/powerpoint/2010/main" val="21204446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dirty="0">
                <a:ea typeface="標楷體" charset="-120"/>
              </a:rPr>
              <a:t>Notes</a:t>
            </a:r>
            <a:endParaRPr lang="zh-TW" altLang="en-US" dirty="0">
              <a:ea typeface="標楷體" charset="-120"/>
            </a:endParaRPr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844675"/>
            <a:ext cx="7702550" cy="467995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zh-TW" dirty="0">
                <a:ea typeface="標楷體" charset="-120"/>
              </a:rPr>
              <a:t>Machine learning </a:t>
            </a:r>
            <a:r>
              <a:rPr lang="zh-TW" altLang="en-US" dirty="0">
                <a:ea typeface="標楷體" charset="-120"/>
              </a:rPr>
              <a:t>會一直很紅嗎？（職場需求會持續增加嗎？）</a:t>
            </a:r>
            <a:endParaRPr lang="en-US" altLang="zh-TW" dirty="0">
              <a:ea typeface="標楷體" charset="-120"/>
            </a:endParaRPr>
          </a:p>
          <a:p>
            <a:pPr eaLnBrk="1" hangingPunct="1"/>
            <a:endParaRPr lang="en-US" altLang="zh-TW" dirty="0">
              <a:ea typeface="標楷體" charset="-120"/>
            </a:endParaRPr>
          </a:p>
          <a:p>
            <a:pPr eaLnBrk="1" hangingPunct="1"/>
            <a:r>
              <a:rPr lang="en-US" altLang="zh-TW" dirty="0">
                <a:ea typeface="標楷體" charset="-120"/>
              </a:rPr>
              <a:t>If the performance of an algorithm is good, does it guarantee that the algorithm is ALWAYS good?</a:t>
            </a:r>
          </a:p>
          <a:p>
            <a:pPr eaLnBrk="1" hangingPunct="1"/>
            <a:endParaRPr lang="en-US" altLang="zh-TW" dirty="0">
              <a:ea typeface="標楷體" charset="-120"/>
            </a:endParaRPr>
          </a:p>
          <a:p>
            <a:pPr eaLnBrk="1" hangingPunct="1"/>
            <a:r>
              <a:rPr lang="en-US" altLang="zh-TW" dirty="0">
                <a:ea typeface="標楷體" charset="-120"/>
              </a:rPr>
              <a:t>Why the HECK is that??</a:t>
            </a:r>
          </a:p>
        </p:txBody>
      </p:sp>
    </p:spTree>
    <p:extLst>
      <p:ext uri="{BB962C8B-B14F-4D97-AF65-F5344CB8AC3E}">
        <p14:creationId xmlns:p14="http://schemas.microsoft.com/office/powerpoint/2010/main" val="762012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ecrg">
  <a:themeElements>
    <a:clrScheme name="ecrg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ecrg">
      <a:majorFont>
        <a:latin typeface="Tahoma"/>
        <a:ea typeface="新細明體"/>
        <a:cs typeface=""/>
      </a:majorFont>
      <a:minorFont>
        <a:latin typeface="Tahoma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  <a:txDef>
      <a:spPr bwMode="auto">
        <a:blipFill rotWithShape="0">
          <a:blip xmlns:r="http://schemas.openxmlformats.org/officeDocument/2006/relationships" r:embed="rId1"/>
          <a:stretch>
            <a:fillRect l="-622" t="-1823"/>
          </a:stretch>
        </a:blipFill>
        <a:ln>
          <a:noFill/>
        </a:ln>
        <a:extLs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  <a:ext uri="{FAA26D3D-D897-4be2-8F04-BA451C77F1D7}">
            <ma14:placeholderFlag xmlns:ma14="http://schemas.microsoft.com/office/mac/drawingml/2011/main" xmlns="" val="1"/>
          </a:ext>
        </a:extLst>
      </a:spPr>
      <a:bodyPr/>
      <a:lstStyle>
        <a:defPPr>
          <a:defRPr>
            <a:noFill/>
          </a:defRPr>
        </a:defPPr>
      </a:lstStyle>
    </a:txDef>
  </a:objectDefaults>
  <a:extraClrSchemeLst>
    <a:extraClrScheme>
      <a:clrScheme name="ecrg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rg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rg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rg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rg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rg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rg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F:\Program Files\Microsoft Office\Templates\ecrg.pot</Template>
  <TotalTime>10764</TotalTime>
  <Words>275</Words>
  <Application>Microsoft Office PowerPoint</Application>
  <PresentationFormat>如螢幕大小 (4:3)</PresentationFormat>
  <Paragraphs>50</Paragraphs>
  <Slides>9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5" baseType="lpstr">
      <vt:lpstr>新細明體</vt:lpstr>
      <vt:lpstr>標楷體</vt:lpstr>
      <vt:lpstr>Tahoma</vt:lpstr>
      <vt:lpstr>Times New Roman</vt:lpstr>
      <vt:lpstr>Wingdings</vt:lpstr>
      <vt:lpstr>ecrg</vt:lpstr>
      <vt:lpstr>Machine Learning</vt:lpstr>
      <vt:lpstr>What is Machine Learning?</vt:lpstr>
      <vt:lpstr>What is Machine Learning?</vt:lpstr>
      <vt:lpstr>What is Machine Learning?</vt:lpstr>
      <vt:lpstr>Major Steps in ML</vt:lpstr>
      <vt:lpstr>Two Types of Approaches</vt:lpstr>
      <vt:lpstr>Programming Language to be used</vt:lpstr>
      <vt:lpstr>Math background</vt:lpstr>
      <vt:lpstr>Notes</vt:lpstr>
    </vt:vector>
  </TitlesOfParts>
  <Company>NCHU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EDI and EC</dc:title>
  <dc:creator>Eric Lu</dc:creator>
  <cp:lastModifiedBy>User</cp:lastModifiedBy>
  <cp:revision>784</cp:revision>
  <cp:lastPrinted>2017-11-27T09:44:43Z</cp:lastPrinted>
  <dcterms:created xsi:type="dcterms:W3CDTF">2000-01-18T09:36:13Z</dcterms:created>
  <dcterms:modified xsi:type="dcterms:W3CDTF">2021-09-08T03:48:48Z</dcterms:modified>
</cp:coreProperties>
</file>