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6" r:id="rId2"/>
    <p:sldId id="485" r:id="rId3"/>
    <p:sldId id="715" r:id="rId4"/>
    <p:sldId id="722" r:id="rId5"/>
    <p:sldId id="716" r:id="rId6"/>
    <p:sldId id="717" r:id="rId7"/>
    <p:sldId id="719" r:id="rId8"/>
    <p:sldId id="718" r:id="rId9"/>
    <p:sldId id="720" r:id="rId10"/>
    <p:sldId id="721" r:id="rId11"/>
    <p:sldId id="729" r:id="rId12"/>
    <p:sldId id="727" r:id="rId13"/>
    <p:sldId id="728" r:id="rId14"/>
    <p:sldId id="725" r:id="rId15"/>
    <p:sldId id="723" r:id="rId16"/>
    <p:sldId id="724" r:id="rId17"/>
    <p:sldId id="726" r:id="rId18"/>
    <p:sldId id="730" r:id="rId19"/>
    <p:sldId id="731" r:id="rId20"/>
    <p:sldId id="732" r:id="rId21"/>
    <p:sldId id="733" r:id="rId22"/>
    <p:sldId id="734" r:id="rId23"/>
    <p:sldId id="735" r:id="rId24"/>
    <p:sldId id="714" r:id="rId2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5F5F5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9"/>
    <p:restoredTop sz="94660"/>
  </p:normalViewPr>
  <p:slideViewPr>
    <p:cSldViewPr>
      <p:cViewPr varScale="1">
        <p:scale>
          <a:sx n="141" d="100"/>
          <a:sy n="141" d="100"/>
        </p:scale>
        <p:origin x="10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6DF465-1EDD-5D44-80DB-C51B9898CC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23CEE9E-1282-DF46-9826-8A0B426B99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8" y="1676400"/>
            <a:ext cx="9009062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pic>
        <p:nvPicPr>
          <p:cNvPr id="14" name="Picture 17" descr="ec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340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66800" y="1295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624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1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70AED52-6617-3742-B27B-EA5A2B9B40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094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C7ED-4205-E340-AB85-6405883265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553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0C042-4C66-1544-83D4-94DB844B03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809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CBA51-2358-F342-A754-105528EA7D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370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17B2F-9544-0342-94D9-26593368CA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653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656E6-4B29-664F-999A-BC43E6015D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024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0F6E9-7325-D240-9E04-BC9BAB9202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464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C2445-F4B2-E942-8663-A1D42ACC1D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970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0C31B-0D6E-0B4B-A5C7-79E0A11731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29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83750-FF22-AB4E-A1DD-F7F5305C09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938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C8949-8793-0E47-B450-A5A317BB4E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66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4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6E9AA6F7-3460-5D47-9A71-CA72B24B4D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8" name="Picture 14" descr="ecr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2578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新細明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kumimoji="1" sz="3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aweimeow.tw/2016/10/23/numpy-%E7%9A%84-array-%E4%BB%8B%E7%B4%B9/" TargetMode="External"/><Relationship Id="rId2" Type="http://schemas.openxmlformats.org/officeDocument/2006/relationships/hyperlink" Target="https://kaochenlong.com/2011/10/13/python-lis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ckabuse.com/scikit-learn-save-and-restore-models/" TargetMode="External"/><Relationship Id="rId5" Type="http://schemas.openxmlformats.org/officeDocument/2006/relationships/hyperlink" Target="https://www.geeksforgeeks.org/saving-a-machine-learning-model/" TargetMode="External"/><Relationship Id="rId4" Type="http://schemas.openxmlformats.org/officeDocument/2006/relationships/hyperlink" Target="https://oranwind.org/python-pandas-ji-chu-jiao-xu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052513"/>
            <a:ext cx="7772400" cy="1385887"/>
          </a:xfrm>
        </p:spPr>
        <p:txBody>
          <a:bodyPr/>
          <a:lstStyle/>
          <a:p>
            <a:pPr eaLnBrk="1" hangingPunct="1"/>
            <a:r>
              <a:rPr lang="zh-CN" altLang="en-US" b="1" dirty="0"/>
              <a:t>常用的技巧</a:t>
            </a:r>
            <a:endParaRPr lang="en-US" altLang="zh-TW" b="1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00400"/>
            <a:ext cx="8229600" cy="2667000"/>
          </a:xfrm>
        </p:spPr>
        <p:txBody>
          <a:bodyPr/>
          <a:lstStyle/>
          <a:p>
            <a:pPr algn="l" eaLnBrk="1" hangingPunct="1">
              <a:buFont typeface="Wingdings" charset="2"/>
              <a:buNone/>
            </a:pPr>
            <a:r>
              <a:rPr lang="en-US" altLang="zh-TW" sz="2800" b="1" dirty="0">
                <a:ea typeface="標楷體" charset="-120"/>
              </a:rPr>
              <a:t>Speaker:  </a:t>
            </a:r>
            <a:r>
              <a:rPr lang="zh-TW" altLang="en-US" sz="2800" b="1" dirty="0">
                <a:ea typeface="標楷體" charset="-120"/>
              </a:rPr>
              <a:t>呂瑞麟</a:t>
            </a:r>
            <a:endParaRPr lang="zh-TW" altLang="en-US" sz="2800" dirty="0">
              <a:ea typeface="標楷體" charset="-120"/>
            </a:endParaRPr>
          </a:p>
          <a:p>
            <a:pPr algn="l" eaLnBrk="1" hangingPunct="1">
              <a:buFont typeface="Wingdings" charset="2"/>
              <a:buNone/>
            </a:pPr>
            <a:r>
              <a:rPr lang="zh-TW" altLang="en-US" sz="2800" dirty="0">
                <a:ea typeface="標楷體" charset="-120"/>
              </a:rPr>
              <a:t>                國立中興大學資管系教授</a:t>
            </a:r>
          </a:p>
          <a:p>
            <a:pPr algn="l" eaLnBrk="1" hangingPunct="1">
              <a:buFont typeface="Wingdings" charset="2"/>
              <a:buNone/>
            </a:pPr>
            <a:r>
              <a:rPr lang="zh-TW" altLang="en-US" sz="2800" dirty="0">
                <a:ea typeface="標楷體" charset="-120"/>
              </a:rPr>
              <a:t>		</a:t>
            </a:r>
            <a:r>
              <a:rPr lang="en-US" altLang="zh-TW" sz="2800" dirty="0">
                <a:ea typeface="標楷體" charset="-120"/>
              </a:rPr>
              <a:t>Email: </a:t>
            </a:r>
            <a:r>
              <a:rPr lang="en-US" altLang="zh-TW" sz="2800" dirty="0" err="1">
                <a:ea typeface="標楷體" charset="-120"/>
              </a:rPr>
              <a:t>jllu@nchu.edu.tw</a:t>
            </a:r>
            <a:endParaRPr lang="en-US" altLang="zh-TW" sz="2800" dirty="0">
              <a:ea typeface="標楷體" charset="-120"/>
            </a:endParaRPr>
          </a:p>
          <a:p>
            <a:pPr algn="l" eaLnBrk="1" hangingPunct="1">
              <a:buFont typeface="Wingdings" charset="2"/>
              <a:buNone/>
            </a:pPr>
            <a:r>
              <a:rPr lang="en-US" altLang="zh-TW" sz="2800" dirty="0">
                <a:ea typeface="標楷體" charset="-120"/>
              </a:rPr>
              <a:t>		URL: http://</a:t>
            </a:r>
            <a:r>
              <a:rPr lang="en-US" altLang="zh-TW" sz="2800" dirty="0" err="1">
                <a:ea typeface="標楷體" charset="-120"/>
              </a:rPr>
              <a:t>web.nchu.edu.tw</a:t>
            </a:r>
            <a:r>
              <a:rPr lang="en-US" altLang="zh-TW" sz="2800" dirty="0">
                <a:ea typeface="標楷體" charset="-120"/>
              </a:rPr>
              <a:t>/~</a:t>
            </a:r>
            <a:r>
              <a:rPr lang="en-US" altLang="zh-TW" sz="2800" dirty="0" err="1">
                <a:ea typeface="標楷體" charset="-120"/>
              </a:rPr>
              <a:t>jlu</a:t>
            </a:r>
            <a:endParaRPr lang="en-US" altLang="zh-TW" sz="2800" dirty="0">
              <a:ea typeface="標楷體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4327525"/>
          </a:xfrm>
        </p:spPr>
        <p:txBody>
          <a:bodyPr/>
          <a:lstStyle/>
          <a:p>
            <a:pPr eaLnBrk="1" hangingPunct="1"/>
            <a:r>
              <a:rPr lang="zh-TW" altLang="en-US" sz="2400" dirty="0"/>
              <a:t>另一個常用的功能 </a:t>
            </a:r>
            <a:r>
              <a:rPr lang="en-US" altLang="zh-TW" sz="2400" dirty="0"/>
              <a:t>transpose</a:t>
            </a:r>
            <a:r>
              <a:rPr lang="zh-TW" altLang="en-US" sz="2400" dirty="0"/>
              <a:t>，也只能用於 </a:t>
            </a:r>
            <a:r>
              <a:rPr lang="en-US" altLang="zh-TW" sz="2400" dirty="0"/>
              <a:t>2-d </a:t>
            </a:r>
            <a:r>
              <a:rPr lang="zh-CN" altLang="en-US" sz="2400" dirty="0"/>
              <a:t>以下的</a:t>
            </a:r>
            <a:r>
              <a:rPr lang="zh-TW" altLang="en-US" sz="2400" dirty="0"/>
              <a:t> </a:t>
            </a:r>
            <a:r>
              <a:rPr lang="en-US" altLang="zh-TW" sz="2400" dirty="0" err="1"/>
              <a:t>numpy</a:t>
            </a:r>
            <a:r>
              <a:rPr lang="en-US" altLang="zh-TW" sz="2400" dirty="0"/>
              <a:t> array</a:t>
            </a:r>
            <a:r>
              <a:rPr lang="zh-TW" altLang="en-US" sz="2400" dirty="0"/>
              <a:t>，但是 </a:t>
            </a:r>
            <a:r>
              <a:rPr lang="en-US" altLang="zh-TW" sz="2400" dirty="0"/>
              <a:t>list </a:t>
            </a:r>
            <a:r>
              <a:rPr lang="zh-CN" altLang="en-US" sz="2400" dirty="0"/>
              <a:t>不行</a:t>
            </a:r>
            <a:endParaRPr lang="en-US" altLang="zh-CN" sz="2400" dirty="0"/>
          </a:p>
          <a:p>
            <a:pPr lvl="1" eaLnBrk="1" hangingPunct="1"/>
            <a:endParaRPr lang="en-US" altLang="zh-TW" sz="2000" dirty="0">
              <a:ea typeface="標楷體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7BC93F58-3FA6-C842-A29E-4FF8C75CA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738437"/>
            <a:ext cx="59309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3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4942682" cy="4327525"/>
          </a:xfrm>
        </p:spPr>
        <p:txBody>
          <a:bodyPr/>
          <a:lstStyle/>
          <a:p>
            <a:pPr eaLnBrk="1" hangingPunct="1"/>
            <a:r>
              <a:rPr lang="en-US" altLang="zh-TW" sz="2400" dirty="0" err="1"/>
              <a:t>numpy</a:t>
            </a:r>
            <a:r>
              <a:rPr lang="en-US" altLang="zh-TW" sz="2400" dirty="0"/>
              <a:t> array </a:t>
            </a:r>
            <a:r>
              <a:rPr lang="zh-CN" altLang="en-US" sz="2400" dirty="0"/>
              <a:t>的順序對調</a:t>
            </a:r>
            <a:endParaRPr lang="en-US" altLang="zh-CN" sz="2400" dirty="0"/>
          </a:p>
          <a:p>
            <a:pPr eaLnBrk="1" hangingPunct="1"/>
            <a:endParaRPr lang="en-US" altLang="zh-CN" sz="2400" dirty="0"/>
          </a:p>
          <a:p>
            <a:pPr eaLnBrk="1" hangingPunct="1"/>
            <a:r>
              <a:rPr lang="en-US" altLang="zh-CN" sz="2400" dirty="0"/>
              <a:t>row </a:t>
            </a:r>
            <a:r>
              <a:rPr lang="zh-CN" altLang="en-US" sz="2400" dirty="0"/>
              <a:t>對調：</a:t>
            </a:r>
            <a:r>
              <a:rPr lang="en-US" altLang="zh-CN" sz="2400" dirty="0"/>
              <a:t>x[::-1]</a:t>
            </a:r>
          </a:p>
          <a:p>
            <a:pPr eaLnBrk="1" hangingPunct="1"/>
            <a:r>
              <a:rPr lang="en-US" altLang="zh-CN" sz="2400" dirty="0"/>
              <a:t>col </a:t>
            </a:r>
            <a:r>
              <a:rPr lang="zh-CN" altLang="en-US" sz="2400" dirty="0"/>
              <a:t>對調：</a:t>
            </a:r>
            <a:r>
              <a:rPr lang="en-US" altLang="zh-CN" sz="2400" dirty="0"/>
              <a:t>x[::,::-1]</a:t>
            </a:r>
          </a:p>
          <a:p>
            <a:pPr eaLnBrk="1" hangingPunct="1"/>
            <a:r>
              <a:rPr lang="en-US" altLang="zh-CN" sz="2400" dirty="0"/>
              <a:t>row </a:t>
            </a:r>
            <a:r>
              <a:rPr lang="zh-CN" altLang="en-US" sz="2400" dirty="0"/>
              <a:t>和</a:t>
            </a:r>
            <a:r>
              <a:rPr lang="zh-TW" altLang="en-US" sz="2400" dirty="0"/>
              <a:t> </a:t>
            </a:r>
            <a:r>
              <a:rPr lang="en-US" altLang="zh-TW" sz="2400" dirty="0"/>
              <a:t>col </a:t>
            </a:r>
            <a:r>
              <a:rPr lang="zh-CN" altLang="en-US" sz="2400" dirty="0"/>
              <a:t>都對調：</a:t>
            </a:r>
            <a:r>
              <a:rPr lang="en-US" altLang="zh-CN" sz="2400"/>
              <a:t>x[::-1,::-1]</a:t>
            </a:r>
            <a:endParaRPr lang="en-US" altLang="zh-CN" sz="2400" dirty="0"/>
          </a:p>
          <a:p>
            <a:pPr lvl="1" eaLnBrk="1" hangingPunct="1"/>
            <a:endParaRPr lang="en-US" altLang="zh-TW" sz="2000" dirty="0">
              <a:ea typeface="標楷體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76E7FE3-486C-614F-9768-6FEAC537C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354137"/>
            <a:ext cx="3124200" cy="53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8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1" y="1844675"/>
            <a:ext cx="4392488" cy="4327525"/>
          </a:xfrm>
        </p:spPr>
        <p:txBody>
          <a:bodyPr/>
          <a:lstStyle/>
          <a:p>
            <a:pPr eaLnBrk="1" hangingPunct="1"/>
            <a:r>
              <a:rPr lang="en-US" altLang="zh-TW" sz="2400" dirty="0"/>
              <a:t>Shape and reshape</a:t>
            </a:r>
          </a:p>
          <a:p>
            <a:pPr lvl="1" eaLnBrk="1" hangingPunct="1"/>
            <a:r>
              <a:rPr lang="en-US" altLang="zh-TW" sz="2000" dirty="0"/>
              <a:t>If a dimension is given as -1 in a reshaping operation, the other dimensions are automatically calculated</a:t>
            </a:r>
            <a:endParaRPr lang="en-US" altLang="zh-CN" sz="2000" dirty="0"/>
          </a:p>
          <a:p>
            <a:pPr lvl="1" eaLnBrk="1" hangingPunct="1"/>
            <a:endParaRPr lang="en-US" altLang="zh-TW" sz="2000" dirty="0">
              <a:ea typeface="標楷體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3AB8852-D25B-A54B-8685-F6D63943F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674" y="607451"/>
            <a:ext cx="4178300" cy="608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03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44675"/>
            <a:ext cx="4896543" cy="4680669"/>
          </a:xfrm>
        </p:spPr>
        <p:txBody>
          <a:bodyPr/>
          <a:lstStyle/>
          <a:p>
            <a:pPr eaLnBrk="1" hangingPunct="1"/>
            <a:r>
              <a:rPr lang="en-US" altLang="zh-TW" sz="2400" dirty="0"/>
              <a:t>axis (</a:t>
            </a:r>
            <a:r>
              <a:rPr lang="zh-CN" altLang="en-US" sz="2400" dirty="0"/>
              <a:t>如下圖</a:t>
            </a:r>
            <a:r>
              <a:rPr lang="en-US" altLang="zh-TW" sz="2400" dirty="0">
                <a:sym typeface="Wingdings" pitchFamily="2" charset="2"/>
              </a:rPr>
              <a:t>) </a:t>
            </a:r>
            <a:endParaRPr lang="en-US" altLang="zh-TW" sz="2400" dirty="0"/>
          </a:p>
          <a:p>
            <a:pPr lvl="1" eaLnBrk="1" hangingPunct="1"/>
            <a:r>
              <a:rPr lang="zh-CN" altLang="en-US" sz="2000" dirty="0"/>
              <a:t>最令人困擾的一個用法</a:t>
            </a:r>
            <a:endParaRPr lang="en-US" altLang="zh-CN" sz="2000" dirty="0"/>
          </a:p>
          <a:p>
            <a:pPr lvl="1" eaLnBrk="1" hangingPunct="1"/>
            <a:r>
              <a:rPr lang="zh-CN" altLang="en-US" sz="2000" dirty="0">
                <a:ea typeface="標楷體" charset="-120"/>
              </a:rPr>
              <a:t>最佳的方式：使用前，請看說明書，並試一試。</a:t>
            </a:r>
            <a:endParaRPr lang="en-US" altLang="zh-CN" sz="2000" dirty="0">
              <a:ea typeface="標楷體" charset="-120"/>
            </a:endParaRPr>
          </a:p>
          <a:p>
            <a:pPr lvl="2" eaLnBrk="1" hangingPunct="1"/>
            <a:r>
              <a:rPr lang="en-US" altLang="zh-TW" sz="1600" dirty="0">
                <a:ea typeface="標楷體" charset="-120"/>
              </a:rPr>
              <a:t>ex. </a:t>
            </a:r>
            <a:r>
              <a:rPr lang="en-US" altLang="zh-TW" sz="1600" dirty="0" err="1">
                <a:ea typeface="標楷體" charset="-120"/>
              </a:rPr>
              <a:t>pandas.drop</a:t>
            </a:r>
            <a:r>
              <a:rPr lang="en-US" altLang="zh-TW" sz="1600" dirty="0">
                <a:ea typeface="標楷體" charset="-120"/>
              </a:rPr>
              <a:t> </a:t>
            </a:r>
            <a:r>
              <a:rPr lang="zh-CN" altLang="en-US" sz="1600" dirty="0">
                <a:ea typeface="標楷體" charset="-120"/>
              </a:rPr>
              <a:t>的</a:t>
            </a:r>
            <a:r>
              <a:rPr lang="zh-TW" altLang="en-US" sz="1600" dirty="0">
                <a:ea typeface="標楷體" charset="-120"/>
              </a:rPr>
              <a:t> </a:t>
            </a:r>
            <a:r>
              <a:rPr lang="en-US" altLang="zh-TW" sz="1600" dirty="0">
                <a:ea typeface="標楷體" charset="-120"/>
              </a:rPr>
              <a:t>axis </a:t>
            </a:r>
            <a:r>
              <a:rPr lang="zh-CN" altLang="en-US" sz="1600" dirty="0">
                <a:ea typeface="標楷體" charset="-120"/>
              </a:rPr>
              <a:t>用法就有些特別</a:t>
            </a:r>
            <a:endParaRPr lang="en-US" altLang="zh-TW" sz="1600" dirty="0">
              <a:ea typeface="標楷體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C0B3A45-4946-354A-B4DB-11F61A69A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1853003"/>
            <a:ext cx="2908300" cy="3022600"/>
          </a:xfrm>
          <a:prstGeom prst="rect">
            <a:avLst/>
          </a:prstGeom>
        </p:spPr>
      </p:pic>
      <p:pic>
        <p:nvPicPr>
          <p:cNvPr id="1026" name="Picture 2" descr="An image that shows that NumPy arrays have axes.">
            <a:extLst>
              <a:ext uri="{FF2B5EF4-FFF2-40B4-BE49-F238E27FC236}">
                <a16:creationId xmlns:a16="http://schemas.microsoft.com/office/drawing/2014/main" id="{D107ECAB-021C-854D-9BF6-7B727DA85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43" y="3789040"/>
            <a:ext cx="469181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60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err="1">
                <a:ea typeface="標楷體" charset="-120"/>
              </a:rPr>
              <a:t>Dict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4327525"/>
          </a:xfrm>
        </p:spPr>
        <p:txBody>
          <a:bodyPr/>
          <a:lstStyle/>
          <a:p>
            <a:pPr eaLnBrk="1" hangingPunct="1"/>
            <a:r>
              <a:rPr lang="en-US" altLang="zh-TW" sz="2400" dirty="0"/>
              <a:t>python </a:t>
            </a:r>
            <a:r>
              <a:rPr lang="zh-CN" altLang="en-US" sz="2400" dirty="0"/>
              <a:t>的一種資料結構，稱之為</a:t>
            </a:r>
            <a:r>
              <a:rPr lang="zh-TW" altLang="en-US" sz="2400" dirty="0"/>
              <a:t> </a:t>
            </a:r>
            <a:r>
              <a:rPr lang="en-US" altLang="zh-TW" sz="2400" dirty="0"/>
              <a:t>Dictionary</a:t>
            </a:r>
          </a:p>
          <a:p>
            <a:pPr eaLnBrk="1" hangingPunct="1"/>
            <a:r>
              <a:rPr lang="zh-CN" altLang="en-US" sz="2400" dirty="0"/>
              <a:t>和</a:t>
            </a:r>
            <a:r>
              <a:rPr lang="zh-TW" altLang="en-US" sz="2400" dirty="0"/>
              <a:t> </a:t>
            </a:r>
            <a:r>
              <a:rPr lang="en-US" altLang="zh-TW" sz="2400" dirty="0"/>
              <a:t>list/array </a:t>
            </a:r>
            <a:r>
              <a:rPr lang="zh-CN" altLang="en-US" sz="2400" dirty="0"/>
              <a:t>以</a:t>
            </a:r>
            <a:r>
              <a:rPr lang="zh-TW" altLang="en-US" sz="2400" dirty="0"/>
              <a:t> </a:t>
            </a:r>
            <a:r>
              <a:rPr lang="en-US" altLang="zh-TW" sz="2400" dirty="0"/>
              <a:t>[] </a:t>
            </a:r>
            <a:r>
              <a:rPr lang="zh-CN" altLang="en-US" sz="2400" dirty="0"/>
              <a:t>宣告不同，它的宣告用</a:t>
            </a:r>
            <a:r>
              <a:rPr lang="zh-TW" altLang="en-US" sz="2400" dirty="0"/>
              <a:t> </a:t>
            </a:r>
            <a:r>
              <a:rPr lang="en-US" altLang="zh-TW" sz="2400" dirty="0"/>
              <a:t>{}</a:t>
            </a:r>
          </a:p>
          <a:p>
            <a:pPr eaLnBrk="1" hangingPunct="1"/>
            <a:r>
              <a:rPr lang="zh-CN" altLang="en-US" sz="2400" dirty="0"/>
              <a:t>結構上，比較像是</a:t>
            </a:r>
            <a:r>
              <a:rPr lang="zh-TW" altLang="en-US" sz="2400" dirty="0"/>
              <a:t> </a:t>
            </a:r>
            <a:r>
              <a:rPr lang="en-US" altLang="zh-TW" sz="2400" dirty="0" err="1"/>
              <a:t>key:value</a:t>
            </a:r>
            <a:r>
              <a:rPr lang="en-US" altLang="zh-TW" sz="2400" dirty="0"/>
              <a:t> </a:t>
            </a:r>
            <a:r>
              <a:rPr lang="zh-CN" altLang="en-US" sz="2400" dirty="0"/>
              <a:t>的</a:t>
            </a:r>
            <a:r>
              <a:rPr lang="zh-TW" altLang="en-US" sz="2400" dirty="0"/>
              <a:t> </a:t>
            </a:r>
            <a:r>
              <a:rPr lang="en-US" altLang="zh-TW" sz="2400" dirty="0"/>
              <a:t>map </a:t>
            </a:r>
            <a:r>
              <a:rPr lang="zh-CN" altLang="en-US" sz="2400" dirty="0"/>
              <a:t>架構</a:t>
            </a:r>
            <a:endParaRPr lang="en-US" altLang="zh-CN" sz="2400" dirty="0"/>
          </a:p>
          <a:p>
            <a:pPr lvl="1" eaLnBrk="1" hangingPunct="1"/>
            <a:r>
              <a:rPr lang="en-US" altLang="zh-CN" sz="2000" dirty="0"/>
              <a:t>f = {'x1': 2, 'x2': 1}</a:t>
            </a:r>
          </a:p>
          <a:p>
            <a:pPr lvl="1" eaLnBrk="1" hangingPunct="1"/>
            <a:r>
              <a:rPr lang="zh-CN" altLang="en-US" sz="2000" dirty="0">
                <a:ea typeface="標楷體" charset="-120"/>
              </a:rPr>
              <a:t>以</a:t>
            </a:r>
            <a:r>
              <a:rPr lang="zh-TW" altLang="en-US" sz="2000" dirty="0">
                <a:ea typeface="標楷體" charset="-120"/>
              </a:rPr>
              <a:t> </a:t>
            </a:r>
            <a:r>
              <a:rPr lang="en-US" altLang="zh-TW" sz="2000" dirty="0">
                <a:ea typeface="標楷體" charset="-120"/>
              </a:rPr>
              <a:t>key </a:t>
            </a:r>
            <a:r>
              <a:rPr lang="zh-CN" altLang="en-US" sz="2000" dirty="0">
                <a:ea typeface="標楷體" charset="-120"/>
              </a:rPr>
              <a:t>的名稱來取其對應的值：</a:t>
            </a:r>
            <a:r>
              <a:rPr lang="zh-TW" altLang="en-US" sz="2000" dirty="0">
                <a:ea typeface="標楷體" charset="-120"/>
              </a:rPr>
              <a:t> </a:t>
            </a:r>
            <a:r>
              <a:rPr lang="en-US" altLang="zh-TW" sz="2000" dirty="0">
                <a:ea typeface="標楷體" charset="-120"/>
              </a:rPr>
              <a:t>f['x2’]</a:t>
            </a:r>
          </a:p>
          <a:p>
            <a:pPr eaLnBrk="1" hangingPunct="1"/>
            <a:r>
              <a:rPr lang="zh-CN" altLang="en-US" sz="2400" dirty="0">
                <a:ea typeface="標楷體" charset="-120"/>
              </a:rPr>
              <a:t>我也可以利用</a:t>
            </a:r>
            <a:r>
              <a:rPr lang="zh-TW" altLang="en-US" sz="2400" dirty="0">
                <a:ea typeface="標楷體" charset="-120"/>
              </a:rPr>
              <a:t> </a:t>
            </a:r>
            <a:r>
              <a:rPr lang="en-US" altLang="zh-TW" sz="2400" dirty="0">
                <a:ea typeface="標楷體" charset="-120"/>
              </a:rPr>
              <a:t>list/array </a:t>
            </a:r>
            <a:r>
              <a:rPr lang="zh-CN" altLang="en-US" sz="2400" dirty="0">
                <a:ea typeface="標楷體" charset="-120"/>
              </a:rPr>
              <a:t>來建立</a:t>
            </a:r>
            <a:r>
              <a:rPr lang="zh-TW" altLang="en-US" sz="2400" dirty="0">
                <a:ea typeface="標楷體" charset="-120"/>
              </a:rPr>
              <a:t> </a:t>
            </a:r>
            <a:r>
              <a:rPr lang="en-US" altLang="zh-TW" sz="2400" dirty="0" err="1">
                <a:ea typeface="標楷體" charset="-120"/>
              </a:rPr>
              <a:t>dict</a:t>
            </a:r>
            <a:r>
              <a:rPr lang="en-US" altLang="zh-TW" sz="2400" dirty="0">
                <a:ea typeface="標楷體" charset="-120"/>
              </a:rPr>
              <a:t>:</a:t>
            </a:r>
          </a:p>
          <a:p>
            <a:pPr lvl="1" eaLnBrk="1" hangingPunct="1"/>
            <a:r>
              <a:rPr lang="en-US" altLang="zh-TW" sz="2000" dirty="0">
                <a:ea typeface="標楷體" charset="-120"/>
              </a:rPr>
              <a:t>keys = ['x1', 'x2’]</a:t>
            </a:r>
          </a:p>
          <a:p>
            <a:pPr lvl="1" eaLnBrk="1" hangingPunct="1"/>
            <a:r>
              <a:rPr lang="en-US" altLang="zh-TW" sz="2000" dirty="0" err="1">
                <a:ea typeface="標楷體" charset="-120"/>
              </a:rPr>
              <a:t>vals</a:t>
            </a:r>
            <a:r>
              <a:rPr lang="en-US" altLang="zh-TW" sz="2000" dirty="0">
                <a:ea typeface="標楷體" charset="-120"/>
              </a:rPr>
              <a:t> = [2, 1]</a:t>
            </a:r>
          </a:p>
          <a:p>
            <a:pPr lvl="1" eaLnBrk="1" hangingPunct="1"/>
            <a:r>
              <a:rPr lang="en-US" altLang="zh-TW" sz="2000" dirty="0">
                <a:ea typeface="標楷體" charset="-120"/>
              </a:rPr>
              <a:t>f = {}</a:t>
            </a:r>
          </a:p>
          <a:p>
            <a:pPr lvl="1" eaLnBrk="1" hangingPunct="1"/>
            <a:r>
              <a:rPr lang="en-US" altLang="zh-TW" sz="2000" dirty="0">
                <a:ea typeface="標楷體" charset="-120"/>
              </a:rPr>
              <a:t>for </a:t>
            </a:r>
            <a:r>
              <a:rPr lang="en-US" altLang="zh-TW" sz="2000" dirty="0" err="1">
                <a:ea typeface="標楷體" charset="-120"/>
              </a:rPr>
              <a:t>i</a:t>
            </a:r>
            <a:r>
              <a:rPr lang="en-US" altLang="zh-TW" sz="2000" dirty="0">
                <a:ea typeface="標楷體" charset="-120"/>
              </a:rPr>
              <a:t> in range(</a:t>
            </a:r>
            <a:r>
              <a:rPr lang="en-US" altLang="zh-TW" sz="2000" dirty="0" err="1">
                <a:ea typeface="標楷體" charset="-120"/>
              </a:rPr>
              <a:t>len</a:t>
            </a:r>
            <a:r>
              <a:rPr lang="en-US" altLang="zh-TW" sz="2000" dirty="0">
                <a:ea typeface="標楷體" charset="-120"/>
              </a:rPr>
              <a:t>(keys)):</a:t>
            </a:r>
          </a:p>
          <a:p>
            <a:pPr lvl="1" eaLnBrk="1" hangingPunct="1"/>
            <a:r>
              <a:rPr lang="en-US" altLang="zh-TW" sz="2000" dirty="0">
                <a:ea typeface="標楷體" charset="-120"/>
              </a:rPr>
              <a:t>  f[keys[</a:t>
            </a:r>
            <a:r>
              <a:rPr lang="en-US" altLang="zh-TW" sz="2000" dirty="0" err="1">
                <a:ea typeface="標楷體" charset="-120"/>
              </a:rPr>
              <a:t>i</a:t>
            </a:r>
            <a:r>
              <a:rPr lang="en-US" altLang="zh-TW" sz="2000" dirty="0">
                <a:ea typeface="標楷體" charset="-120"/>
              </a:rPr>
              <a:t>]] = </a:t>
            </a:r>
            <a:r>
              <a:rPr lang="en-US" altLang="zh-TW" sz="2000" dirty="0" err="1">
                <a:ea typeface="標楷體" charset="-120"/>
              </a:rPr>
              <a:t>vals</a:t>
            </a:r>
            <a:r>
              <a:rPr lang="en-US" altLang="zh-TW" sz="2000" dirty="0">
                <a:ea typeface="標楷體" charset="-120"/>
              </a:rPr>
              <a:t>[</a:t>
            </a:r>
            <a:r>
              <a:rPr lang="en-US" altLang="zh-TW" sz="2000" dirty="0" err="1">
                <a:ea typeface="標楷體" charset="-120"/>
              </a:rPr>
              <a:t>i</a:t>
            </a:r>
            <a:r>
              <a:rPr lang="en-US" altLang="zh-TW" sz="2000" dirty="0">
                <a:ea typeface="標楷體" charset="-120"/>
              </a:rPr>
              <a:t>]</a:t>
            </a:r>
          </a:p>
          <a:p>
            <a:pPr lvl="1" eaLnBrk="1" hangingPunct="1"/>
            <a:endParaRPr lang="en-US" altLang="zh-TW" sz="2000" dirty="0">
              <a:ea typeface="標楷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2706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Pandas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4327525"/>
          </a:xfrm>
        </p:spPr>
        <p:txBody>
          <a:bodyPr/>
          <a:lstStyle/>
          <a:p>
            <a:pPr eaLnBrk="1" hangingPunct="1"/>
            <a:r>
              <a:rPr lang="en-US" altLang="zh-TW" dirty="0"/>
              <a:t>Pandas </a:t>
            </a:r>
            <a:r>
              <a:rPr lang="zh-CN" altLang="en-US" dirty="0"/>
              <a:t>支援的資料結構：</a:t>
            </a:r>
            <a:r>
              <a:rPr lang="en-US" altLang="zh-CN" dirty="0"/>
              <a:t>Series</a:t>
            </a:r>
            <a:r>
              <a:rPr lang="zh-CN" altLang="en-US" dirty="0"/>
              <a:t>、</a:t>
            </a:r>
            <a:r>
              <a:rPr lang="en-US" altLang="zh-TW" dirty="0" err="1"/>
              <a:t>DataFrame</a:t>
            </a:r>
            <a:endParaRPr lang="en-US" altLang="zh-TW" dirty="0"/>
          </a:p>
          <a:p>
            <a:pPr lvl="1" eaLnBrk="1" hangingPunct="1"/>
            <a:r>
              <a:rPr lang="zh-CN" altLang="en-US" dirty="0"/>
              <a:t>目前只用到</a:t>
            </a:r>
            <a:r>
              <a:rPr lang="en-US" altLang="zh-CN" dirty="0"/>
              <a:t> </a:t>
            </a:r>
            <a:r>
              <a:rPr lang="en-US" altLang="zh-CN" dirty="0" err="1"/>
              <a:t>DataFrame</a:t>
            </a:r>
            <a:endParaRPr lang="en-US" altLang="zh-CN" dirty="0"/>
          </a:p>
          <a:p>
            <a:pPr lvl="1" eaLnBrk="1" hangingPunct="1"/>
            <a:r>
              <a:rPr lang="en-US" altLang="zh-CN" dirty="0" err="1"/>
              <a:t>DataFrame</a:t>
            </a:r>
            <a:r>
              <a:rPr lang="en-US" altLang="zh-CN" dirty="0"/>
              <a:t> </a:t>
            </a:r>
            <a:r>
              <a:rPr lang="zh-CN" altLang="en-US" dirty="0"/>
              <a:t>跟</a:t>
            </a:r>
            <a:r>
              <a:rPr lang="zh-TW" altLang="en-US" dirty="0"/>
              <a:t> </a:t>
            </a:r>
            <a:r>
              <a:rPr lang="en-US" altLang="zh-TW" dirty="0" err="1"/>
              <a:t>numpy</a:t>
            </a:r>
            <a:r>
              <a:rPr lang="en-US" altLang="zh-TW" dirty="0"/>
              <a:t> array </a:t>
            </a:r>
            <a:r>
              <a:rPr lang="zh-CN" altLang="en-US" dirty="0"/>
              <a:t>雷同，只是元素資料型態可以不同</a:t>
            </a:r>
            <a:endParaRPr lang="en-US" altLang="zh-CN" dirty="0"/>
          </a:p>
          <a:p>
            <a:pPr lvl="1" eaLnBrk="1" hangingPunct="1"/>
            <a:r>
              <a:rPr lang="en-US" altLang="zh-CN" dirty="0" err="1"/>
              <a:t>DataFrame</a:t>
            </a:r>
            <a:r>
              <a:rPr lang="en-US" altLang="zh-CN" dirty="0"/>
              <a:t> </a:t>
            </a:r>
            <a:r>
              <a:rPr lang="zh-CN" altLang="en-US" dirty="0"/>
              <a:t>可以幫每個</a:t>
            </a:r>
            <a:r>
              <a:rPr lang="zh-TW" altLang="en-US" dirty="0"/>
              <a:t> </a:t>
            </a:r>
            <a:r>
              <a:rPr lang="en-US" altLang="zh-TW" dirty="0"/>
              <a:t>row </a:t>
            </a:r>
            <a:r>
              <a:rPr lang="zh-CN" altLang="en-US" dirty="0"/>
              <a:t>設定</a:t>
            </a:r>
            <a:r>
              <a:rPr lang="zh-TW" altLang="en-US" dirty="0"/>
              <a:t> </a:t>
            </a:r>
            <a:r>
              <a:rPr lang="en-US" altLang="zh-TW" dirty="0"/>
              <a:t>index, </a:t>
            </a:r>
            <a:r>
              <a:rPr lang="zh-CN" altLang="en-US" dirty="0"/>
              <a:t>每個</a:t>
            </a:r>
            <a:r>
              <a:rPr lang="zh-TW" altLang="en-US" dirty="0"/>
              <a:t> </a:t>
            </a:r>
            <a:r>
              <a:rPr lang="en-US" altLang="zh-TW" dirty="0"/>
              <a:t>col </a:t>
            </a:r>
            <a:r>
              <a:rPr lang="zh-CN" altLang="en-US" dirty="0"/>
              <a:t>設定</a:t>
            </a:r>
            <a:r>
              <a:rPr lang="zh-TW" altLang="en-US" dirty="0"/>
              <a:t> </a:t>
            </a:r>
            <a:r>
              <a:rPr lang="en-US" altLang="zh-TW" dirty="0"/>
              <a:t>columns </a:t>
            </a:r>
            <a:r>
              <a:rPr lang="zh-CN" altLang="en-US" dirty="0"/>
              <a:t>名稱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6937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Pandas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2160389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zh-CN" altLang="en-US" dirty="0"/>
              <a:t>利用</a:t>
            </a:r>
            <a:r>
              <a:rPr lang="zh-TW" altLang="en-US" dirty="0"/>
              <a:t> </a:t>
            </a:r>
            <a:r>
              <a:rPr lang="en-US" altLang="zh-TW" dirty="0"/>
              <a:t>Array </a:t>
            </a:r>
            <a:r>
              <a:rPr lang="zh-CN" altLang="en-US" dirty="0"/>
              <a:t>建立</a:t>
            </a:r>
            <a:r>
              <a:rPr lang="zh-TW" altLang="en-US" dirty="0"/>
              <a:t> </a:t>
            </a:r>
            <a:r>
              <a:rPr lang="en-US" altLang="zh-TW" dirty="0" err="1"/>
              <a:t>DataFrame</a:t>
            </a:r>
            <a:endParaRPr lang="en-US" altLang="zh-TW" dirty="0"/>
          </a:p>
          <a:p>
            <a:pPr lvl="1" eaLnBrk="1" hangingPunct="1"/>
            <a:r>
              <a:rPr lang="en-US" altLang="zh-CN" dirty="0"/>
              <a:t>import pandas as </a:t>
            </a:r>
            <a:r>
              <a:rPr lang="en-US" altLang="zh-CN" dirty="0" err="1"/>
              <a:t>pd</a:t>
            </a:r>
            <a:endParaRPr lang="en-US" altLang="zh-CN" dirty="0"/>
          </a:p>
          <a:p>
            <a:pPr lvl="1" eaLnBrk="1" hangingPunct="1"/>
            <a:r>
              <a:rPr lang="en-US" altLang="zh-CN" dirty="0"/>
              <a:t>keys = ['x1', 'x2']</a:t>
            </a:r>
          </a:p>
          <a:p>
            <a:pPr lvl="1" eaLnBrk="1" hangingPunct="1"/>
            <a:r>
              <a:rPr lang="en-US" altLang="zh-CN" dirty="0" err="1"/>
              <a:t>vals</a:t>
            </a:r>
            <a:r>
              <a:rPr lang="en-US" altLang="zh-CN" dirty="0"/>
              <a:t> = [[1, 2], [2, 0], [1, 1]]</a:t>
            </a:r>
          </a:p>
          <a:p>
            <a:pPr lvl="1" eaLnBrk="1" hangingPunct="1"/>
            <a:r>
              <a:rPr lang="en-US" altLang="zh-CN" dirty="0" err="1"/>
              <a:t>df</a:t>
            </a:r>
            <a:r>
              <a:rPr lang="en-US" altLang="zh-CN" dirty="0"/>
              <a:t> = </a:t>
            </a:r>
            <a:r>
              <a:rPr lang="en-US" altLang="zh-CN" dirty="0" err="1"/>
              <a:t>pd.DataFrame</a:t>
            </a:r>
            <a:r>
              <a:rPr lang="en-US" altLang="zh-CN" dirty="0"/>
              <a:t>(</a:t>
            </a:r>
            <a:r>
              <a:rPr lang="en-US" altLang="zh-CN" dirty="0" err="1"/>
              <a:t>vals</a:t>
            </a:r>
            <a:r>
              <a:rPr lang="en-US" altLang="zh-CN" dirty="0"/>
              <a:t>, columns = keys)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E830B2E2-975F-8540-99E5-250323A9D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4087344"/>
            <a:ext cx="62103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12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Pandas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345653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zh-CN" altLang="en-US" dirty="0"/>
              <a:t>利用</a:t>
            </a:r>
            <a:r>
              <a:rPr lang="zh-TW" altLang="en-US" dirty="0"/>
              <a:t> </a:t>
            </a:r>
            <a:r>
              <a:rPr lang="en-US" altLang="zh-TW" dirty="0" err="1"/>
              <a:t>Dict</a:t>
            </a:r>
            <a:r>
              <a:rPr lang="en-US" altLang="zh-TW" dirty="0"/>
              <a:t> </a:t>
            </a:r>
            <a:r>
              <a:rPr lang="zh-CN" altLang="en-US" dirty="0"/>
              <a:t>建立</a:t>
            </a:r>
            <a:r>
              <a:rPr lang="zh-TW" altLang="en-US" dirty="0"/>
              <a:t> </a:t>
            </a:r>
            <a:r>
              <a:rPr lang="en-US" altLang="zh-TW" dirty="0" err="1"/>
              <a:t>DataFrame</a:t>
            </a:r>
            <a:endParaRPr lang="en-US" altLang="zh-TW" dirty="0"/>
          </a:p>
          <a:p>
            <a:pPr lvl="1" eaLnBrk="1" hangingPunct="1"/>
            <a:r>
              <a:rPr lang="en-US" altLang="zh-CN" dirty="0"/>
              <a:t>vals1 = [1, 2, 1]</a:t>
            </a:r>
          </a:p>
          <a:p>
            <a:pPr lvl="1" eaLnBrk="1" hangingPunct="1"/>
            <a:r>
              <a:rPr lang="en-US" altLang="zh-CN" dirty="0"/>
              <a:t>vals2 = [2, 0, 1]</a:t>
            </a:r>
          </a:p>
          <a:p>
            <a:pPr lvl="1" eaLnBrk="1" hangingPunct="1"/>
            <a:r>
              <a:rPr lang="en-US" altLang="zh-CN" dirty="0"/>
              <a:t>f = {'x1': vals1,</a:t>
            </a:r>
          </a:p>
          <a:p>
            <a:pPr lvl="1" eaLnBrk="1" hangingPunct="1"/>
            <a:r>
              <a:rPr lang="en-US" altLang="zh-CN" dirty="0"/>
              <a:t>       'x2': vals2}</a:t>
            </a:r>
          </a:p>
          <a:p>
            <a:pPr lvl="1" eaLnBrk="1" hangingPunct="1"/>
            <a:r>
              <a:rPr lang="en-US" altLang="zh-CN" dirty="0" err="1"/>
              <a:t>df</a:t>
            </a:r>
            <a:r>
              <a:rPr lang="en-US" altLang="zh-CN" dirty="0"/>
              <a:t> = </a:t>
            </a:r>
            <a:r>
              <a:rPr lang="en-US" altLang="zh-CN" dirty="0" err="1"/>
              <a:t>pd.DataFrame</a:t>
            </a:r>
            <a:r>
              <a:rPr lang="en-US" altLang="zh-CN" dirty="0"/>
              <a:t>(f)</a:t>
            </a:r>
          </a:p>
          <a:p>
            <a:pPr lvl="1" eaLnBrk="1" hangingPunct="1"/>
            <a:r>
              <a:rPr lang="en-US" altLang="zh-CN" dirty="0" err="1"/>
              <a:t>df.values</a:t>
            </a:r>
            <a:r>
              <a:rPr lang="en-US" altLang="zh-CN" dirty="0"/>
              <a:t>[:, 1]</a:t>
            </a:r>
          </a:p>
          <a:p>
            <a:pPr lvl="1" eaLnBrk="1" hangingPunct="1"/>
            <a:r>
              <a:rPr lang="en-US" altLang="zh-CN" dirty="0" err="1"/>
              <a:t>df.values</a:t>
            </a:r>
            <a:r>
              <a:rPr lang="en-US" altLang="zh-CN" dirty="0"/>
              <a:t>[1:, 1]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377BE6D-BCFB-A746-8E1D-162360127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674" y="2207468"/>
            <a:ext cx="35433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194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File I/O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134673" cy="4536653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dirty="0"/>
              <a:t>經常在經常繁雜的手續（資料前處理、學習、測試）之後，我們決定要將訓練出來的模式上線，這個訓練出來的模式要如何儲存和再利用呢？</a:t>
            </a:r>
            <a:endParaRPr lang="en-US" altLang="zh-CN" dirty="0"/>
          </a:p>
          <a:p>
            <a:pPr lvl="1" eaLnBrk="1" hangingPunct="1"/>
            <a:r>
              <a:rPr lang="zh-CN" altLang="en-US" dirty="0"/>
              <a:t>基本上，訓練出來的模式（或者物件）是個二進位檔，而</a:t>
            </a:r>
            <a:r>
              <a:rPr lang="zh-TW" altLang="en-US" dirty="0"/>
              <a:t> </a:t>
            </a:r>
            <a:r>
              <a:rPr lang="en-US" altLang="zh-TW" dirty="0"/>
              <a:t>python </a:t>
            </a:r>
            <a:r>
              <a:rPr lang="zh-CN" altLang="en-US" dirty="0"/>
              <a:t>常用的兩種常用的格式是</a:t>
            </a:r>
            <a:r>
              <a:rPr lang="zh-TW" altLang="en-US" dirty="0"/>
              <a:t> </a:t>
            </a:r>
            <a:r>
              <a:rPr lang="en-US" altLang="zh-TW" dirty="0"/>
              <a:t>pickle </a:t>
            </a:r>
            <a:r>
              <a:rPr lang="zh-CN" altLang="en-US" dirty="0"/>
              <a:t>和</a:t>
            </a:r>
            <a:r>
              <a:rPr lang="zh-TW" altLang="en-US" dirty="0"/>
              <a:t> </a:t>
            </a:r>
            <a:r>
              <a:rPr lang="en-US" altLang="zh-TW" dirty="0" err="1"/>
              <a:t>numpy</a:t>
            </a:r>
            <a:r>
              <a:rPr lang="en-US" altLang="zh-TW" dirty="0"/>
              <a:t> </a:t>
            </a:r>
            <a:r>
              <a:rPr lang="zh-CN" altLang="en-US" dirty="0"/>
              <a:t>的檔案格式。（據說後者的效率比較好，但是我沒試過）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90172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File I/O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134673" cy="4536653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zh-TW" altLang="en-US" dirty="0"/>
              <a:t>我們可以隨意找一個學過的機器學習模式，我們以 </a:t>
            </a:r>
            <a:r>
              <a:rPr lang="en-US" altLang="zh-TW" dirty="0"/>
              <a:t>Logistic Regression </a:t>
            </a:r>
            <a:r>
              <a:rPr lang="zh-CN" altLang="en-US" dirty="0"/>
              <a:t>為例</a:t>
            </a:r>
            <a:endParaRPr lang="en-US" altLang="zh-CN" dirty="0"/>
          </a:p>
          <a:p>
            <a:pPr lvl="1"/>
            <a:r>
              <a:rPr lang="en-US" altLang="zh-CN" dirty="0"/>
              <a:t>from </a:t>
            </a:r>
            <a:r>
              <a:rPr lang="en-US" altLang="zh-CN" dirty="0" err="1"/>
              <a:t>sklearn.datasets</a:t>
            </a:r>
            <a:r>
              <a:rPr lang="en-US" altLang="zh-CN" dirty="0"/>
              <a:t> import </a:t>
            </a:r>
            <a:r>
              <a:rPr lang="en-US" altLang="zh-CN" dirty="0" err="1"/>
              <a:t>load_iris</a:t>
            </a:r>
            <a:endParaRPr lang="en-US" altLang="zh-CN" dirty="0"/>
          </a:p>
          <a:p>
            <a:pPr lvl="1"/>
            <a:r>
              <a:rPr lang="en-US" altLang="zh-CN" dirty="0"/>
              <a:t>iris = </a:t>
            </a:r>
            <a:r>
              <a:rPr lang="en-US" altLang="zh-CN" dirty="0" err="1"/>
              <a:t>load_iris</a:t>
            </a:r>
            <a:r>
              <a:rPr lang="en-US" altLang="zh-CN" dirty="0"/>
              <a:t>()</a:t>
            </a:r>
          </a:p>
          <a:p>
            <a:pPr lvl="1" eaLnBrk="1" hangingPunct="1"/>
            <a:r>
              <a:rPr lang="en-US" altLang="zh-CN" dirty="0"/>
              <a:t>from </a:t>
            </a:r>
            <a:r>
              <a:rPr lang="en-US" altLang="zh-CN" dirty="0" err="1"/>
              <a:t>sklearn.model_selection</a:t>
            </a:r>
            <a:r>
              <a:rPr lang="en-US" altLang="zh-CN" dirty="0"/>
              <a:t> import </a:t>
            </a:r>
            <a:r>
              <a:rPr lang="en-US" altLang="zh-CN" dirty="0" err="1"/>
              <a:t>train_test_split</a:t>
            </a:r>
            <a:endParaRPr lang="en-US" altLang="zh-CN" dirty="0"/>
          </a:p>
          <a:p>
            <a:pPr lvl="1" eaLnBrk="1" hangingPunct="1"/>
            <a:r>
              <a:rPr lang="en-US" altLang="zh-CN" dirty="0" err="1"/>
              <a:t>X_train</a:t>
            </a:r>
            <a:r>
              <a:rPr lang="en-US" altLang="zh-CN" dirty="0"/>
              <a:t>, </a:t>
            </a:r>
            <a:r>
              <a:rPr lang="en-US" altLang="zh-CN" dirty="0" err="1"/>
              <a:t>X_test</a:t>
            </a:r>
            <a:r>
              <a:rPr lang="en-US" altLang="zh-CN" dirty="0"/>
              <a:t>, </a:t>
            </a:r>
            <a:r>
              <a:rPr lang="en-US" altLang="zh-CN" dirty="0" err="1"/>
              <a:t>Y_train</a:t>
            </a:r>
            <a:r>
              <a:rPr lang="en-US" altLang="zh-CN" dirty="0"/>
              <a:t>, </a:t>
            </a:r>
            <a:r>
              <a:rPr lang="en-US" altLang="zh-CN" dirty="0" err="1"/>
              <a:t>Y_test</a:t>
            </a:r>
            <a:r>
              <a:rPr lang="en-US" altLang="zh-CN" dirty="0"/>
              <a:t> = </a:t>
            </a:r>
            <a:r>
              <a:rPr lang="en-US" altLang="zh-CN" dirty="0" err="1"/>
              <a:t>train_test_split</a:t>
            </a:r>
            <a:r>
              <a:rPr lang="en-US" altLang="zh-CN" dirty="0"/>
              <a:t>(</a:t>
            </a:r>
            <a:r>
              <a:rPr lang="en-US" altLang="zh-CN" dirty="0" err="1"/>
              <a:t>iris.data</a:t>
            </a:r>
            <a:r>
              <a:rPr lang="en-US" altLang="zh-CN" dirty="0"/>
              <a:t>, </a:t>
            </a:r>
            <a:r>
              <a:rPr lang="en-US" altLang="zh-CN" dirty="0" err="1"/>
              <a:t>iris.target</a:t>
            </a:r>
            <a:r>
              <a:rPr lang="en-US" altLang="zh-CN" dirty="0"/>
              <a:t>, </a:t>
            </a:r>
            <a:r>
              <a:rPr lang="en-US" altLang="zh-CN" dirty="0" err="1"/>
              <a:t>test_size</a:t>
            </a:r>
            <a:r>
              <a:rPr lang="en-US" altLang="zh-CN" dirty="0"/>
              <a:t>=0.2)</a:t>
            </a:r>
          </a:p>
          <a:p>
            <a:pPr lvl="1" eaLnBrk="1" hangingPunct="1"/>
            <a:r>
              <a:rPr lang="en-US" altLang="zh-CN" dirty="0"/>
              <a:t>from </a:t>
            </a:r>
            <a:r>
              <a:rPr lang="en-US" altLang="zh-CN" dirty="0" err="1"/>
              <a:t>sklearn.linear_model</a:t>
            </a:r>
            <a:r>
              <a:rPr lang="en-US" altLang="zh-CN" dirty="0"/>
              <a:t> import </a:t>
            </a:r>
            <a:r>
              <a:rPr lang="en-US" altLang="zh-CN" dirty="0" err="1"/>
              <a:t>LogisticRegression</a:t>
            </a:r>
            <a:endParaRPr lang="en-US" altLang="zh-CN" dirty="0"/>
          </a:p>
          <a:p>
            <a:pPr lvl="1"/>
            <a:r>
              <a:rPr lang="en-US" altLang="zh-CN" dirty="0" err="1"/>
              <a:t>lr</a:t>
            </a:r>
            <a:r>
              <a:rPr lang="en-US" altLang="zh-CN" dirty="0"/>
              <a:t> = </a:t>
            </a:r>
            <a:r>
              <a:rPr lang="en-US" altLang="zh-CN" dirty="0" err="1"/>
              <a:t>LogisticRegression</a:t>
            </a:r>
            <a:r>
              <a:rPr lang="en-US" altLang="zh-CN" dirty="0"/>
              <a:t>()</a:t>
            </a:r>
          </a:p>
          <a:p>
            <a:pPr lvl="1"/>
            <a:r>
              <a:rPr lang="en-US" altLang="zh-CN" dirty="0" err="1"/>
              <a:t>lr.fit</a:t>
            </a:r>
            <a:r>
              <a:rPr lang="en-US" altLang="zh-CN" dirty="0"/>
              <a:t>(</a:t>
            </a:r>
            <a:r>
              <a:rPr lang="en-US" altLang="zh-CN" dirty="0" err="1"/>
              <a:t>X_train</a:t>
            </a:r>
            <a:r>
              <a:rPr lang="en-US" altLang="zh-CN" dirty="0"/>
              <a:t>, </a:t>
            </a:r>
            <a:r>
              <a:rPr lang="en-US" altLang="zh-CN" dirty="0" err="1"/>
              <a:t>Y_train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 err="1"/>
              <a:t>lr.score</a:t>
            </a:r>
            <a:r>
              <a:rPr lang="en-US" altLang="zh-CN" dirty="0"/>
              <a:t>(</a:t>
            </a:r>
            <a:r>
              <a:rPr lang="en-US" altLang="zh-CN" dirty="0" err="1"/>
              <a:t>X_test</a:t>
            </a:r>
            <a:r>
              <a:rPr lang="en-US" altLang="zh-CN" dirty="0"/>
              <a:t>, </a:t>
            </a:r>
            <a:r>
              <a:rPr lang="en-US" altLang="zh-CN" dirty="0" err="1"/>
              <a:t>Y_test</a:t>
            </a:r>
            <a:r>
              <a:rPr lang="en-US" altLang="zh-CN" dirty="0"/>
              <a:t>)</a:t>
            </a:r>
          </a:p>
          <a:p>
            <a:pPr lvl="1" eaLnBrk="1" hangingPunct="1"/>
            <a:endParaRPr lang="en-US" altLang="zh-CN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A0E334B-DAFF-B847-B807-3DA0E7B4E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0971" y="6032062"/>
            <a:ext cx="4427984" cy="69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8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Outlines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327525"/>
          </a:xfrm>
        </p:spPr>
        <p:txBody>
          <a:bodyPr/>
          <a:lstStyle/>
          <a:p>
            <a:pPr eaLnBrk="1" hangingPunct="1"/>
            <a:r>
              <a:rPr lang="en-US" altLang="zh-TW" sz="2800" dirty="0">
                <a:ea typeface="標楷體" charset="-120"/>
              </a:rPr>
              <a:t>Data Structures</a:t>
            </a:r>
          </a:p>
          <a:p>
            <a:pPr lvl="1" eaLnBrk="1" hangingPunct="1"/>
            <a:r>
              <a:rPr lang="en-US" altLang="zh-TW" sz="2400" dirty="0">
                <a:ea typeface="標楷體" charset="-120"/>
              </a:rPr>
              <a:t>List and array</a:t>
            </a:r>
          </a:p>
          <a:p>
            <a:pPr lvl="1" eaLnBrk="1" hangingPunct="1"/>
            <a:r>
              <a:rPr lang="en-US" altLang="zh-TW" sz="2400" dirty="0" err="1">
                <a:ea typeface="標楷體" charset="-120"/>
              </a:rPr>
              <a:t>Dict</a:t>
            </a:r>
            <a:endParaRPr lang="en-US" altLang="zh-TW" sz="2400" dirty="0">
              <a:ea typeface="標楷體" charset="-120"/>
            </a:endParaRPr>
          </a:p>
          <a:p>
            <a:pPr lvl="1" eaLnBrk="1" hangingPunct="1"/>
            <a:r>
              <a:rPr lang="en-US" altLang="zh-TW" sz="2400" dirty="0">
                <a:ea typeface="標楷體" charset="-120"/>
              </a:rPr>
              <a:t>Pandas</a:t>
            </a:r>
          </a:p>
          <a:p>
            <a:pPr eaLnBrk="1" hangingPunct="1"/>
            <a:r>
              <a:rPr lang="en-US" altLang="zh-TW" sz="2800" dirty="0">
                <a:ea typeface="標楷體" charset="-120"/>
              </a:rPr>
              <a:t>File I/O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File I/O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134673" cy="453665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zh-CN" altLang="en-US" dirty="0"/>
              <a:t>運用</a:t>
            </a:r>
            <a:r>
              <a:rPr lang="zh-TW" altLang="en-US" dirty="0"/>
              <a:t> </a:t>
            </a:r>
            <a:r>
              <a:rPr lang="en-US" altLang="zh-TW" dirty="0"/>
              <a:t>pickle</a:t>
            </a:r>
          </a:p>
          <a:p>
            <a:pPr lvl="1" eaLnBrk="1" hangingPunct="1"/>
            <a:r>
              <a:rPr lang="en-US" altLang="zh-CN" dirty="0"/>
              <a:t>import pickle</a:t>
            </a:r>
          </a:p>
          <a:p>
            <a:pPr lvl="1" eaLnBrk="1" hangingPunct="1"/>
            <a:r>
              <a:rPr lang="en-US" altLang="zh-CN" dirty="0"/>
              <a:t>file = open('</a:t>
            </a:r>
            <a:r>
              <a:rPr lang="en-US" altLang="zh-CN" dirty="0" err="1"/>
              <a:t>lr.pickle</a:t>
            </a:r>
            <a:r>
              <a:rPr lang="en-US" altLang="zh-CN" dirty="0"/>
              <a:t>', '</a:t>
            </a:r>
            <a:r>
              <a:rPr lang="en-US" altLang="zh-CN" dirty="0" err="1"/>
              <a:t>wb</a:t>
            </a:r>
            <a:r>
              <a:rPr lang="en-US" altLang="zh-CN" dirty="0"/>
              <a:t>')</a:t>
            </a:r>
          </a:p>
          <a:p>
            <a:pPr lvl="2" eaLnBrk="1" hangingPunct="1"/>
            <a:r>
              <a:rPr lang="en-US" altLang="zh-CN" dirty="0"/>
              <a:t>w: write; b: binary</a:t>
            </a:r>
          </a:p>
          <a:p>
            <a:pPr lvl="1" eaLnBrk="1" hangingPunct="1"/>
            <a:r>
              <a:rPr lang="en-US" altLang="zh-CN" dirty="0" err="1"/>
              <a:t>pickle.dump</a:t>
            </a:r>
            <a:r>
              <a:rPr lang="en-US" altLang="zh-CN" dirty="0"/>
              <a:t>(</a:t>
            </a:r>
            <a:r>
              <a:rPr lang="en-US" altLang="zh-CN" dirty="0" err="1"/>
              <a:t>lr</a:t>
            </a:r>
            <a:r>
              <a:rPr lang="en-US" altLang="zh-CN" dirty="0"/>
              <a:t>, file)</a:t>
            </a:r>
          </a:p>
          <a:p>
            <a:pPr lvl="1" eaLnBrk="1" hangingPunct="1"/>
            <a:r>
              <a:rPr lang="en-US" altLang="zh-CN" dirty="0" err="1"/>
              <a:t>file.close</a:t>
            </a:r>
            <a:r>
              <a:rPr lang="en-US" altLang="zh-CN" dirty="0"/>
              <a:t>()</a:t>
            </a:r>
          </a:p>
          <a:p>
            <a:pPr lvl="2" eaLnBrk="1" hangingPunct="1"/>
            <a:r>
              <a:rPr lang="zh-CN" altLang="en-US" dirty="0"/>
              <a:t>記得：檔案有開，就有關</a:t>
            </a:r>
            <a:endParaRPr lang="en-US" altLang="zh-CN" dirty="0"/>
          </a:p>
          <a:p>
            <a:pPr lvl="2" eaLnBrk="1" hangingPunct="1"/>
            <a:endParaRPr lang="en-US" altLang="zh-CN" dirty="0"/>
          </a:p>
          <a:p>
            <a:pPr lvl="1" eaLnBrk="1" hangingPunct="1"/>
            <a:r>
              <a:rPr lang="zh-CN" altLang="en-US" dirty="0"/>
              <a:t>為了測試的目的，現在可以把</a:t>
            </a:r>
            <a:r>
              <a:rPr lang="zh-TW" altLang="en-US" dirty="0"/>
              <a:t> </a:t>
            </a:r>
            <a:r>
              <a:rPr lang="en-US" altLang="zh-TW" dirty="0"/>
              <a:t>python </a:t>
            </a:r>
            <a:r>
              <a:rPr lang="zh-CN" altLang="en-US" dirty="0"/>
              <a:t>結束掉；然後打開後，我們可以馬上利用這次訓練的模式。</a:t>
            </a:r>
            <a:endParaRPr lang="en-US" altLang="zh-CN" dirty="0"/>
          </a:p>
          <a:p>
            <a:pPr lvl="1" eaLnBrk="1" hangingPunct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47686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File I/O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134673" cy="4248621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zh-CN" altLang="en-US" dirty="0"/>
              <a:t>運用</a:t>
            </a:r>
            <a:r>
              <a:rPr lang="zh-TW" altLang="en-US" dirty="0"/>
              <a:t> </a:t>
            </a:r>
            <a:r>
              <a:rPr lang="en-US" altLang="zh-TW" dirty="0"/>
              <a:t>pickle</a:t>
            </a:r>
          </a:p>
          <a:p>
            <a:pPr lvl="1" eaLnBrk="1" hangingPunct="1"/>
            <a:r>
              <a:rPr lang="en-US" altLang="zh-CN" dirty="0"/>
              <a:t>import pickle</a:t>
            </a:r>
          </a:p>
          <a:p>
            <a:pPr lvl="1" eaLnBrk="1" hangingPunct="1"/>
            <a:r>
              <a:rPr lang="en-US" altLang="zh-CN" dirty="0" err="1"/>
              <a:t>lr</a:t>
            </a:r>
            <a:r>
              <a:rPr lang="en-US" altLang="zh-CN" dirty="0"/>
              <a:t> = </a:t>
            </a:r>
            <a:r>
              <a:rPr lang="en-US" altLang="zh-CN" dirty="0" err="1"/>
              <a:t>pickle.load</a:t>
            </a:r>
            <a:r>
              <a:rPr lang="en-US" altLang="zh-CN" dirty="0"/>
              <a:t>(open('</a:t>
            </a:r>
            <a:r>
              <a:rPr lang="en-US" altLang="zh-CN" dirty="0" err="1"/>
              <a:t>lr.pickle</a:t>
            </a:r>
            <a:r>
              <a:rPr lang="en-US" altLang="zh-CN" dirty="0"/>
              <a:t>', '</a:t>
            </a:r>
            <a:r>
              <a:rPr lang="en-US" altLang="zh-CN" dirty="0" err="1"/>
              <a:t>rb</a:t>
            </a:r>
            <a:r>
              <a:rPr lang="en-US" altLang="zh-CN" dirty="0"/>
              <a:t>’))</a:t>
            </a:r>
          </a:p>
          <a:p>
            <a:pPr lvl="2" eaLnBrk="1" hangingPunct="1"/>
            <a:r>
              <a:rPr lang="en-US" altLang="zh-CN" dirty="0"/>
              <a:t>r: read; b: binary</a:t>
            </a:r>
          </a:p>
          <a:p>
            <a:pPr lvl="2" eaLnBrk="1" hangingPunct="1"/>
            <a:r>
              <a:rPr lang="zh-CN" altLang="en-US" dirty="0"/>
              <a:t>很奇特，不能先</a:t>
            </a:r>
            <a:r>
              <a:rPr lang="zh-TW" altLang="en-US" dirty="0"/>
              <a:t> </a:t>
            </a:r>
            <a:r>
              <a:rPr lang="en-US" altLang="zh-TW" dirty="0"/>
              <a:t>open </a:t>
            </a:r>
            <a:r>
              <a:rPr lang="zh-CN" altLang="en-US" dirty="0"/>
              <a:t>再</a:t>
            </a:r>
            <a:r>
              <a:rPr lang="zh-TW" altLang="en-US" dirty="0"/>
              <a:t> </a:t>
            </a:r>
            <a:r>
              <a:rPr lang="en-US" altLang="zh-TW" dirty="0"/>
              <a:t>load</a:t>
            </a:r>
            <a:endParaRPr lang="en-US" altLang="zh-CN" dirty="0"/>
          </a:p>
          <a:p>
            <a:pPr lvl="1" eaLnBrk="1" hangingPunct="1"/>
            <a:r>
              <a:rPr lang="en-US" altLang="zh-CN" dirty="0" err="1"/>
              <a:t>file.close</a:t>
            </a:r>
            <a:r>
              <a:rPr lang="en-US" altLang="zh-CN" dirty="0"/>
              <a:t>()</a:t>
            </a:r>
          </a:p>
          <a:p>
            <a:pPr eaLnBrk="1" hangingPunct="1"/>
            <a:r>
              <a:rPr lang="zh-CN" altLang="en-US" dirty="0"/>
              <a:t>假設有測試資料如下：</a:t>
            </a:r>
            <a:endParaRPr lang="en-US" altLang="zh-CN" dirty="0"/>
          </a:p>
          <a:p>
            <a:pPr lvl="1" eaLnBrk="1" hangingPunct="1"/>
            <a:r>
              <a:rPr lang="en-US" altLang="zh-CN" dirty="0"/>
              <a:t>import </a:t>
            </a:r>
            <a:r>
              <a:rPr lang="en-US" altLang="zh-CN" dirty="0" err="1"/>
              <a:t>numpy</a:t>
            </a:r>
            <a:r>
              <a:rPr lang="en-US" altLang="zh-CN" dirty="0"/>
              <a:t> as np</a:t>
            </a:r>
          </a:p>
          <a:p>
            <a:pPr lvl="1" eaLnBrk="1" hangingPunct="1"/>
            <a:r>
              <a:rPr lang="en-US" altLang="zh-CN" dirty="0"/>
              <a:t>x = </a:t>
            </a:r>
            <a:r>
              <a:rPr lang="en-US" altLang="zh-CN" dirty="0" err="1"/>
              <a:t>np.array</a:t>
            </a:r>
            <a:r>
              <a:rPr lang="en-US" altLang="zh-CN" dirty="0"/>
              <a:t>([5.1, 3.5, 1.4, 0.2])</a:t>
            </a:r>
          </a:p>
          <a:p>
            <a:pPr eaLnBrk="1" hangingPunct="1"/>
            <a:r>
              <a:rPr lang="zh-CN" altLang="en-US" dirty="0"/>
              <a:t>可以立馬預測</a:t>
            </a:r>
            <a:endParaRPr lang="en-US" altLang="zh-CN" dirty="0"/>
          </a:p>
          <a:p>
            <a:pPr lvl="1" eaLnBrk="1" hangingPunct="1"/>
            <a:r>
              <a:rPr lang="en-US" altLang="zh-CN" dirty="0" err="1"/>
              <a:t>lr.predict</a:t>
            </a:r>
            <a:r>
              <a:rPr lang="en-US" altLang="zh-CN" dirty="0"/>
              <a:t>(</a:t>
            </a:r>
            <a:r>
              <a:rPr lang="en-US" altLang="zh-CN" dirty="0" err="1"/>
              <a:t>x.reshape</a:t>
            </a:r>
            <a:r>
              <a:rPr lang="en-US" altLang="zh-CN" dirty="0"/>
              <a:t>(1,-1))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5426C75-021D-1B4C-8E10-0BD490E60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5949280"/>
            <a:ext cx="5041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16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File I/O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134673" cy="4248621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dirty="0"/>
              <a:t>運用</a:t>
            </a:r>
            <a:r>
              <a:rPr lang="zh-TW" altLang="en-US" dirty="0"/>
              <a:t> </a:t>
            </a:r>
            <a:r>
              <a:rPr lang="en-US" altLang="zh-TW" dirty="0" err="1"/>
              <a:t>joblib</a:t>
            </a:r>
            <a:r>
              <a:rPr lang="en-US" altLang="zh-TW" dirty="0"/>
              <a:t>: </a:t>
            </a:r>
            <a:r>
              <a:rPr lang="en-US" altLang="zh-TW" dirty="0" err="1"/>
              <a:t>Joblib</a:t>
            </a:r>
            <a:r>
              <a:rPr lang="en-US" altLang="zh-TW" dirty="0"/>
              <a:t> is the replacement of pickle as it is more </a:t>
            </a:r>
            <a:r>
              <a:rPr lang="en-US" altLang="zh-TW" dirty="0" err="1"/>
              <a:t>efficent</a:t>
            </a:r>
            <a:r>
              <a:rPr lang="en-US" altLang="zh-TW" dirty="0"/>
              <a:t> on objects that carry large </a:t>
            </a:r>
            <a:r>
              <a:rPr lang="en-US" altLang="zh-TW" dirty="0" err="1"/>
              <a:t>numpy</a:t>
            </a:r>
            <a:r>
              <a:rPr lang="en-US" altLang="zh-TW" dirty="0"/>
              <a:t> arrays</a:t>
            </a:r>
          </a:p>
          <a:p>
            <a:pPr lvl="1" eaLnBrk="1" hangingPunct="1"/>
            <a:r>
              <a:rPr lang="en-US" altLang="zh-TW" dirty="0"/>
              <a:t>from </a:t>
            </a:r>
            <a:r>
              <a:rPr lang="en-US" altLang="zh-TW" dirty="0" err="1"/>
              <a:t>sklearn.externals</a:t>
            </a:r>
            <a:r>
              <a:rPr lang="en-US" altLang="zh-TW" dirty="0"/>
              <a:t> import </a:t>
            </a:r>
            <a:r>
              <a:rPr lang="en-US" altLang="zh-TW" dirty="0" err="1"/>
              <a:t>joblib</a:t>
            </a:r>
            <a:endParaRPr lang="en-US" altLang="zh-TW" dirty="0"/>
          </a:p>
          <a:p>
            <a:pPr lvl="1" eaLnBrk="1" hangingPunct="1"/>
            <a:r>
              <a:rPr lang="en-US" altLang="zh-CN" dirty="0" err="1"/>
              <a:t>joblib.dump</a:t>
            </a:r>
            <a:r>
              <a:rPr lang="en-US" altLang="zh-CN" dirty="0"/>
              <a:t>(</a:t>
            </a:r>
            <a:r>
              <a:rPr lang="en-US" altLang="zh-CN" dirty="0" err="1"/>
              <a:t>lr</a:t>
            </a:r>
            <a:r>
              <a:rPr lang="en-US" altLang="zh-CN" dirty="0"/>
              <a:t>, '</a:t>
            </a:r>
            <a:r>
              <a:rPr lang="en-US" altLang="zh-CN" dirty="0" err="1"/>
              <a:t>lr.pkl</a:t>
            </a:r>
            <a:r>
              <a:rPr lang="en-US" altLang="zh-CN" dirty="0"/>
              <a:t>')</a:t>
            </a:r>
          </a:p>
          <a:p>
            <a:pPr lvl="1" eaLnBrk="1" hangingPunct="1"/>
            <a:r>
              <a:rPr lang="en-US" altLang="zh-CN" dirty="0" err="1"/>
              <a:t>testlr</a:t>
            </a:r>
            <a:r>
              <a:rPr lang="en-US" altLang="zh-CN" dirty="0"/>
              <a:t> = </a:t>
            </a:r>
            <a:r>
              <a:rPr lang="en-US" altLang="zh-CN" dirty="0" err="1"/>
              <a:t>joblib.load</a:t>
            </a:r>
            <a:r>
              <a:rPr lang="en-US" altLang="zh-CN" dirty="0"/>
              <a:t>('</a:t>
            </a:r>
            <a:r>
              <a:rPr lang="en-US" altLang="zh-CN" dirty="0" err="1"/>
              <a:t>lr.pkl</a:t>
            </a:r>
            <a:r>
              <a:rPr lang="en-US" altLang="zh-CN" dirty="0"/>
              <a:t>')</a:t>
            </a:r>
          </a:p>
          <a:p>
            <a:pPr lvl="1" eaLnBrk="1" hangingPunct="1"/>
            <a:r>
              <a:rPr lang="en-US" altLang="zh-CN" dirty="0" err="1"/>
              <a:t>testlr.predict</a:t>
            </a:r>
            <a:r>
              <a:rPr lang="en-US" altLang="zh-CN" dirty="0"/>
              <a:t>(</a:t>
            </a:r>
            <a:r>
              <a:rPr lang="en-US" altLang="zh-CN" dirty="0" err="1"/>
              <a:t>x.reshape</a:t>
            </a:r>
            <a:r>
              <a:rPr lang="en-US" altLang="zh-CN" dirty="0"/>
              <a:t>(1,-1))</a:t>
            </a:r>
          </a:p>
          <a:p>
            <a:pPr lvl="2" eaLnBrk="1" hangingPunct="1"/>
            <a:r>
              <a:rPr lang="zh-CN" altLang="en-US" dirty="0"/>
              <a:t>假設</a:t>
            </a:r>
            <a:r>
              <a:rPr lang="zh-TW" altLang="en-US" dirty="0"/>
              <a:t> </a:t>
            </a:r>
            <a:r>
              <a:rPr lang="en-US" altLang="zh-TW" dirty="0"/>
              <a:t>x </a:t>
            </a:r>
            <a:r>
              <a:rPr lang="zh-CN" altLang="en-US" dirty="0"/>
              <a:t>和</a:t>
            </a:r>
            <a:r>
              <a:rPr lang="zh-TW" altLang="en-US" dirty="0"/>
              <a:t> </a:t>
            </a:r>
            <a:r>
              <a:rPr lang="en-US" altLang="zh-TW" dirty="0"/>
              <a:t>pickle </a:t>
            </a:r>
            <a:r>
              <a:rPr lang="zh-CN" altLang="en-US" dirty="0"/>
              <a:t>一樣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23491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File I/O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134673" cy="4248621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dirty="0"/>
              <a:t>不論是 </a:t>
            </a:r>
            <a:r>
              <a:rPr lang="en-US" altLang="zh-TW" dirty="0"/>
              <a:t>pickle </a:t>
            </a:r>
            <a:r>
              <a:rPr lang="zh-CN" altLang="en-US" dirty="0"/>
              <a:t>或者</a:t>
            </a:r>
            <a:r>
              <a:rPr lang="zh-TW" altLang="en-US" dirty="0"/>
              <a:t> </a:t>
            </a:r>
            <a:r>
              <a:rPr lang="en-US" altLang="zh-TW" dirty="0" err="1"/>
              <a:t>joblib</a:t>
            </a:r>
            <a:r>
              <a:rPr lang="zh-TW" altLang="en-US" dirty="0"/>
              <a:t>，他們都是將物件經由 </a:t>
            </a:r>
            <a:r>
              <a:rPr lang="en-US" altLang="zh-TW" dirty="0"/>
              <a:t>serialization/de-serialization </a:t>
            </a:r>
            <a:r>
              <a:rPr lang="zh-CN" altLang="en-US" dirty="0"/>
              <a:t>進行二進位式的儲存。這有一個很大的缺點：無法跨不同程式語言</a:t>
            </a:r>
            <a:r>
              <a:rPr lang="en-US" altLang="zh-CN" dirty="0"/>
              <a:t>/</a:t>
            </a:r>
            <a:r>
              <a:rPr lang="zh-CN" altLang="en-US" dirty="0"/>
              <a:t>平台！</a:t>
            </a:r>
            <a:endParaRPr lang="en-US" altLang="zh-CN" dirty="0"/>
          </a:p>
          <a:p>
            <a:pPr eaLnBrk="1" hangingPunct="1"/>
            <a:r>
              <a:rPr lang="zh-CN" altLang="en-US" dirty="0"/>
              <a:t>另一個是</a:t>
            </a:r>
            <a:r>
              <a:rPr lang="zh-TW" altLang="en-US" dirty="0"/>
              <a:t> </a:t>
            </a:r>
            <a:r>
              <a:rPr lang="en-US" altLang="zh-TW" dirty="0"/>
              <a:t>JSON </a:t>
            </a:r>
            <a:r>
              <a:rPr lang="zh-CN" altLang="en-US" dirty="0"/>
              <a:t>檔</a:t>
            </a:r>
            <a:endParaRPr lang="en-US" altLang="zh-CN" dirty="0"/>
          </a:p>
          <a:p>
            <a:pPr lvl="1" eaLnBrk="1" hangingPunct="1"/>
            <a:r>
              <a:rPr lang="zh-CN" altLang="en-US" dirty="0"/>
              <a:t>最後一個</a:t>
            </a:r>
            <a:r>
              <a:rPr lang="zh-TW" altLang="en-US" dirty="0"/>
              <a:t> </a:t>
            </a:r>
            <a:r>
              <a:rPr lang="en-US" altLang="zh-TW" dirty="0"/>
              <a:t>reference</a:t>
            </a:r>
            <a:r>
              <a:rPr lang="zh-TW" altLang="en-US"/>
              <a:t>，自行看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152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References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824"/>
            <a:ext cx="8064895" cy="4679950"/>
          </a:xfrm>
        </p:spPr>
        <p:txBody>
          <a:bodyPr>
            <a:normAutofit/>
          </a:bodyPr>
          <a:lstStyle/>
          <a:p>
            <a:r>
              <a:rPr lang="en-US" altLang="zh-TW" dirty="0">
                <a:hlinkClick r:id="rId2"/>
              </a:rPr>
              <a:t>List</a:t>
            </a:r>
            <a:endParaRPr lang="en-US" altLang="zh-TW" dirty="0"/>
          </a:p>
          <a:p>
            <a:r>
              <a:rPr lang="en-US" altLang="zh-TW" dirty="0">
                <a:hlinkClick r:id="rId3"/>
              </a:rPr>
              <a:t>NumPy </a:t>
            </a:r>
            <a:r>
              <a:rPr lang="zh-TW" altLang="en-US" dirty="0">
                <a:hlinkClick r:id="rId3"/>
              </a:rPr>
              <a:t>的 </a:t>
            </a:r>
            <a:r>
              <a:rPr lang="en-US" altLang="zh-TW" dirty="0">
                <a:hlinkClick r:id="rId3"/>
              </a:rPr>
              <a:t>Array </a:t>
            </a:r>
            <a:r>
              <a:rPr lang="zh-TW" altLang="en-US" dirty="0">
                <a:hlinkClick r:id="rId3"/>
              </a:rPr>
              <a:t>介紹</a:t>
            </a:r>
            <a:endParaRPr lang="en-US" altLang="zh-TW" dirty="0"/>
          </a:p>
          <a:p>
            <a:r>
              <a:rPr lang="en-US" altLang="zh-TW" dirty="0">
                <a:hlinkClick r:id="rId4"/>
              </a:rPr>
              <a:t>[Python] Pandas </a:t>
            </a:r>
            <a:r>
              <a:rPr lang="zh-TW" altLang="en-US" dirty="0">
                <a:hlinkClick r:id="rId4"/>
              </a:rPr>
              <a:t>基礎教學</a:t>
            </a:r>
            <a:endParaRPr lang="en-US" altLang="zh-TW" dirty="0"/>
          </a:p>
          <a:p>
            <a:r>
              <a:rPr lang="en-US" altLang="zh-TW" dirty="0">
                <a:hlinkClick r:id="rId5"/>
              </a:rPr>
              <a:t>Saving a machine learning Model</a:t>
            </a:r>
            <a:endParaRPr lang="en-US" altLang="zh-TW" dirty="0"/>
          </a:p>
          <a:p>
            <a:r>
              <a:rPr lang="en-US" altLang="zh-TW" dirty="0">
                <a:hlinkClick r:id="rId6"/>
              </a:rPr>
              <a:t>Manual Save and Restore to JSON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136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327525"/>
          </a:xfrm>
        </p:spPr>
        <p:txBody>
          <a:bodyPr/>
          <a:lstStyle/>
          <a:p>
            <a:pPr eaLnBrk="1" hangingPunct="1"/>
            <a:r>
              <a:rPr lang="en-US" altLang="zh-CN" sz="2800" dirty="0">
                <a:ea typeface="標楷體" charset="-120"/>
              </a:rPr>
              <a:t>Python </a:t>
            </a:r>
            <a:r>
              <a:rPr lang="zh-CN" altLang="en-US" sz="2800" dirty="0">
                <a:ea typeface="標楷體" charset="-120"/>
              </a:rPr>
              <a:t>內建</a:t>
            </a:r>
            <a:r>
              <a:rPr lang="zh-TW" altLang="en-US" sz="2800" dirty="0">
                <a:ea typeface="標楷體" charset="-120"/>
              </a:rPr>
              <a:t> </a:t>
            </a:r>
            <a:r>
              <a:rPr lang="en-US" altLang="zh-TW" sz="2800" dirty="0">
                <a:ea typeface="標楷體" charset="-120"/>
              </a:rPr>
              <a:t>list </a:t>
            </a:r>
            <a:r>
              <a:rPr lang="zh-TW" altLang="en-US" sz="2800" dirty="0">
                <a:ea typeface="標楷體" charset="-120"/>
              </a:rPr>
              <a:t>而不是 </a:t>
            </a:r>
            <a:r>
              <a:rPr lang="en-US" altLang="zh-TW" sz="2800" dirty="0">
                <a:ea typeface="標楷體" charset="-120"/>
              </a:rPr>
              <a:t>array</a:t>
            </a:r>
          </a:p>
          <a:p>
            <a:pPr lvl="1" eaLnBrk="1" hangingPunct="1"/>
            <a:r>
              <a:rPr lang="en-US" altLang="zh-TW" sz="2400" dirty="0">
                <a:ea typeface="標楷體" charset="-120"/>
              </a:rPr>
              <a:t>list </a:t>
            </a:r>
            <a:r>
              <a:rPr lang="zh-CN" altLang="en-US" sz="2400" dirty="0">
                <a:ea typeface="標楷體" charset="-120"/>
              </a:rPr>
              <a:t>內每個元素的資料型態可以不同，但是</a:t>
            </a:r>
            <a:r>
              <a:rPr lang="zh-TW" altLang="en-US" sz="2400" dirty="0">
                <a:ea typeface="標楷體" charset="-120"/>
              </a:rPr>
              <a:t> </a:t>
            </a:r>
            <a:r>
              <a:rPr lang="en-US" altLang="zh-TW" sz="2400" dirty="0">
                <a:ea typeface="標楷體" charset="-120"/>
              </a:rPr>
              <a:t>array </a:t>
            </a:r>
            <a:r>
              <a:rPr lang="zh-CN" altLang="en-US" sz="2400" dirty="0">
                <a:ea typeface="標楷體" charset="-120"/>
              </a:rPr>
              <a:t>就必須相同</a:t>
            </a:r>
            <a:endParaRPr lang="en-US" altLang="zh-TW" sz="2400" dirty="0">
              <a:ea typeface="標楷體" charset="-120"/>
            </a:endParaRPr>
          </a:p>
          <a:p>
            <a:pPr lvl="1" eaLnBrk="1" hangingPunct="1"/>
            <a:r>
              <a:rPr lang="en-US" altLang="zh-TW" sz="2400" dirty="0">
                <a:ea typeface="標楷體" charset="-120"/>
              </a:rPr>
              <a:t>list = [1, 2, 3, 4, 'aa', 'bb’]</a:t>
            </a:r>
          </a:p>
          <a:p>
            <a:pPr lvl="1" eaLnBrk="1" hangingPunct="1"/>
            <a:r>
              <a:rPr lang="zh-TW" altLang="en-US" sz="2400" dirty="0"/>
              <a:t>取得 </a:t>
            </a:r>
            <a:r>
              <a:rPr lang="en-US" altLang="zh-TW" sz="2400" dirty="0"/>
              <a:t>list </a:t>
            </a:r>
            <a:r>
              <a:rPr lang="zh-TW" altLang="en-US" sz="2400" dirty="0"/>
              <a:t>第 </a:t>
            </a:r>
            <a:r>
              <a:rPr lang="en-US" altLang="zh-TW" sz="2400" dirty="0"/>
              <a:t>0 </a:t>
            </a:r>
            <a:r>
              <a:rPr lang="zh-TW" altLang="en-US" sz="2400" dirty="0"/>
              <a:t>個資料 </a:t>
            </a:r>
            <a:r>
              <a:rPr lang="en-US" altLang="zh-TW" sz="2400" dirty="0"/>
              <a:t>list[0]</a:t>
            </a:r>
          </a:p>
          <a:p>
            <a:pPr lvl="1" eaLnBrk="1" hangingPunct="1"/>
            <a:r>
              <a:rPr lang="zh-TW" altLang="en-US" sz="2400" dirty="0"/>
              <a:t>取得 </a:t>
            </a:r>
            <a:r>
              <a:rPr lang="en-US" altLang="zh-TW" sz="2400" dirty="0"/>
              <a:t>list </a:t>
            </a:r>
            <a:r>
              <a:rPr lang="zh-TW" altLang="en-US" sz="2400" dirty="0"/>
              <a:t>第 </a:t>
            </a:r>
            <a:r>
              <a:rPr lang="en-US" altLang="zh-TW" sz="2400" dirty="0"/>
              <a:t>1 </a:t>
            </a:r>
            <a:r>
              <a:rPr lang="zh-TW" altLang="en-US" sz="2400" dirty="0"/>
              <a:t>個之後的所有資料 </a:t>
            </a:r>
            <a:r>
              <a:rPr lang="en-US" altLang="zh-TW" sz="2400" dirty="0"/>
              <a:t>list[1:]</a:t>
            </a:r>
          </a:p>
          <a:p>
            <a:pPr lvl="1" eaLnBrk="1" hangingPunct="1"/>
            <a:r>
              <a:rPr lang="zh-CN" altLang="en-US" sz="2400" dirty="0"/>
              <a:t>取得</a:t>
            </a:r>
            <a:r>
              <a:rPr lang="zh-TW" altLang="en-US" sz="2400" dirty="0"/>
              <a:t> </a:t>
            </a:r>
            <a:r>
              <a:rPr lang="en-US" altLang="zh-TW" sz="2400" dirty="0"/>
              <a:t>list </a:t>
            </a:r>
            <a:r>
              <a:rPr lang="zh-CN" altLang="en-US" sz="2400" dirty="0"/>
              <a:t>前</a:t>
            </a:r>
            <a:r>
              <a:rPr lang="zh-TW" altLang="en-US" sz="2400" dirty="0"/>
              <a:t> </a:t>
            </a:r>
            <a:r>
              <a:rPr lang="en-US" altLang="zh-TW" sz="2400" dirty="0"/>
              <a:t>2 </a:t>
            </a:r>
            <a:r>
              <a:rPr lang="zh-CN" altLang="en-US" sz="2400" dirty="0"/>
              <a:t>個的資料</a:t>
            </a:r>
            <a:r>
              <a:rPr lang="zh-TW" altLang="en-US" sz="2400" dirty="0"/>
              <a:t> </a:t>
            </a:r>
            <a:r>
              <a:rPr lang="en-US" altLang="zh-TW" sz="2400" dirty="0"/>
              <a:t>list[:2]</a:t>
            </a:r>
          </a:p>
          <a:p>
            <a:pPr lvl="1" eaLnBrk="1" hangingPunct="1"/>
            <a:r>
              <a:rPr lang="zh-CN" altLang="en-US" sz="2400" dirty="0"/>
              <a:t>取得</a:t>
            </a:r>
            <a:r>
              <a:rPr lang="zh-TW" altLang="en-US" sz="2400" dirty="0"/>
              <a:t> </a:t>
            </a:r>
            <a:r>
              <a:rPr lang="en-US" altLang="zh-TW" sz="2400" dirty="0"/>
              <a:t>list </a:t>
            </a:r>
            <a:r>
              <a:rPr lang="zh-CN" altLang="en-US" sz="2400" dirty="0"/>
              <a:t>全部的資料</a:t>
            </a:r>
            <a:r>
              <a:rPr lang="zh-TW" altLang="en-US" sz="2400" dirty="0"/>
              <a:t> </a:t>
            </a:r>
            <a:r>
              <a:rPr lang="en-US" altLang="zh-TW" sz="2400" dirty="0"/>
              <a:t>list[:]</a:t>
            </a:r>
          </a:p>
          <a:p>
            <a:pPr lvl="1" eaLnBrk="1" hangingPunct="1"/>
            <a:r>
              <a:rPr lang="zh-TW" altLang="en-US" sz="2400" dirty="0"/>
              <a:t>取得 </a:t>
            </a:r>
            <a:r>
              <a:rPr lang="en-US" altLang="zh-TW" sz="2400" dirty="0"/>
              <a:t>list </a:t>
            </a:r>
            <a:r>
              <a:rPr lang="zh-CN" altLang="en-US" sz="2400" dirty="0"/>
              <a:t>倒數</a:t>
            </a:r>
            <a:r>
              <a:rPr lang="zh-TW" altLang="en-US" sz="2400" dirty="0"/>
              <a:t>第 </a:t>
            </a:r>
            <a:r>
              <a:rPr lang="en-US" altLang="zh-TW" sz="2400" dirty="0"/>
              <a:t>1 </a:t>
            </a:r>
            <a:r>
              <a:rPr lang="zh-TW" altLang="en-US" sz="2400" dirty="0"/>
              <a:t>個之前的所有資料 </a:t>
            </a:r>
            <a:r>
              <a:rPr lang="en-US" altLang="zh-TW" sz="2400" dirty="0"/>
              <a:t>list[:-1]</a:t>
            </a:r>
            <a:endParaRPr lang="en-US" altLang="zh-TW" sz="2400" dirty="0">
              <a:ea typeface="標楷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227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2160389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zh-CN" altLang="en-US" sz="2800" dirty="0">
                <a:ea typeface="標楷體" charset="-120"/>
              </a:rPr>
              <a:t>建立</a:t>
            </a:r>
            <a:r>
              <a:rPr lang="zh-TW" altLang="en-US" sz="2800" dirty="0">
                <a:ea typeface="標楷體" charset="-120"/>
              </a:rPr>
              <a:t> </a:t>
            </a:r>
            <a:r>
              <a:rPr lang="en-US" altLang="zh-TW" sz="2800" dirty="0">
                <a:ea typeface="標楷體" charset="-120"/>
              </a:rPr>
              <a:t>list </a:t>
            </a:r>
            <a:r>
              <a:rPr lang="zh-CN" altLang="en-US" sz="2800" dirty="0">
                <a:ea typeface="標楷體" charset="-120"/>
              </a:rPr>
              <a:t>和</a:t>
            </a:r>
            <a:r>
              <a:rPr lang="zh-TW" altLang="en-US" sz="2800" dirty="0">
                <a:ea typeface="標楷體" charset="-120"/>
              </a:rPr>
              <a:t> </a:t>
            </a:r>
            <a:r>
              <a:rPr lang="en-US" altLang="zh-TW" sz="2800" dirty="0">
                <a:ea typeface="標楷體" charset="-120"/>
              </a:rPr>
              <a:t>array</a:t>
            </a:r>
            <a:r>
              <a:rPr lang="zh-TW" altLang="en-US" sz="2800" dirty="0">
                <a:ea typeface="標楷體" charset="-120"/>
              </a:rPr>
              <a:t> 常用的方法 </a:t>
            </a:r>
            <a:r>
              <a:rPr lang="en-US" altLang="zh-TW" sz="2800" dirty="0">
                <a:ea typeface="標楷體" charset="-120"/>
              </a:rPr>
              <a:t>range()</a:t>
            </a:r>
          </a:p>
          <a:p>
            <a:pPr eaLnBrk="1" hangingPunct="1"/>
            <a:r>
              <a:rPr lang="en-US" altLang="zh-TW" sz="2800" dirty="0">
                <a:ea typeface="標楷體" charset="-120"/>
              </a:rPr>
              <a:t>range() </a:t>
            </a:r>
            <a:r>
              <a:rPr lang="zh-CN" altLang="en-US" sz="2800" dirty="0">
                <a:ea typeface="標楷體" charset="-120"/>
              </a:rPr>
              <a:t>語法：</a:t>
            </a:r>
            <a:endParaRPr lang="en-US" altLang="zh-CN" sz="2800" dirty="0">
              <a:ea typeface="標楷體" charset="-120"/>
            </a:endParaRPr>
          </a:p>
          <a:p>
            <a:pPr lvl="1" eaLnBrk="1" hangingPunct="1"/>
            <a:r>
              <a:rPr lang="en-US" altLang="zh-TW" sz="2400" dirty="0">
                <a:ea typeface="標楷體" charset="-120"/>
              </a:rPr>
              <a:t>range(stop)</a:t>
            </a:r>
          </a:p>
          <a:p>
            <a:pPr lvl="1" eaLnBrk="1" hangingPunct="1"/>
            <a:r>
              <a:rPr lang="en-US" altLang="zh-TW" sz="2400" dirty="0">
                <a:ea typeface="標楷體" charset="-120"/>
              </a:rPr>
              <a:t>range(start, stop[, step])</a:t>
            </a:r>
          </a:p>
          <a:p>
            <a:pPr lvl="1" eaLnBrk="1" hangingPunct="1"/>
            <a:r>
              <a:rPr lang="en-US" altLang="zh-TW" sz="2400" dirty="0">
                <a:ea typeface="標楷體" charset="-120"/>
              </a:rPr>
              <a:t>range() </a:t>
            </a:r>
            <a:r>
              <a:rPr lang="zh-CN" altLang="en-US" sz="2400" dirty="0">
                <a:ea typeface="標楷體" charset="-120"/>
              </a:rPr>
              <a:t>的結果是一個物件，可以利用迴圈取出它的值</a:t>
            </a:r>
            <a:endParaRPr lang="en-US" altLang="zh-TW" sz="2400" dirty="0">
              <a:ea typeface="標楷體" charset="-120"/>
            </a:endParaRPr>
          </a:p>
          <a:p>
            <a:pPr eaLnBrk="1" hangingPunct="1"/>
            <a:r>
              <a:rPr lang="en-US" altLang="zh-TW" sz="2800" dirty="0">
                <a:ea typeface="標楷體" charset="-120"/>
              </a:rPr>
              <a:t>range(5)</a:t>
            </a:r>
            <a:r>
              <a:rPr lang="zh-TW" altLang="en-US" sz="2800" dirty="0">
                <a:ea typeface="標楷體" charset="-120"/>
              </a:rPr>
              <a:t>    </a:t>
            </a:r>
            <a:r>
              <a:rPr lang="en-US" altLang="zh-TW" sz="2800" dirty="0">
                <a:ea typeface="標楷體" charset="-120"/>
                <a:sym typeface="Wingdings" pitchFamily="2" charset="2"/>
              </a:rPr>
              <a:t> 5 </a:t>
            </a:r>
            <a:r>
              <a:rPr lang="zh-CN" altLang="en-US" sz="2800" dirty="0">
                <a:ea typeface="標楷體" charset="-120"/>
                <a:sym typeface="Wingdings" pitchFamily="2" charset="2"/>
              </a:rPr>
              <a:t>就是</a:t>
            </a:r>
            <a:r>
              <a:rPr lang="zh-TW" altLang="en-US" sz="2800" dirty="0">
                <a:ea typeface="標楷體" charset="-120"/>
                <a:sym typeface="Wingdings" pitchFamily="2" charset="2"/>
              </a:rPr>
              <a:t> </a:t>
            </a:r>
            <a:r>
              <a:rPr lang="en-US" altLang="zh-TW" sz="2800" dirty="0">
                <a:ea typeface="標楷體" charset="-120"/>
                <a:sym typeface="Wingdings" pitchFamily="2" charset="2"/>
              </a:rPr>
              <a:t>stop</a:t>
            </a:r>
            <a:endParaRPr lang="en-US" altLang="zh-TW" sz="2800" dirty="0">
              <a:ea typeface="標楷體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64125D6B-465F-B246-B326-E1C44E26A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6" y="3566750"/>
            <a:ext cx="2404064" cy="317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161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4327525"/>
          </a:xfrm>
        </p:spPr>
        <p:txBody>
          <a:bodyPr/>
          <a:lstStyle/>
          <a:p>
            <a:pPr eaLnBrk="1" hangingPunct="1"/>
            <a:r>
              <a:rPr lang="en-US" altLang="zh-TW" sz="2400" dirty="0">
                <a:ea typeface="標楷體" charset="-120"/>
              </a:rPr>
              <a:t>N-d list or array (</a:t>
            </a:r>
            <a:r>
              <a:rPr lang="zh-CN" altLang="en-US" sz="2400" dirty="0">
                <a:ea typeface="標楷體" charset="-120"/>
              </a:rPr>
              <a:t>記得一個概念，一個</a:t>
            </a:r>
            <a:r>
              <a:rPr lang="zh-TW" altLang="en-US" sz="2400" dirty="0">
                <a:ea typeface="標楷體" charset="-120"/>
              </a:rPr>
              <a:t> </a:t>
            </a:r>
            <a:r>
              <a:rPr lang="en-US" altLang="zh-TW" sz="2400" dirty="0">
                <a:ea typeface="標楷體" charset="-120"/>
              </a:rPr>
              <a:t>list </a:t>
            </a:r>
            <a:r>
              <a:rPr lang="zh-CN" altLang="en-US" sz="2400" dirty="0">
                <a:ea typeface="標楷體" charset="-120"/>
              </a:rPr>
              <a:t>中的元素是另一個</a:t>
            </a:r>
            <a:r>
              <a:rPr lang="zh-TW" altLang="en-US" sz="2400" dirty="0">
                <a:ea typeface="標楷體" charset="-120"/>
              </a:rPr>
              <a:t> </a:t>
            </a:r>
            <a:r>
              <a:rPr lang="en-US" altLang="zh-TW" sz="2400" dirty="0">
                <a:ea typeface="標楷體" charset="-120"/>
              </a:rPr>
              <a:t>list</a:t>
            </a:r>
            <a:r>
              <a:rPr lang="zh-TW" altLang="en-US" sz="2400" dirty="0">
                <a:ea typeface="標楷體" charset="-120"/>
              </a:rPr>
              <a:t>，就是 </a:t>
            </a:r>
            <a:r>
              <a:rPr lang="en-US" altLang="zh-TW" sz="2400" dirty="0">
                <a:ea typeface="標楷體" charset="-120"/>
              </a:rPr>
              <a:t>2-d)</a:t>
            </a:r>
          </a:p>
          <a:p>
            <a:pPr lvl="1" eaLnBrk="1" hangingPunct="1"/>
            <a:r>
              <a:rPr lang="en-US" altLang="zh-TW" sz="2400" dirty="0"/>
              <a:t>list = [[1, 2, 3], [4, 5, 6]]</a:t>
            </a:r>
          </a:p>
          <a:p>
            <a:pPr lvl="1" eaLnBrk="1" hangingPunct="1"/>
            <a:r>
              <a:rPr lang="zh-CN" altLang="en-US" sz="2400" dirty="0"/>
              <a:t>取得第</a:t>
            </a:r>
            <a:r>
              <a:rPr lang="en-US" altLang="zh-CN" sz="2400" dirty="0"/>
              <a:t> 0 </a:t>
            </a:r>
            <a:r>
              <a:rPr lang="zh-CN" altLang="en-US" sz="2400" dirty="0"/>
              <a:t>個</a:t>
            </a:r>
            <a:r>
              <a:rPr lang="zh-TW" altLang="en-US" sz="2400" dirty="0"/>
              <a:t> </a:t>
            </a:r>
            <a:r>
              <a:rPr lang="en-US" altLang="zh-TW" sz="2400" dirty="0"/>
              <a:t>row </a:t>
            </a:r>
            <a:r>
              <a:rPr lang="zh-CN" altLang="en-US" sz="2400" dirty="0"/>
              <a:t>的資料</a:t>
            </a:r>
            <a:r>
              <a:rPr lang="zh-TW" altLang="en-US" sz="2400" dirty="0"/>
              <a:t> </a:t>
            </a:r>
            <a:r>
              <a:rPr lang="en-US" altLang="zh-TW" sz="2400" dirty="0"/>
              <a:t>list[0]</a:t>
            </a:r>
          </a:p>
          <a:p>
            <a:pPr lvl="1" eaLnBrk="1" hangingPunct="1"/>
            <a:r>
              <a:rPr lang="zh-CN" altLang="en-US" sz="2400" dirty="0"/>
              <a:t>取得第</a:t>
            </a:r>
            <a:r>
              <a:rPr lang="en-US" altLang="zh-CN" sz="2400" dirty="0"/>
              <a:t> 1 </a:t>
            </a:r>
            <a:r>
              <a:rPr lang="zh-CN" altLang="en-US" sz="2400" dirty="0"/>
              <a:t>個</a:t>
            </a:r>
            <a:r>
              <a:rPr lang="zh-TW" altLang="en-US" sz="2400" dirty="0"/>
              <a:t> </a:t>
            </a:r>
            <a:r>
              <a:rPr lang="en-US" altLang="zh-TW" sz="2400" dirty="0"/>
              <a:t>row </a:t>
            </a:r>
            <a:r>
              <a:rPr lang="zh-CN" altLang="en-US" sz="2400" dirty="0"/>
              <a:t>和第</a:t>
            </a:r>
            <a:r>
              <a:rPr lang="en-US" altLang="zh-CN" sz="2400" dirty="0"/>
              <a:t> 0 </a:t>
            </a:r>
            <a:r>
              <a:rPr lang="zh-CN" altLang="en-US" sz="2400" dirty="0"/>
              <a:t>個</a:t>
            </a:r>
            <a:r>
              <a:rPr lang="zh-TW" altLang="en-US" sz="2400" dirty="0"/>
              <a:t> </a:t>
            </a:r>
            <a:r>
              <a:rPr lang="en-US" altLang="zh-TW" sz="2400" dirty="0"/>
              <a:t>col </a:t>
            </a:r>
            <a:r>
              <a:rPr lang="zh-CN" altLang="en-US" sz="2400" dirty="0"/>
              <a:t>的資料</a:t>
            </a:r>
            <a:r>
              <a:rPr lang="zh-TW" altLang="en-US" sz="2400" dirty="0"/>
              <a:t> </a:t>
            </a:r>
            <a:r>
              <a:rPr lang="en-US" altLang="zh-TW" sz="2400" dirty="0"/>
              <a:t>list[1][0]</a:t>
            </a:r>
          </a:p>
          <a:p>
            <a:pPr lvl="1" eaLnBrk="1" hangingPunct="1"/>
            <a:r>
              <a:rPr lang="zh-CN" altLang="en-US" sz="2400" dirty="0"/>
              <a:t>取得第</a:t>
            </a:r>
            <a:r>
              <a:rPr lang="en-US" altLang="zh-CN" sz="2400" dirty="0"/>
              <a:t> 0 </a:t>
            </a:r>
            <a:r>
              <a:rPr lang="zh-CN" altLang="en-US" sz="2400" dirty="0"/>
              <a:t>個</a:t>
            </a:r>
            <a:r>
              <a:rPr lang="zh-TW" altLang="en-US" sz="2400" dirty="0"/>
              <a:t> </a:t>
            </a:r>
            <a:r>
              <a:rPr lang="en-US" altLang="zh-TW" sz="2400" dirty="0"/>
              <a:t>row</a:t>
            </a:r>
            <a:r>
              <a:rPr lang="zh-CN" altLang="en-US" sz="2400" dirty="0"/>
              <a:t>和第</a:t>
            </a:r>
            <a:r>
              <a:rPr lang="en-US" altLang="zh-CN" sz="2400" dirty="0"/>
              <a:t> 1 </a:t>
            </a:r>
            <a:r>
              <a:rPr lang="zh-CN" altLang="en-US" sz="2400" dirty="0"/>
              <a:t>個</a:t>
            </a:r>
            <a:r>
              <a:rPr lang="zh-TW" altLang="en-US" sz="2400" dirty="0"/>
              <a:t> </a:t>
            </a:r>
            <a:r>
              <a:rPr lang="en-US" altLang="zh-TW" sz="2400" dirty="0"/>
              <a:t>col </a:t>
            </a:r>
            <a:r>
              <a:rPr lang="zh-CN" altLang="en-US" sz="2400" dirty="0"/>
              <a:t>之後的資料</a:t>
            </a:r>
            <a:r>
              <a:rPr lang="zh-TW" altLang="en-US" sz="2400" dirty="0"/>
              <a:t> </a:t>
            </a:r>
            <a:r>
              <a:rPr lang="en-US" altLang="zh-TW" sz="2400" dirty="0"/>
              <a:t>list[0][1:]</a:t>
            </a:r>
          </a:p>
          <a:p>
            <a:pPr lvl="1" eaLnBrk="1" hangingPunct="1"/>
            <a:endParaRPr lang="en-US" altLang="zh-TW" sz="2400" dirty="0">
              <a:ea typeface="標楷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4712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4327525"/>
          </a:xfrm>
        </p:spPr>
        <p:txBody>
          <a:bodyPr/>
          <a:lstStyle/>
          <a:p>
            <a:pPr eaLnBrk="1" hangingPunct="1"/>
            <a:r>
              <a:rPr lang="en-US" altLang="zh-TW" sz="2400" dirty="0" err="1">
                <a:ea typeface="標楷體" charset="-120"/>
              </a:rPr>
              <a:t>Numpy</a:t>
            </a:r>
            <a:r>
              <a:rPr lang="en-US" altLang="zh-TW" sz="2400" dirty="0">
                <a:ea typeface="標楷體" charset="-120"/>
              </a:rPr>
              <a:t> </a:t>
            </a:r>
            <a:r>
              <a:rPr lang="zh-CN" altLang="en-US" sz="2400" dirty="0">
                <a:ea typeface="標楷體" charset="-120"/>
              </a:rPr>
              <a:t>這個套件也提供了</a:t>
            </a:r>
            <a:r>
              <a:rPr lang="zh-TW" altLang="en-US" sz="2400" dirty="0">
                <a:ea typeface="標楷體" charset="-120"/>
              </a:rPr>
              <a:t> </a:t>
            </a:r>
            <a:r>
              <a:rPr lang="en-US" altLang="zh-TW" sz="2400" dirty="0">
                <a:ea typeface="標楷體" charset="-120"/>
              </a:rPr>
              <a:t>array </a:t>
            </a:r>
            <a:r>
              <a:rPr lang="zh-CN" altLang="en-US" sz="2400" dirty="0">
                <a:ea typeface="標楷體" charset="-120"/>
              </a:rPr>
              <a:t>的功能</a:t>
            </a:r>
            <a:endParaRPr lang="en-US" altLang="zh-CN" sz="2400" dirty="0">
              <a:ea typeface="標楷體" charset="-120"/>
            </a:endParaRPr>
          </a:p>
          <a:p>
            <a:pPr lvl="1" eaLnBrk="1" hangingPunct="1"/>
            <a:r>
              <a:rPr lang="zh-CN" altLang="en-US" sz="2000" dirty="0"/>
              <a:t>只是無法像</a:t>
            </a:r>
            <a:r>
              <a:rPr lang="zh-TW" altLang="en-US" sz="2000" dirty="0"/>
              <a:t> </a:t>
            </a:r>
            <a:r>
              <a:rPr lang="en-US" altLang="zh-TW" sz="2000" dirty="0"/>
              <a:t>list </a:t>
            </a:r>
            <a:r>
              <a:rPr lang="zh-CN" altLang="en-US" sz="2000" dirty="0"/>
              <a:t>可以動態的新增、刪除等，大小是固定的</a:t>
            </a:r>
            <a:endParaRPr lang="en-US" altLang="zh-CN" sz="2000" dirty="0"/>
          </a:p>
          <a:p>
            <a:pPr lvl="1" eaLnBrk="1" hangingPunct="1"/>
            <a:r>
              <a:rPr lang="zh-CN" altLang="en-US" sz="2000" dirty="0"/>
              <a:t>每個元素的資料型態也必須是相同的</a:t>
            </a:r>
            <a:endParaRPr lang="en-US" altLang="zh-CN" sz="2000" dirty="0"/>
          </a:p>
          <a:p>
            <a:pPr lvl="1" eaLnBrk="1" hangingPunct="1"/>
            <a:r>
              <a:rPr lang="en-US" altLang="zh-CN" sz="2000" dirty="0"/>
              <a:t>import </a:t>
            </a:r>
            <a:r>
              <a:rPr lang="en-US" altLang="zh-CN" sz="2000" dirty="0" err="1"/>
              <a:t>numpy</a:t>
            </a:r>
            <a:r>
              <a:rPr lang="en-US" altLang="zh-CN" sz="2000" dirty="0"/>
              <a:t> as np</a:t>
            </a:r>
          </a:p>
          <a:p>
            <a:pPr eaLnBrk="1" hangingPunct="1"/>
            <a:r>
              <a:rPr lang="en-US" altLang="zh-CN" sz="2400" dirty="0"/>
              <a:t>1-d </a:t>
            </a:r>
            <a:r>
              <a:rPr lang="zh-CN" altLang="en-US" sz="2400" dirty="0"/>
              <a:t>宣告：</a:t>
            </a:r>
            <a:endParaRPr lang="en-US" altLang="zh-CN" sz="2400" dirty="0"/>
          </a:p>
          <a:p>
            <a:pPr lvl="1" eaLnBrk="1" hangingPunct="1"/>
            <a:r>
              <a:rPr lang="en-US" altLang="zh-TW" sz="2000" dirty="0"/>
              <a:t>y = </a:t>
            </a:r>
            <a:r>
              <a:rPr lang="en-US" altLang="zh-TW" sz="2000" dirty="0" err="1"/>
              <a:t>np.array</a:t>
            </a:r>
            <a:r>
              <a:rPr lang="en-US" altLang="zh-TW" sz="2000" dirty="0"/>
              <a:t>([1, 2, 3])</a:t>
            </a:r>
          </a:p>
          <a:p>
            <a:pPr lvl="1" eaLnBrk="1" hangingPunct="1"/>
            <a:endParaRPr lang="en-US" altLang="zh-TW" sz="2400" dirty="0">
              <a:ea typeface="標楷體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DC23A494-5B50-6A41-8FAC-1789E36E2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4263002"/>
            <a:ext cx="4968552" cy="244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127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1584325"/>
          </a:xfrm>
        </p:spPr>
        <p:txBody>
          <a:bodyPr/>
          <a:lstStyle/>
          <a:p>
            <a:pPr eaLnBrk="1" hangingPunct="1"/>
            <a:r>
              <a:rPr lang="en-US" altLang="zh-CN" sz="2400" dirty="0"/>
              <a:t>1-d </a:t>
            </a:r>
            <a:r>
              <a:rPr lang="en-US" altLang="zh-CN" sz="2400" dirty="0" err="1"/>
              <a:t>numpy</a:t>
            </a:r>
            <a:r>
              <a:rPr lang="en-US" altLang="zh-CN" sz="2400" dirty="0"/>
              <a:t> array </a:t>
            </a:r>
            <a:r>
              <a:rPr lang="zh-CN" altLang="en-US" sz="2400" dirty="0"/>
              <a:t>跟</a:t>
            </a:r>
            <a:r>
              <a:rPr lang="zh-TW" altLang="en-US" sz="2400" dirty="0"/>
              <a:t> </a:t>
            </a:r>
            <a:r>
              <a:rPr lang="en-US" altLang="zh-TW" sz="2400" dirty="0"/>
              <a:t>list </a:t>
            </a:r>
            <a:r>
              <a:rPr lang="zh-CN" altLang="en-US" sz="2400" dirty="0"/>
              <a:t>的操作方式雷同：</a:t>
            </a:r>
            <a:endParaRPr lang="en-US" altLang="zh-CN" sz="2400" dirty="0"/>
          </a:p>
          <a:p>
            <a:pPr lvl="1" eaLnBrk="1" hangingPunct="1"/>
            <a:r>
              <a:rPr lang="zh-CN" altLang="en-US" sz="2000" dirty="0"/>
              <a:t>只是</a:t>
            </a:r>
            <a:r>
              <a:rPr lang="zh-TW" altLang="en-US" sz="2000" dirty="0"/>
              <a:t> </a:t>
            </a:r>
            <a:r>
              <a:rPr lang="en-US" altLang="zh-TW" sz="2000" dirty="0"/>
              <a:t>list </a:t>
            </a:r>
            <a:r>
              <a:rPr lang="zh-CN" altLang="en-US" sz="2000" dirty="0"/>
              <a:t>可以利用一些</a:t>
            </a:r>
            <a:r>
              <a:rPr lang="zh-TW" altLang="en-US" sz="2000" dirty="0"/>
              <a:t> </a:t>
            </a:r>
            <a:r>
              <a:rPr lang="en-US" altLang="zh-TW" sz="2000" dirty="0"/>
              <a:t>append </a:t>
            </a:r>
            <a:r>
              <a:rPr lang="zh-CN" altLang="en-US" sz="2000" dirty="0"/>
              <a:t>之類的方法，修改</a:t>
            </a:r>
            <a:r>
              <a:rPr lang="zh-TW" altLang="en-US" sz="2000" dirty="0"/>
              <a:t> </a:t>
            </a:r>
            <a:r>
              <a:rPr lang="en-US" altLang="zh-TW" sz="2000" dirty="0"/>
              <a:t>list </a:t>
            </a:r>
            <a:r>
              <a:rPr lang="zh-CN" altLang="en-US" sz="2000" dirty="0"/>
              <a:t>的內容</a:t>
            </a:r>
            <a:endParaRPr lang="en-US" altLang="zh-CN" sz="2000" dirty="0"/>
          </a:p>
          <a:p>
            <a:pPr lvl="1" eaLnBrk="1" hangingPunct="1"/>
            <a:r>
              <a:rPr lang="en-US" altLang="zh-TW" sz="2000" dirty="0"/>
              <a:t>y = </a:t>
            </a:r>
            <a:r>
              <a:rPr lang="en-US" altLang="zh-TW" sz="2000" dirty="0" err="1"/>
              <a:t>np.array</a:t>
            </a:r>
            <a:r>
              <a:rPr lang="en-US" altLang="zh-TW" sz="2000" dirty="0"/>
              <a:t>([1, 2, 3])</a:t>
            </a:r>
          </a:p>
          <a:p>
            <a:pPr lvl="1" eaLnBrk="1" hangingPunct="1"/>
            <a:endParaRPr lang="en-US" altLang="zh-TW" sz="2400" dirty="0">
              <a:ea typeface="標楷體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33940DBC-47DF-2E4E-BE04-58153B0D1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645024"/>
            <a:ext cx="59309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44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4327525"/>
          </a:xfrm>
        </p:spPr>
        <p:txBody>
          <a:bodyPr/>
          <a:lstStyle/>
          <a:p>
            <a:pPr eaLnBrk="1" hangingPunct="1"/>
            <a:r>
              <a:rPr lang="en-US" altLang="zh-CN" sz="2400" dirty="0"/>
              <a:t>2-d </a:t>
            </a:r>
            <a:r>
              <a:rPr lang="zh-CN" altLang="en-US" sz="2400" dirty="0"/>
              <a:t>宣告與使用：</a:t>
            </a:r>
            <a:endParaRPr lang="en-US" altLang="zh-CN" sz="2400" dirty="0"/>
          </a:p>
          <a:p>
            <a:pPr lvl="1" eaLnBrk="1" hangingPunct="1"/>
            <a:r>
              <a:rPr lang="en-US" altLang="zh-TW" sz="2000" dirty="0"/>
              <a:t>x = </a:t>
            </a:r>
            <a:r>
              <a:rPr lang="en-US" altLang="zh-TW" sz="2000" dirty="0" err="1"/>
              <a:t>np.array</a:t>
            </a:r>
            <a:r>
              <a:rPr lang="en-US" altLang="zh-TW" sz="2000" dirty="0"/>
              <a:t>([[1, 2, 3], [4, 5, 6]])</a:t>
            </a:r>
          </a:p>
          <a:p>
            <a:pPr lvl="1" eaLnBrk="1" hangingPunct="1"/>
            <a:r>
              <a:rPr lang="en-US" altLang="zh-TW" sz="2000" dirty="0"/>
              <a:t>x[1][0] </a:t>
            </a:r>
            <a:r>
              <a:rPr lang="zh-CN" altLang="en-US" sz="2000" dirty="0"/>
              <a:t>也可以寫成</a:t>
            </a:r>
            <a:r>
              <a:rPr lang="zh-TW" altLang="en-US" sz="2000" dirty="0"/>
              <a:t> </a:t>
            </a:r>
            <a:r>
              <a:rPr lang="en-US" altLang="zh-TW" sz="2000" dirty="0"/>
              <a:t>x[1,0] </a:t>
            </a:r>
            <a:r>
              <a:rPr lang="zh-CN" altLang="en-US" sz="2000" dirty="0"/>
              <a:t>但是</a:t>
            </a:r>
            <a:r>
              <a:rPr lang="zh-TW" altLang="en-US" sz="2000" dirty="0"/>
              <a:t> </a:t>
            </a:r>
            <a:r>
              <a:rPr lang="en-US" altLang="zh-TW" sz="2000" dirty="0"/>
              <a:t>list[1,0] </a:t>
            </a:r>
            <a:r>
              <a:rPr lang="zh-CN" altLang="en-US" sz="2000" dirty="0"/>
              <a:t>不可以</a:t>
            </a:r>
            <a:endParaRPr lang="en-US" altLang="zh-TW" sz="2000" dirty="0"/>
          </a:p>
          <a:p>
            <a:pPr lvl="1" eaLnBrk="1" hangingPunct="1"/>
            <a:endParaRPr lang="en-US" altLang="zh-TW" sz="2400" dirty="0">
              <a:ea typeface="標楷體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FCFC4793-ADDD-F749-9897-B366D05D4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212976"/>
            <a:ext cx="4477618" cy="2464128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8BDABDBB-D480-2349-A4C1-A59D247A8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788" y="5079448"/>
            <a:ext cx="4981674" cy="168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30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List and Array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844675"/>
            <a:ext cx="8258175" cy="4327525"/>
          </a:xfrm>
        </p:spPr>
        <p:txBody>
          <a:bodyPr/>
          <a:lstStyle/>
          <a:p>
            <a:pPr eaLnBrk="1" hangingPunct="1"/>
            <a:r>
              <a:rPr lang="zh-CN" altLang="en-US" sz="2400" dirty="0"/>
              <a:t>容易混淆的使用方式：</a:t>
            </a:r>
            <a:endParaRPr lang="en-US" altLang="zh-CN" sz="2400" dirty="0"/>
          </a:p>
          <a:p>
            <a:pPr lvl="1" eaLnBrk="1" hangingPunct="1"/>
            <a:r>
              <a:rPr lang="en-US" altLang="zh-TW" sz="2000" dirty="0"/>
              <a:t>x[:][1] </a:t>
            </a:r>
            <a:r>
              <a:rPr lang="zh-CN" altLang="en-US" sz="2000" dirty="0"/>
              <a:t>和</a:t>
            </a:r>
            <a:r>
              <a:rPr lang="zh-TW" altLang="en-US" sz="2000" dirty="0"/>
              <a:t> </a:t>
            </a:r>
            <a:r>
              <a:rPr lang="en-US" altLang="zh-TW" sz="2000" dirty="0"/>
              <a:t>list[:][1]</a:t>
            </a:r>
          </a:p>
          <a:p>
            <a:pPr lvl="1" eaLnBrk="1" hangingPunct="1"/>
            <a:r>
              <a:rPr lang="zh-CN" altLang="en-US" sz="2000" dirty="0"/>
              <a:t>解讀方式：</a:t>
            </a:r>
            <a:r>
              <a:rPr lang="zh-TW" altLang="en-US" sz="2000" dirty="0"/>
              <a:t> </a:t>
            </a:r>
            <a:r>
              <a:rPr lang="en-US" altLang="zh-TW" sz="2000" dirty="0"/>
              <a:t>[:] </a:t>
            </a:r>
            <a:r>
              <a:rPr lang="zh-CN" altLang="en-US" sz="2000" dirty="0"/>
              <a:t>取出所有的</a:t>
            </a:r>
            <a:r>
              <a:rPr lang="zh-TW" altLang="en-US" sz="2000" dirty="0"/>
              <a:t> </a:t>
            </a:r>
            <a:r>
              <a:rPr lang="en-US" altLang="zh-TW" sz="2000" dirty="0"/>
              <a:t>rows</a:t>
            </a:r>
            <a:r>
              <a:rPr lang="zh-TW" altLang="en-US" sz="2000" dirty="0"/>
              <a:t>，然後再選出第 </a:t>
            </a:r>
            <a:r>
              <a:rPr lang="en-US" altLang="zh-TW" sz="2000" dirty="0"/>
              <a:t>1 </a:t>
            </a:r>
            <a:r>
              <a:rPr lang="zh-TW" altLang="en-US" sz="2000" dirty="0"/>
              <a:t>個元素（也就是第</a:t>
            </a:r>
            <a:r>
              <a:rPr lang="en-US" altLang="zh-TW" sz="2000" dirty="0"/>
              <a:t> 1 </a:t>
            </a:r>
            <a:r>
              <a:rPr lang="zh-CN" altLang="en-US" sz="2000" dirty="0"/>
              <a:t>個</a:t>
            </a:r>
            <a:r>
              <a:rPr lang="zh-TW" altLang="en-US" sz="2000" dirty="0"/>
              <a:t> </a:t>
            </a:r>
            <a:r>
              <a:rPr lang="en-US" altLang="zh-TW" sz="2000" dirty="0"/>
              <a:t>row</a:t>
            </a:r>
            <a:r>
              <a:rPr lang="zh-TW" altLang="en-US" sz="2000" dirty="0"/>
              <a:t>）</a:t>
            </a:r>
            <a:endParaRPr lang="en-US" altLang="zh-TW" sz="2000" dirty="0"/>
          </a:p>
          <a:p>
            <a:pPr lvl="1" eaLnBrk="1" hangingPunct="1"/>
            <a:endParaRPr lang="en-US" altLang="zh-TW" sz="2000" dirty="0"/>
          </a:p>
          <a:p>
            <a:pPr eaLnBrk="1" hangingPunct="1"/>
            <a:r>
              <a:rPr lang="zh-TW" altLang="en-US" sz="2400" dirty="0"/>
              <a:t>如果想取出第 </a:t>
            </a:r>
            <a:r>
              <a:rPr lang="en-US" altLang="zh-TW" sz="2400" dirty="0"/>
              <a:t>1 </a:t>
            </a:r>
            <a:r>
              <a:rPr lang="zh-CN" altLang="en-US" sz="2400" dirty="0"/>
              <a:t>個</a:t>
            </a:r>
            <a:r>
              <a:rPr lang="en-US" altLang="zh-CN" sz="2400" dirty="0"/>
              <a:t> col </a:t>
            </a:r>
            <a:r>
              <a:rPr lang="zh-CN" altLang="en-US" sz="2400" dirty="0"/>
              <a:t>的</a:t>
            </a:r>
            <a:r>
              <a:rPr lang="zh-TW" altLang="en-US" sz="2400" dirty="0"/>
              <a:t>所有資料呢？</a:t>
            </a:r>
            <a:endParaRPr lang="en-US" altLang="zh-TW" sz="2400" dirty="0"/>
          </a:p>
          <a:p>
            <a:pPr lvl="1" eaLnBrk="1" hangingPunct="1"/>
            <a:r>
              <a:rPr lang="en-US" altLang="zh-TW" sz="2000" dirty="0"/>
              <a:t>x[:, 1] </a:t>
            </a:r>
            <a:r>
              <a:rPr lang="zh-TW" altLang="en-US" sz="2000" dirty="0"/>
              <a:t>可以</a:t>
            </a:r>
            <a:endParaRPr lang="en-US" altLang="zh-TW" sz="2000" dirty="0"/>
          </a:p>
          <a:p>
            <a:pPr lvl="1" eaLnBrk="1" hangingPunct="1"/>
            <a:r>
              <a:rPr lang="zh-TW" altLang="en-US" sz="2000" dirty="0"/>
              <a:t>但是 </a:t>
            </a:r>
            <a:r>
              <a:rPr lang="en-US" altLang="zh-TW" sz="2000" dirty="0"/>
              <a:t>list[:, 1] </a:t>
            </a:r>
            <a:r>
              <a:rPr lang="zh-CN" altLang="en-US" sz="2000" dirty="0"/>
              <a:t>不可以</a:t>
            </a:r>
            <a:endParaRPr lang="en-US" altLang="zh-TW" sz="2000" dirty="0"/>
          </a:p>
          <a:p>
            <a:pPr lvl="1" eaLnBrk="1" hangingPunct="1"/>
            <a:endParaRPr lang="en-US" altLang="zh-TW" sz="2400" dirty="0">
              <a:ea typeface="標楷體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C563A16-08A7-CB48-8158-CFD1C49DF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4865458"/>
            <a:ext cx="5544616" cy="187590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5D7FB4A2-9A31-AA48-994C-8E8B7631CCB4}"/>
              </a:ext>
            </a:extLst>
          </p:cNvPr>
          <p:cNvSpPr/>
          <p:nvPr/>
        </p:nvSpPr>
        <p:spPr bwMode="auto">
          <a:xfrm>
            <a:off x="3491880" y="5157192"/>
            <a:ext cx="2160240" cy="36004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24E0DFD-9B37-7D4D-BE64-93A9FD7DD050}"/>
              </a:ext>
            </a:extLst>
          </p:cNvPr>
          <p:cNvSpPr/>
          <p:nvPr/>
        </p:nvSpPr>
        <p:spPr bwMode="auto">
          <a:xfrm>
            <a:off x="3491880" y="5783051"/>
            <a:ext cx="2160240" cy="36004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5862505"/>
      </p:ext>
    </p:extLst>
  </p:cSld>
  <p:clrMapOvr>
    <a:masterClrMapping/>
  </p:clrMapOvr>
</p:sld>
</file>

<file path=ppt/theme/theme1.xml><?xml version="1.0" encoding="utf-8"?>
<a:theme xmlns:a="http://schemas.openxmlformats.org/drawingml/2006/main" name="ecrg">
  <a:themeElements>
    <a:clrScheme name="ecrg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ecrg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  <a:txDef>
      <a:spPr bwMode="auto">
        <a:noFill/>
        <a:ln>
          <a:noFill/>
        </a:ln>
        <a:extLst>
          <a:ext uri="{FAA26D3D-D897-4be2-8F04-BA451C77F1D7}">
            <ma14:placeholderFlag xmlns="" xmlns:ma14="http://schemas.microsoft.com/office/mac/drawingml/2011/main" val="1"/>
          </a:ext>
        </a:extLst>
      </a:spPr>
      <a:bodyPr wrap="square" rtlCol="0">
        <a:spAutoFit/>
      </a:bodyPr>
      <a:lstStyle>
        <a:defPPr algn="l">
          <a:defRPr kumimoji="1" dirty="0">
            <a:noFill/>
          </a:defRPr>
        </a:defPPr>
      </a:lstStyle>
    </a:txDef>
  </a:objectDefaults>
  <a:extraClrSchemeLst>
    <a:extraClrScheme>
      <a:clrScheme name="ecrg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rg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rg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F:\Program Files\Microsoft Office\Templates\ecrg.pot</Template>
  <TotalTime>11110</TotalTime>
  <Words>1382</Words>
  <Application>Microsoft Macintosh PowerPoint</Application>
  <PresentationFormat>如螢幕大小 (4:3)</PresentationFormat>
  <Paragraphs>156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0" baseType="lpstr">
      <vt:lpstr>新細明體</vt:lpstr>
      <vt:lpstr>標楷體</vt:lpstr>
      <vt:lpstr>Tahoma</vt:lpstr>
      <vt:lpstr>Times New Roman</vt:lpstr>
      <vt:lpstr>Wingdings</vt:lpstr>
      <vt:lpstr>ecrg</vt:lpstr>
      <vt:lpstr>常用的技巧</vt:lpstr>
      <vt:lpstr>Outlines</vt:lpstr>
      <vt:lpstr>List and Array</vt:lpstr>
      <vt:lpstr>List and Array</vt:lpstr>
      <vt:lpstr>List and Array</vt:lpstr>
      <vt:lpstr>List and Array</vt:lpstr>
      <vt:lpstr>List and Array</vt:lpstr>
      <vt:lpstr>List and Array</vt:lpstr>
      <vt:lpstr>List and Array</vt:lpstr>
      <vt:lpstr>List and Array</vt:lpstr>
      <vt:lpstr>List and Array</vt:lpstr>
      <vt:lpstr>List and Array</vt:lpstr>
      <vt:lpstr>List and Array</vt:lpstr>
      <vt:lpstr>Dict</vt:lpstr>
      <vt:lpstr>Pandas</vt:lpstr>
      <vt:lpstr>Pandas</vt:lpstr>
      <vt:lpstr>Pandas</vt:lpstr>
      <vt:lpstr>File I/O</vt:lpstr>
      <vt:lpstr>File I/O</vt:lpstr>
      <vt:lpstr>File I/O</vt:lpstr>
      <vt:lpstr>File I/O</vt:lpstr>
      <vt:lpstr>File I/O</vt:lpstr>
      <vt:lpstr>File I/O</vt:lpstr>
      <vt:lpstr>References</vt:lpstr>
    </vt:vector>
  </TitlesOfParts>
  <Company>NCHU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 and EC</dc:title>
  <dc:creator>Eric Lu</dc:creator>
  <cp:lastModifiedBy>Eric Lu</cp:lastModifiedBy>
  <cp:revision>825</cp:revision>
  <cp:lastPrinted>2017-11-27T09:44:43Z</cp:lastPrinted>
  <dcterms:created xsi:type="dcterms:W3CDTF">2000-01-18T09:36:13Z</dcterms:created>
  <dcterms:modified xsi:type="dcterms:W3CDTF">2019-11-11T07:18:08Z</dcterms:modified>
</cp:coreProperties>
</file>