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5" r:id="rId3"/>
    <p:sldId id="703" r:id="rId4"/>
    <p:sldId id="700" r:id="rId5"/>
    <p:sldId id="734" r:id="rId6"/>
    <p:sldId id="735" r:id="rId7"/>
    <p:sldId id="736" r:id="rId8"/>
    <p:sldId id="409" r:id="rId9"/>
    <p:sldId id="738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7" d="100"/>
          <a:sy n="107" d="100"/>
        </p:scale>
        <p:origin x="1076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938E39F-70C4-D14D-A7BC-FD7F35E1AE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A8D0B46-42A1-3C42-93E4-55DEB81B24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5B76DBDE-C60B-6D49-889A-3B05794C9C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3958C125-56F9-714E-A003-9842EAC6E83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  <a:ea typeface="新細明體" charset="-120"/>
              </a:defRPr>
            </a:lvl1pPr>
          </a:lstStyle>
          <a:p>
            <a:pPr>
              <a:defRPr/>
            </a:pPr>
            <a:fld id="{1C1E2761-5571-9346-B014-66A2C22037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CC2C5D5F-1DE8-834F-BDEC-F115709AC4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90DF950-9639-4B40-B65F-71D0250CB3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85EADD1-3E04-A24F-9FA3-2AA1271F65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D5900894-A98B-104B-9160-DB25CA32EA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8128B58D-0267-6744-9870-BD70DA1D58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DD8C8444-D3A3-4548-9F30-A4B2632AB8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  <a:ea typeface="新細明體" charset="-120"/>
              </a:defRPr>
            </a:lvl1pPr>
          </a:lstStyle>
          <a:p>
            <a:pPr>
              <a:defRPr/>
            </a:pPr>
            <a:fld id="{55491082-8B96-CE45-B616-4E82C08086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BAA0B54-3542-CE43-A15F-F130EA55174F}"/>
              </a:ext>
            </a:extLst>
          </p:cNvPr>
          <p:cNvGrpSpPr>
            <a:grpSpLocks/>
          </p:cNvGrpSpPr>
          <p:nvPr/>
        </p:nvGrpSpPr>
        <p:grpSpPr bwMode="auto">
          <a:xfrm>
            <a:off x="134938" y="1676400"/>
            <a:ext cx="9009062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448A328B-490B-7147-A159-51930BEF56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C5EC62E1-F4B3-764B-9BFF-416FADDFA5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33111317-4D95-6241-B67E-177BDE939A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40B9AFB5-44B7-5A48-A234-363E7692EF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A5789D66-F7E6-0D45-B84A-D869F42FF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7DE037D4-91B9-D749-92D7-D2A0522D9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charset="0"/>
                    <a:ea typeface="新細明體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3DB03C75-EF64-0247-8164-7DD44E024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7730D36D-40BD-124D-9926-1E710A628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1059CD89-1B42-D149-BF7C-7AE8049192E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charset="0"/>
                  <a:ea typeface="新細明體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pic>
        <p:nvPicPr>
          <p:cNvPr id="14" name="Picture 17" descr="ecrg">
            <a:extLst>
              <a:ext uri="{FF2B5EF4-FFF2-40B4-BE49-F238E27FC236}">
                <a16:creationId xmlns:a16="http://schemas.microsoft.com/office/drawing/2014/main" id="{781F1156-8858-C54A-AE37-15A6D70B7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340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668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24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1CEA3B-F864-F845-8285-BD612E802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13F771-F28D-7647-8B3B-89C4B6733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233926-E103-554E-91C0-3D86226405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94550F6-F020-6949-84DF-4D2E357EFA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551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926C5D1-89D0-D241-879B-00E290A2F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7B33C2C-5CA3-4449-AB67-E832139B4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DD6AB99-9B78-4C4C-9F2D-E62FFBC2B4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C69C0-0317-5940-A932-6366403373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51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FA58B04-94C8-774E-9287-B0E56A96A0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9C48F8A-63BD-E54C-AA0A-6D1F8B2424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1619B9F-076D-4747-9F68-205820192B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79CC8-6821-B24D-B365-48F8356A64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725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2198A6-16F8-FA4B-B169-C90DC3C377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CA00EE1-7E8A-9D4B-B3C3-42D15B3683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2991B9E-49BB-4F4B-9AA7-AB82B81AC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80546-88A4-7F49-BE7A-200588C676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61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8D01AE9-9A63-D848-B7EA-02FB9749E7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F111B6-10B4-4D42-8F91-79FCF29169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60A1F2B-5007-104F-A0B7-577D127055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C3CCE-BA63-0342-9071-1B3B50224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108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DB403F2-90A5-974D-A3D1-790D2A76F0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49D7804-626C-3842-B81B-0C313E41FF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CFD562B-06FE-F64F-857F-1E71B13A8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BFFB-C941-4046-BD4A-FDDBFE30705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487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DC80631-D28D-9744-9674-A45C32F655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C7378C2-5F5F-1F44-949F-601CB4E1B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218F6C00-9D06-F44D-86FE-2EBADE6977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DDEA5-EB3D-B549-865D-77FA0758B2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820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5F84E1A5-2254-624F-835C-28D320C113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6B1EDAE-6B0A-9940-8C3D-B07130F37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D44E5E8-0A83-5D4E-B119-776C1552AF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42867-B27B-6647-9BFA-725ECD105B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968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F20316C2-263B-E14C-BDE4-424267D29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E9899A5-BA50-FE44-B546-B7BB46FA5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BAE985A-BAB7-2B42-A420-37B36EA3A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8C456-BD93-E84A-A926-6F7AB8944D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3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9174262-7B0F-DC43-AC5C-96D66CC04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B52A248-618C-2C4E-96ED-CF870EE21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5B44645-D82C-D440-82B5-A31D8F7D9E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3004E-7E82-C840-AF76-DC08BE009C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444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225C7CC-193E-C442-B745-B045DEDF72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04330F2-F089-DB4B-8F9C-B6B55F87EB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276119F-AB8D-7A40-86A7-2E253123D4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775AC-70D3-BD44-B4C7-8551678A7B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396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DE3C92-2C33-964B-B126-BEFF04A29AF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2A3843-440B-0541-A6FE-90ED8131B1A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46861A-0A03-5346-B253-35FFD6093F1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FCE055-18C1-4A48-B826-653521D4C68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74EB745-00DD-CD40-AD89-2292A051547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8D8F3C9-2412-0F48-8D71-1A37B62524F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05BED791-3F29-A648-8B72-2907AB674C3E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7BD32E7-35B7-5C42-8DEF-3A4F1FD91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CA5E8264-E1C8-874B-92BA-C0EB4B1B9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AF389366-3701-A144-BF1E-225604CD14D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52" name="Rectangle 12">
            <a:extLst>
              <a:ext uri="{FF2B5EF4-FFF2-40B4-BE49-F238E27FC236}">
                <a16:creationId xmlns:a16="http://schemas.microsoft.com/office/drawing/2014/main" id="{BE9EE1EC-70A2-F141-B1BF-A2B8996035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ahoma" pitchFamily="34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r>
              <a:rPr lang="en-US" altLang="zh-TW"/>
              <a:t>朝陽科技大學資訊管理系呂瑞麟</a:t>
            </a:r>
          </a:p>
        </p:txBody>
      </p:sp>
      <p:sp>
        <p:nvSpPr>
          <p:cNvPr id="61453" name="Rectangle 13">
            <a:extLst>
              <a:ext uri="{FF2B5EF4-FFF2-40B4-BE49-F238E27FC236}">
                <a16:creationId xmlns:a16="http://schemas.microsoft.com/office/drawing/2014/main" id="{0C44310E-E1F6-D94C-8A9A-2E2839D8BC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ahoma" charset="0"/>
                <a:ea typeface="新細明體" charset="-120"/>
              </a:defRPr>
            </a:lvl1pPr>
          </a:lstStyle>
          <a:p>
            <a:pPr>
              <a:defRPr/>
            </a:pPr>
            <a:fld id="{CA15E3EF-5F87-5349-B136-7C781F8E00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8" name="Picture 14" descr="ecrg">
            <a:extLst>
              <a:ext uri="{FF2B5EF4-FFF2-40B4-BE49-F238E27FC236}">
                <a16:creationId xmlns:a16="http://schemas.microsoft.com/office/drawing/2014/main" id="{A59C3B75-4E6B-6B42-8FD5-EE7931CA5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257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新細明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  <a:cs typeface="新細明體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984C9988-6A35-3741-A619-84ED0DEB00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1052513"/>
            <a:ext cx="7772400" cy="1385887"/>
          </a:xfrm>
        </p:spPr>
        <p:txBody>
          <a:bodyPr/>
          <a:lstStyle/>
          <a:p>
            <a:pPr eaLnBrk="1" hangingPunct="1"/>
            <a:r>
              <a:rPr lang="en-US" altLang="zh-TW" b="1" dirty="0"/>
              <a:t>Question Answering Systems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90B24AC6-92A9-0B44-AB1B-10244A3A182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200400"/>
            <a:ext cx="8229600" cy="2667000"/>
          </a:xfrm>
        </p:spPr>
        <p:txBody>
          <a:bodyPr/>
          <a:lstStyle/>
          <a:p>
            <a:pPr algn="l" eaLnBrk="1" hangingPunct="1"/>
            <a:r>
              <a:rPr lang="en-US" altLang="zh-TW" sz="2800" b="1">
                <a:ea typeface="標楷體" panose="02010601000101010101" pitchFamily="2" charset="-120"/>
              </a:rPr>
              <a:t>Speaker:  </a:t>
            </a:r>
            <a:r>
              <a:rPr lang="zh-TW" altLang="en-US" sz="2800" b="1">
                <a:ea typeface="標楷體" panose="02010601000101010101" pitchFamily="2" charset="-120"/>
              </a:rPr>
              <a:t>呂瑞麟</a:t>
            </a:r>
            <a:endParaRPr lang="zh-TW" altLang="en-US" sz="2800">
              <a:ea typeface="標楷體" panose="02010601000101010101" pitchFamily="2" charset="-120"/>
            </a:endParaRPr>
          </a:p>
          <a:p>
            <a:pPr algn="l" eaLnBrk="1" hangingPunct="1"/>
            <a:r>
              <a:rPr lang="zh-TW" altLang="en-US" sz="2800">
                <a:ea typeface="標楷體" panose="02010601000101010101" pitchFamily="2" charset="-120"/>
              </a:rPr>
              <a:t>                國立中興大學資管系教授</a:t>
            </a:r>
          </a:p>
          <a:p>
            <a:pPr algn="l" eaLnBrk="1" hangingPunct="1"/>
            <a:r>
              <a:rPr lang="zh-TW" altLang="en-US" sz="2800">
                <a:ea typeface="標楷體" panose="02010601000101010101" pitchFamily="2" charset="-120"/>
              </a:rPr>
              <a:t>		</a:t>
            </a:r>
            <a:r>
              <a:rPr lang="en-US" altLang="zh-TW" sz="2800">
                <a:ea typeface="標楷體" panose="02010601000101010101" pitchFamily="2" charset="-120"/>
              </a:rPr>
              <a:t>Email: jllu@nchu.edu.tw</a:t>
            </a:r>
          </a:p>
          <a:p>
            <a:pPr algn="l" eaLnBrk="1" hangingPunct="1"/>
            <a:r>
              <a:rPr lang="en-US" altLang="zh-TW" sz="2800">
                <a:ea typeface="標楷體" panose="02010601000101010101" pitchFamily="2" charset="-120"/>
              </a:rPr>
              <a:t>		URL: http://web.nchu.edu.tw/~jlu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556CD251-BF61-8E4D-9CA0-383A30699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panose="02010601000101010101" pitchFamily="2" charset="-120"/>
              </a:rPr>
              <a:t>What is Question Answering?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CA17AF6-608F-994F-9EED-DF0016AE6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327525"/>
          </a:xfrm>
        </p:spPr>
        <p:txBody>
          <a:bodyPr/>
          <a:lstStyle/>
          <a:p>
            <a:pPr eaLnBrk="1" hangingPunct="1"/>
            <a:r>
              <a:rPr lang="zh-TW" altLang="en-US" sz="2800" dirty="0">
                <a:latin typeface="Kaiti TC" panose="02010600040101010101" pitchFamily="2" charset="-120"/>
                <a:ea typeface="Kaiti TC" panose="02010600040101010101" pitchFamily="2" charset="-120"/>
              </a:rPr>
              <a:t>目前所知，</a:t>
            </a:r>
            <a:r>
              <a:rPr lang="en-US" altLang="zh-TW" sz="2800" dirty="0">
                <a:latin typeface="Kaiti TC" panose="02010600040101010101" pitchFamily="2" charset="-120"/>
                <a:ea typeface="Kaiti TC" panose="02010600040101010101" pitchFamily="2" charset="-120"/>
              </a:rPr>
              <a:t>QA </a:t>
            </a:r>
            <a:r>
              <a:rPr lang="zh-CN" altLang="en-US" sz="2800" dirty="0">
                <a:latin typeface="Kaiti TC" panose="02010600040101010101" pitchFamily="2" charset="-120"/>
                <a:ea typeface="Kaiti TC" panose="02010600040101010101" pitchFamily="2" charset="-120"/>
              </a:rPr>
              <a:t>大致分成兩類</a:t>
            </a:r>
            <a:endParaRPr lang="en-US" altLang="zh-CN" sz="2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556CD251-BF61-8E4D-9CA0-383A30699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panose="02010601000101010101" pitchFamily="2" charset="-120"/>
              </a:rPr>
              <a:t>Question Answering: Example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CA17AF6-608F-994F-9EED-DF0016AE6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327525"/>
          </a:xfrm>
        </p:spPr>
        <p:txBody>
          <a:bodyPr/>
          <a:lstStyle/>
          <a:p>
            <a:r>
              <a:rPr lang="en-US" altLang="zh-TW" sz="2800" dirty="0">
                <a:latin typeface="Kaiti TC" panose="02010600040101010101" pitchFamily="2" charset="-120"/>
                <a:ea typeface="Kaiti TC" panose="02010600040101010101" pitchFamily="2" charset="-120"/>
              </a:rPr>
              <a:t>Suppose you have a series of statements:</a:t>
            </a:r>
          </a:p>
          <a:p>
            <a:pPr lvl="1"/>
            <a:r>
              <a:rPr lang="en-US" altLang="zh-TW" sz="2400" i="1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Joe went to the kitchen. Fred went to the kitchen. Joe picked up the milk.</a:t>
            </a:r>
            <a:br>
              <a:rPr lang="en-US" altLang="zh-TW" sz="2400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</a:br>
            <a:r>
              <a:rPr lang="en-US" altLang="zh-TW" sz="2400" i="1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Joe travelled to the office. Joe left the milk. Joe went to the bathroom.</a:t>
            </a:r>
            <a:endParaRPr lang="en-US" altLang="zh-TW" sz="24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lang="en-US" altLang="zh-TW" sz="2800" dirty="0">
                <a:latin typeface="Kaiti TC" panose="02010600040101010101" pitchFamily="2" charset="-120"/>
                <a:ea typeface="Kaiti TC" panose="02010600040101010101" pitchFamily="2" charset="-120"/>
              </a:rPr>
              <a:t>And you have been asked the below question:</a:t>
            </a:r>
          </a:p>
          <a:p>
            <a:pPr lvl="1"/>
            <a:r>
              <a:rPr lang="en-US" altLang="zh-TW" sz="2400" i="1" dirty="0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Where was Joe before the office?</a:t>
            </a:r>
            <a:endParaRPr lang="en-US" altLang="zh-TW" sz="24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lang="en-US" altLang="zh-TW" sz="2800" dirty="0">
                <a:latin typeface="Kaiti TC" panose="02010600040101010101" pitchFamily="2" charset="-120"/>
                <a:ea typeface="Kaiti TC" panose="02010600040101010101" pitchFamily="2" charset="-120"/>
              </a:rPr>
              <a:t>The appropriate answer would be “</a:t>
            </a:r>
            <a:r>
              <a:rPr lang="en-US" altLang="zh-TW" sz="2800" dirty="0">
                <a:solidFill>
                  <a:srgbClr val="C0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kitchen</a:t>
            </a:r>
            <a:r>
              <a:rPr lang="en-US" altLang="zh-TW" sz="2800" dirty="0">
                <a:latin typeface="Kaiti TC" panose="02010600040101010101" pitchFamily="2" charset="-120"/>
                <a:ea typeface="Kaiti TC" panose="02010600040101010101" pitchFamily="2" charset="-120"/>
              </a:rPr>
              <a:t>”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11272D3-0883-424D-9E9F-E10F75951711}"/>
              </a:ext>
            </a:extLst>
          </p:cNvPr>
          <p:cNvSpPr txBox="1"/>
          <p:nvPr/>
        </p:nvSpPr>
        <p:spPr>
          <a:xfrm>
            <a:off x="3203848" y="6338888"/>
            <a:ext cx="574012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9900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100" dirty="0">
                <a:latin typeface="Tahoma" charset="0"/>
                <a:ea typeface="新細明體" charset="-120"/>
              </a:rPr>
              <a:t>Source: https://</a:t>
            </a:r>
            <a:r>
              <a:rPr lang="en-US" altLang="zh-TW" sz="1100" dirty="0" err="1">
                <a:latin typeface="Tahoma" charset="0"/>
                <a:ea typeface="新細明體" charset="-120"/>
              </a:rPr>
              <a:t>www.analyticsvidhya.com</a:t>
            </a:r>
            <a:r>
              <a:rPr lang="en-US" altLang="zh-TW" sz="1100" dirty="0">
                <a:latin typeface="Tahoma" charset="0"/>
                <a:ea typeface="新細明體" charset="-120"/>
              </a:rPr>
              <a:t>/blog/2018/03/essentials-of-deep-learning-sequence-to-sequence-modelling-with-attention-part-i/</a:t>
            </a:r>
            <a:endParaRPr lang="zh-TW" altLang="en-US" sz="1100" dirty="0">
              <a:latin typeface="Tahoma" charset="0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37C8973-0E46-A046-BCDE-90430A84895A}"/>
              </a:ext>
            </a:extLst>
          </p:cNvPr>
          <p:cNvSpPr txBox="1"/>
          <p:nvPr/>
        </p:nvSpPr>
        <p:spPr>
          <a:xfrm>
            <a:off x="395536" y="6230589"/>
            <a:ext cx="1728192" cy="4616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altLang="zh-TW" dirty="0"/>
              <a:t>ex. </a:t>
            </a:r>
            <a:r>
              <a:rPr lang="en-US" altLang="zh-TW" dirty="0" err="1"/>
              <a:t>SQuAD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1473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556CD251-BF61-8E4D-9CA0-383A30699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標楷體" panose="02010601000101010101" pitchFamily="2" charset="-120"/>
              </a:rPr>
              <a:t>Question Answering: Example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CA17AF6-608F-994F-9EED-DF0016AE68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4327525"/>
          </a:xfrm>
        </p:spPr>
        <p:txBody>
          <a:bodyPr/>
          <a:lstStyle/>
          <a:p>
            <a:r>
              <a:rPr lang="en-US" altLang="zh-TW" sz="2800" dirty="0">
                <a:latin typeface="Kaiti TC" panose="02010600040101010101" pitchFamily="2" charset="-120"/>
                <a:ea typeface="Kaiti TC" panose="02010600040101010101" pitchFamily="2" charset="-120"/>
              </a:rPr>
              <a:t>The famous TV game-show Jeopardy!</a:t>
            </a:r>
          </a:p>
          <a:p>
            <a:pPr lvl="1"/>
            <a:r>
              <a:rPr lang="en-US" altLang="zh-TW" sz="2400" i="1" dirty="0">
                <a:solidFill>
                  <a:srgbClr val="C0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From </a:t>
            </a:r>
            <a:r>
              <a:rPr lang="en-US" altLang="zh-TW" sz="2400" dirty="0">
                <a:solidFill>
                  <a:srgbClr val="C0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which </a:t>
            </a:r>
            <a:r>
              <a:rPr lang="en-US" altLang="zh-TW" sz="2400" i="1" dirty="0">
                <a:solidFill>
                  <a:srgbClr val="C0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university did the wife of Barack Obama graduate</a:t>
            </a:r>
            <a:r>
              <a:rPr lang="en-US" altLang="zh-TW" sz="2400" dirty="0">
                <a:solidFill>
                  <a:srgbClr val="C0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?</a:t>
            </a:r>
          </a:p>
          <a:p>
            <a:pPr lvl="1"/>
            <a:r>
              <a:rPr lang="en-US" altLang="zh-TW" sz="2400" dirty="0">
                <a:solidFill>
                  <a:srgbClr val="C00000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How many universities are located in Taichung?</a:t>
            </a:r>
          </a:p>
          <a:p>
            <a:pPr lvl="1"/>
            <a:endParaRPr lang="en-US" altLang="zh-TW" sz="2400" dirty="0">
              <a:solidFill>
                <a:srgbClr val="C00000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lang="zh-CN" altLang="en-US" sz="2800" dirty="0">
                <a:latin typeface="Kaiti TC" panose="02010600040101010101" pitchFamily="2" charset="-120"/>
                <a:ea typeface="Kaiti TC" panose="02010600040101010101" pitchFamily="2" charset="-120"/>
              </a:rPr>
              <a:t>這一類的</a:t>
            </a:r>
            <a:r>
              <a:rPr lang="en-US" altLang="zh-CN" sz="2800" dirty="0">
                <a:latin typeface="Kaiti TC" panose="02010600040101010101" pitchFamily="2" charset="-120"/>
                <a:ea typeface="Kaiti TC" panose="02010600040101010101" pitchFamily="2" charset="-120"/>
              </a:rPr>
              <a:t> QA </a:t>
            </a:r>
            <a:r>
              <a:rPr lang="zh-CN" altLang="en-US" sz="2800" dirty="0">
                <a:latin typeface="Kaiti TC" panose="02010600040101010101" pitchFamily="2" charset="-120"/>
                <a:ea typeface="Kaiti TC" panose="02010600040101010101" pitchFamily="2" charset="-120"/>
              </a:rPr>
              <a:t>假設有一個“知識庫”</a:t>
            </a:r>
            <a:endParaRPr lang="en-US" altLang="zh-CN" sz="2800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lvl="1"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Linked Data </a:t>
            </a:r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扮演著 “知識庫”的角色</a:t>
            </a:r>
            <a:endParaRPr lang="en-US" altLang="zh-TW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lvl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DBpedia </a:t>
            </a:r>
            <a:r>
              <a:rPr lang="zh-TW" altLang="en-US" dirty="0">
                <a:ea typeface="標楷體" panose="02010601000101010101" pitchFamily="2" charset="-120"/>
              </a:rPr>
              <a:t>是一個著名的 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Linked Data</a:t>
            </a:r>
          </a:p>
          <a:p>
            <a:pPr lvl="2"/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以</a:t>
            </a:r>
            <a:r>
              <a:rPr lang="zh-TW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 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RDF </a:t>
            </a:r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儲存</a:t>
            </a:r>
            <a:endParaRPr lang="zh-TW" altLang="en-US" dirty="0">
              <a:ea typeface="標楷體" panose="0201060100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650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投影片編號版面配置區 5">
            <a:extLst>
              <a:ext uri="{FF2B5EF4-FFF2-40B4-BE49-F238E27FC236}">
                <a16:creationId xmlns:a16="http://schemas.microsoft.com/office/drawing/2014/main" id="{6354FCDA-497A-E445-A8DF-5686669E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5F1731-9029-6E45-A43C-D90D616D52F6}" type="slidenum">
              <a:rPr kumimoji="0" lang="en-US" altLang="zh-TW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6E595F72-36F0-A64D-8D09-880EC8B3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latin typeface="Kaiti TC" panose="02010600040101010101" pitchFamily="2" charset="-120"/>
                <a:ea typeface="Kaiti TC" panose="02010600040101010101" pitchFamily="2" charset="-120"/>
              </a:rPr>
              <a:t>QALD 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EA0B330-AE4D-C24F-9439-45A55EA8A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2017712"/>
            <a:ext cx="7993137" cy="4507631"/>
          </a:xfrm>
        </p:spPr>
        <p:txBody>
          <a:bodyPr/>
          <a:lstStyle/>
          <a:p>
            <a:pPr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QALD </a:t>
            </a:r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就是把使用者輸入的自然語言（語音或者文字；目前最終都是轉成文字）轉成</a:t>
            </a:r>
            <a:r>
              <a:rPr lang="en-US" altLang="zh-CN" dirty="0">
                <a:latin typeface="Kaiti TC" panose="02010600040101010101" pitchFamily="2" charset="-120"/>
                <a:ea typeface="Kaiti TC" panose="02010600040101010101" pitchFamily="2" charset="-120"/>
              </a:rPr>
              <a:t> RDF </a:t>
            </a:r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的查詢語言（</a:t>
            </a:r>
            <a:r>
              <a:rPr lang="en-US" altLang="zh-CN" dirty="0">
                <a:latin typeface="Kaiti TC" panose="02010600040101010101" pitchFamily="2" charset="-120"/>
                <a:ea typeface="Kaiti TC" panose="02010600040101010101" pitchFamily="2" charset="-120"/>
              </a:rPr>
              <a:t>ex. SPARQL</a:t>
            </a:r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）</a:t>
            </a:r>
            <a:endParaRPr lang="en-US" altLang="zh-CN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eaLnBrk="1" hangingPunct="1"/>
            <a:endParaRPr lang="en-US" altLang="zh-TW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Natural Language 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 ??  SPARQL</a:t>
            </a:r>
          </a:p>
          <a:p>
            <a:pPr lvl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It is a </a:t>
            </a:r>
            <a:r>
              <a:rPr lang="en-US" altLang="zh-TW" b="1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HARD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 problem</a:t>
            </a:r>
          </a:p>
          <a:p>
            <a:pPr lvl="1"/>
            <a:r>
              <a:rPr lang="zh-CN" altLang="en-US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嚴格來說，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QALD is a benchmarking campaign since 2010.</a:t>
            </a:r>
            <a:endParaRPr lang="zh-TW" altLang="en-US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2471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投影片編號版面配置區 5">
            <a:extLst>
              <a:ext uri="{FF2B5EF4-FFF2-40B4-BE49-F238E27FC236}">
                <a16:creationId xmlns:a16="http://schemas.microsoft.com/office/drawing/2014/main" id="{6354FCDA-497A-E445-A8DF-5686669E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5F1731-9029-6E45-A43C-D90D616D52F6}" type="slidenum">
              <a:rPr kumimoji="0" lang="en-US" altLang="zh-TW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6E595F72-36F0-A64D-8D09-880EC8B3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latin typeface="Kaiti TC" panose="02010600040101010101" pitchFamily="2" charset="-120"/>
                <a:ea typeface="Kaiti TC" panose="02010600040101010101" pitchFamily="2" charset="-120"/>
              </a:rPr>
              <a:t>An Example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EA0B330-AE4D-C24F-9439-45A55EA8A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2017713"/>
            <a:ext cx="7993137" cy="2935171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Which universities are located in Taichung?</a:t>
            </a:r>
            <a:endParaRPr lang="en-US" altLang="zh-CN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pPr eaLnBrk="1" hangingPunct="1"/>
            <a:endParaRPr lang="en-US" altLang="zh-TW" dirty="0">
              <a:latin typeface="Kaiti TC" panose="02010600040101010101" pitchFamily="2" charset="-120"/>
              <a:ea typeface="Kaiti TC" panose="02010600040101010101" pitchFamily="2" charset="-120"/>
            </a:endParaRPr>
          </a:p>
          <a:p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SPARQL</a:t>
            </a:r>
            <a:r>
              <a:rPr lang="zh-TW" altLang="en-US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：</a:t>
            </a:r>
            <a:endParaRPr lang="en-US" altLang="zh-TW" dirty="0">
              <a:latin typeface="Kaiti TC" panose="02010600040101010101" pitchFamily="2" charset="-120"/>
              <a:ea typeface="Kaiti TC" panose="02010600040101010101" pitchFamily="2" charset="-120"/>
              <a:sym typeface="Wingdings" pitchFamily="2" charset="2"/>
            </a:endParaRPr>
          </a:p>
          <a:p>
            <a:pPr lvl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select ?s where {</a:t>
            </a:r>
          </a:p>
          <a:p>
            <a:pPr lvl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  ?s </a:t>
            </a:r>
            <a:r>
              <a:rPr lang="en-US" altLang="zh-TW" dirty="0" err="1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rdf:type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 </a:t>
            </a:r>
            <a:r>
              <a:rPr lang="en-US" altLang="zh-TW" dirty="0" err="1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dbo:University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.</a:t>
            </a:r>
          </a:p>
          <a:p>
            <a:pPr lvl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  ?s </a:t>
            </a:r>
            <a:r>
              <a:rPr lang="en-US" altLang="zh-TW" dirty="0" err="1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dbo:city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 </a:t>
            </a:r>
            <a:r>
              <a:rPr lang="en-US" altLang="zh-TW" dirty="0" err="1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dbr:Taichung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.</a:t>
            </a:r>
          </a:p>
          <a:p>
            <a:pPr lvl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  <a:sym typeface="Wingdings" pitchFamily="2" charset="2"/>
              </a:rPr>
              <a:t>}</a:t>
            </a:r>
            <a:endParaRPr lang="zh-TW" altLang="en-US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177CE38-C201-4249-838F-51E9A81FD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455" y="4523287"/>
            <a:ext cx="6048672" cy="220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8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投影片編號版面配置區 5">
            <a:extLst>
              <a:ext uri="{FF2B5EF4-FFF2-40B4-BE49-F238E27FC236}">
                <a16:creationId xmlns:a16="http://schemas.microsoft.com/office/drawing/2014/main" id="{6354FCDA-497A-E445-A8DF-5686669E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5F1731-9029-6E45-A43C-D90D616D52F6}" type="slidenum">
              <a:rPr kumimoji="0" lang="en-US" altLang="zh-TW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6E595F72-36F0-A64D-8D09-880EC8B3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latin typeface="Kaiti TC" panose="02010600040101010101" pitchFamily="2" charset="-120"/>
                <a:ea typeface="Kaiti TC" panose="02010600040101010101" pitchFamily="2" charset="-120"/>
              </a:rPr>
              <a:t>What to be covered?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EA0B330-AE4D-C24F-9439-45A55EA8A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2017712"/>
            <a:ext cx="7993137" cy="4507631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Language Models</a:t>
            </a:r>
          </a:p>
          <a:p>
            <a:pPr lvl="1"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y is a label: text categorization (ex.</a:t>
            </a:r>
            <a:r>
              <a:rPr lang="zh-TW" altLang="en-US" dirty="0">
                <a:latin typeface="Kaiti TC" panose="02010600040101010101" pitchFamily="2" charset="-120"/>
                <a:ea typeface="Kaiti TC" panose="02010600040101010101" pitchFamily="2" charset="-120"/>
              </a:rPr>
              <a:t> </a:t>
            </a:r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sentiment analysis)</a:t>
            </a:r>
          </a:p>
          <a:p>
            <a:pPr lvl="1"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y is a sequence: POS tags</a:t>
            </a:r>
          </a:p>
          <a:p>
            <a:pPr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POS Tagging</a:t>
            </a:r>
          </a:p>
          <a:p>
            <a:pPr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Dependency Tree</a:t>
            </a:r>
          </a:p>
          <a:p>
            <a:pPr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Deep Learning for Sequence Data</a:t>
            </a:r>
          </a:p>
          <a:p>
            <a:pPr lvl="1"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Embeddings</a:t>
            </a:r>
          </a:p>
          <a:p>
            <a:pPr lvl="1"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Sequence to Sequence (with Attention)</a:t>
            </a:r>
          </a:p>
          <a:p>
            <a:pPr lvl="1" eaLnBrk="1" hangingPunct="1"/>
            <a:r>
              <a:rPr lang="en-US" altLang="zh-TW" dirty="0">
                <a:latin typeface="Kaiti TC" panose="02010600040101010101" pitchFamily="2" charset="-120"/>
                <a:ea typeface="Kaiti TC" panose="02010600040101010101" pitchFamily="2" charset="-120"/>
              </a:rPr>
              <a:t>Transformers</a:t>
            </a:r>
          </a:p>
        </p:txBody>
      </p:sp>
    </p:spTree>
    <p:extLst>
      <p:ext uri="{BB962C8B-B14F-4D97-AF65-F5344CB8AC3E}">
        <p14:creationId xmlns:p14="http://schemas.microsoft.com/office/powerpoint/2010/main" val="360785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>
            <a:extLst>
              <a:ext uri="{FF2B5EF4-FFF2-40B4-BE49-F238E27FC236}">
                <a16:creationId xmlns:a16="http://schemas.microsoft.com/office/drawing/2014/main" id="{66C8EDD9-2B0F-EF4F-834E-B57DC88F6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標楷體" panose="02010601000101010101" pitchFamily="2" charset="-120"/>
              </a:rPr>
              <a:t>自然語言處理工具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8C1740C-5E39-8147-ADC8-FD82FE763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2046064"/>
            <a:ext cx="7734300" cy="37592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E5AB755C-27E7-B44F-BB40-63DBEF46250A}"/>
              </a:ext>
            </a:extLst>
          </p:cNvPr>
          <p:cNvSpPr txBox="1"/>
          <p:nvPr/>
        </p:nvSpPr>
        <p:spPr>
          <a:xfrm>
            <a:off x="1619672" y="6021288"/>
            <a:ext cx="5976664" cy="4616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kumimoji="1" lang="en-US" altLang="zh-TW" dirty="0"/>
              <a:t>* POS Tagging </a:t>
            </a:r>
            <a:r>
              <a:rPr kumimoji="1" lang="zh-CN" altLang="en-US" dirty="0"/>
              <a:t>詞性標記：我們之後再</a:t>
            </a:r>
            <a:r>
              <a:rPr lang="zh-CN" altLang="en-US" dirty="0"/>
              <a:t>說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3075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投影片編號版面配置區 5">
            <a:extLst>
              <a:ext uri="{FF2B5EF4-FFF2-40B4-BE49-F238E27FC236}">
                <a16:creationId xmlns:a16="http://schemas.microsoft.com/office/drawing/2014/main" id="{6354FCDA-497A-E445-A8DF-5686669E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5F1731-9029-6E45-A43C-D90D616D52F6}" type="slidenum">
              <a:rPr kumimoji="0" lang="en-US" altLang="zh-TW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6E595F72-36F0-A64D-8D09-880EC8B3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>
                <a:latin typeface="Kaiti TC" panose="02010600040101010101" pitchFamily="2" charset="-120"/>
                <a:ea typeface="Kaiti TC" panose="02010600040101010101" pitchFamily="2" charset="-120"/>
              </a:rPr>
              <a:t>Dependency Tree</a:t>
            </a:r>
            <a:endParaRPr lang="zh-TW" altLang="en-US" dirty="0">
              <a:ea typeface="標楷體" panose="02010601000101010101" pitchFamily="2" charset="-120"/>
            </a:endParaRP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1EA0B330-AE4D-C24F-9439-45A55EA8A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576" y="2017712"/>
            <a:ext cx="7993137" cy="4507631"/>
          </a:xfrm>
        </p:spPr>
        <p:txBody>
          <a:bodyPr/>
          <a:lstStyle/>
          <a:p>
            <a:pPr eaLnBrk="1" hangingPunct="1"/>
            <a:endParaRPr lang="zh-TW" altLang="en-US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22922E5-4D0E-D14C-87BA-75950A33A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16832"/>
            <a:ext cx="8266600" cy="415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773395"/>
      </p:ext>
    </p:extLst>
  </p:cSld>
  <p:clrMapOvr>
    <a:masterClrMapping/>
  </p:clrMapOvr>
</p:sld>
</file>

<file path=ppt/theme/theme1.xml><?xml version="1.0" encoding="utf-8"?>
<a:theme xmlns:a="http://schemas.openxmlformats.org/drawingml/2006/main" name="ecrg">
  <a:themeElements>
    <a:clrScheme name="ecrg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ecrg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ecrg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rg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rg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rg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F:\Program Files\Microsoft Office\Templates\ecrg.pot</Template>
  <TotalTime>9836</TotalTime>
  <Words>357</Words>
  <Application>Microsoft Office PowerPoint</Application>
  <PresentationFormat>如螢幕大小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Kaiti TC</vt:lpstr>
      <vt:lpstr>新細明體</vt:lpstr>
      <vt:lpstr>標楷體</vt:lpstr>
      <vt:lpstr>Tahoma</vt:lpstr>
      <vt:lpstr>Times New Roman</vt:lpstr>
      <vt:lpstr>Wingdings</vt:lpstr>
      <vt:lpstr>ecrg</vt:lpstr>
      <vt:lpstr>Question Answering Systems</vt:lpstr>
      <vt:lpstr>What is Question Answering?</vt:lpstr>
      <vt:lpstr>Question Answering: Example</vt:lpstr>
      <vt:lpstr>Question Answering: Example</vt:lpstr>
      <vt:lpstr>QALD </vt:lpstr>
      <vt:lpstr>An Example</vt:lpstr>
      <vt:lpstr>What to be covered?</vt:lpstr>
      <vt:lpstr>自然語言處理工具</vt:lpstr>
      <vt:lpstr>Dependency Tree</vt:lpstr>
    </vt:vector>
  </TitlesOfParts>
  <Company>NCHU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 and EC</dc:title>
  <dc:creator>Eric Lu</dc:creator>
  <cp:lastModifiedBy>User</cp:lastModifiedBy>
  <cp:revision>681</cp:revision>
  <dcterms:created xsi:type="dcterms:W3CDTF">2000-01-18T09:36:13Z</dcterms:created>
  <dcterms:modified xsi:type="dcterms:W3CDTF">2021-09-14T08:06:29Z</dcterms:modified>
</cp:coreProperties>
</file>