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1" r:id="rId4"/>
    <p:sldId id="295" r:id="rId5"/>
    <p:sldId id="297" r:id="rId6"/>
    <p:sldId id="316" r:id="rId7"/>
    <p:sldId id="319" r:id="rId8"/>
    <p:sldId id="278" r:id="rId9"/>
    <p:sldId id="264" r:id="rId10"/>
    <p:sldId id="317" r:id="rId11"/>
    <p:sldId id="315" r:id="rId12"/>
    <p:sldId id="294"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a:srgbClr val="EC2C06"/>
    <a:srgbClr val="FFFF66"/>
    <a:srgbClr val="6FB9D7"/>
    <a:srgbClr val="808080"/>
    <a:srgbClr val="969696"/>
    <a:srgbClr val="FF7F00"/>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3748" autoAdjust="0"/>
  </p:normalViewPr>
  <p:slideViewPr>
    <p:cSldViewPr showGuides="1">
      <p:cViewPr>
        <p:scale>
          <a:sx n="70" d="100"/>
          <a:sy n="70" d="100"/>
        </p:scale>
        <p:origin x="-1410" y="-132"/>
      </p:cViewPr>
      <p:guideLst>
        <p:guide orient="horz" pos="2160"/>
        <p:guide pos="2880"/>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DB98B3D-DE9A-432E-B33F-FD792AD9AA69}" type="slidenum">
              <a:rPr lang="en-US" altLang="zh-TW"/>
              <a:pPr/>
              <a:t>‹#›</a:t>
            </a:fld>
            <a:endParaRPr lang="en-US" altLang="zh-TW"/>
          </a:p>
        </p:txBody>
      </p:sp>
    </p:spTree>
    <p:extLst>
      <p:ext uri="{BB962C8B-B14F-4D97-AF65-F5344CB8AC3E}">
        <p14:creationId xmlns:p14="http://schemas.microsoft.com/office/powerpoint/2010/main" val="1893091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君藥：即在處方中對處方的主證或主病起主要治療作用的藥物。它體現了處方的主攻方向，其藥力居方中之首，是組方中不可缺少的藥物。</a:t>
            </a:r>
          </a:p>
          <a:p>
            <a:r>
              <a:rPr lang="zh-TW" altLang="en-US" dirty="0" smtClean="0"/>
              <a:t>臣藥：是輔助君藥加強治療主病和主證的藥物。</a:t>
            </a:r>
          </a:p>
          <a:p>
            <a:r>
              <a:rPr lang="zh-TW" altLang="en-US" dirty="0" smtClean="0"/>
              <a:t>佐藥：意義一是為佐助藥，用於治療次要兼證的藥物，二是為佐製藥，用以消除或減緩君藥、臣藥的毒性或烈性的藥物，三是為反佐藥，即根據病情需要，使用與君藥藥性相反而又能在治療中起相成作用的藥物。</a:t>
            </a:r>
          </a:p>
          <a:p>
            <a:r>
              <a:rPr lang="zh-TW" altLang="en-US" dirty="0" smtClean="0"/>
              <a:t>使藥：意義一是引經藥，引方中諸藥直達病所的藥物，二是調和藥，即調和諸藥的作用，使其合力祛邪，如牛膝、甘草就經常作為使藥入方。</a:t>
            </a:r>
            <a:endParaRPr lang="en-US" altLang="zh-TW" dirty="0" smtClean="0"/>
          </a:p>
          <a:p>
            <a:endParaRPr lang="en-US" altLang="zh-TW" dirty="0" smtClean="0"/>
          </a:p>
          <a:p>
            <a:r>
              <a:rPr lang="zh-TW" altLang="en-US" sz="1200" kern="1200" dirty="0" smtClean="0">
                <a:solidFill>
                  <a:schemeClr val="tx1"/>
                </a:solidFill>
                <a:effectLst/>
                <a:latin typeface="Arial" panose="020B0604020202020204" pitchFamily="34" charset="0"/>
                <a:ea typeface="+mn-ea"/>
                <a:cs typeface="+mn-cs"/>
              </a:rPr>
              <a:t>基肥：作物在播種或移植前施入土壤中的肥料謂之。</a:t>
            </a:r>
            <a:endParaRPr lang="en-US" altLang="zh-TW" sz="1200" kern="1200" dirty="0" smtClean="0">
              <a:solidFill>
                <a:schemeClr val="tx1"/>
              </a:solidFill>
              <a:effectLst/>
              <a:latin typeface="Arial" panose="020B0604020202020204" pitchFamily="34" charset="0"/>
              <a:ea typeface="+mn-ea"/>
              <a:cs typeface="+mn-cs"/>
            </a:endParaRPr>
          </a:p>
          <a:p>
            <a:r>
              <a:rPr lang="zh-TW" altLang="en-US" sz="1200" kern="1200" dirty="0" smtClean="0">
                <a:solidFill>
                  <a:schemeClr val="tx1"/>
                </a:solidFill>
                <a:effectLst/>
                <a:latin typeface="Arial" panose="020B0604020202020204" pitchFamily="34" charset="0"/>
                <a:ea typeface="+mn-ea"/>
                <a:cs typeface="+mn-cs"/>
              </a:rPr>
              <a:t>追肥：作物在生育過程中為應作物生長需要所追施的肥料謂之。</a:t>
            </a:r>
            <a:endParaRPr lang="en-US" altLang="zh-TW" sz="1200" kern="1200" dirty="0" smtClean="0">
              <a:solidFill>
                <a:schemeClr val="tx1"/>
              </a:solidFill>
              <a:effectLst/>
              <a:latin typeface="Arial" panose="020B0604020202020204" pitchFamily="34" charset="0"/>
              <a:ea typeface="+mn-ea"/>
              <a:cs typeface="+mn-cs"/>
            </a:endParaRPr>
          </a:p>
          <a:p>
            <a:r>
              <a:rPr lang="zh-TW" altLang="en-US" sz="1200" kern="1200" dirty="0" smtClean="0">
                <a:solidFill>
                  <a:schemeClr val="tx1"/>
                </a:solidFill>
                <a:effectLst/>
                <a:latin typeface="Arial" panose="020B0604020202020204" pitchFamily="34" charset="0"/>
                <a:ea typeface="+mn-ea"/>
                <a:cs typeface="+mn-cs"/>
              </a:rPr>
              <a:t>禮肥：肥培管理給予樹體營養補給，即我們所說的「禮肥」，能使新梢生長強健，回復樹體營養，如同坐月子一般，母體健康是結果品質的保證。</a:t>
            </a:r>
            <a:endParaRPr lang="en-US" altLang="zh-TW" sz="1200" kern="1200" dirty="0" smtClean="0">
              <a:solidFill>
                <a:schemeClr val="tx1"/>
              </a:solidFill>
              <a:effectLst/>
              <a:latin typeface="Arial" panose="020B0604020202020204" pitchFamily="34" charset="0"/>
              <a:ea typeface="+mn-ea"/>
              <a:cs typeface="+mn-cs"/>
            </a:endParaRPr>
          </a:p>
          <a:p>
            <a:endParaRPr lang="en-US" altLang="zh-TW" sz="1200" kern="1200" dirty="0" smtClean="0">
              <a:solidFill>
                <a:schemeClr val="tx1"/>
              </a:solidFill>
              <a:effectLst/>
              <a:latin typeface="Arial" panose="020B0604020202020204" pitchFamily="34" charset="0"/>
              <a:ea typeface="+mn-ea"/>
              <a:cs typeface="+mn-cs"/>
            </a:endParaRPr>
          </a:p>
          <a:p>
            <a:r>
              <a:rPr lang="zh-TW" altLang="en-US" sz="1200" kern="1200" dirty="0" smtClean="0">
                <a:solidFill>
                  <a:schemeClr val="tx1"/>
                </a:solidFill>
                <a:effectLst/>
                <a:latin typeface="Arial" panose="020B0604020202020204" pitchFamily="34" charset="0"/>
                <a:ea typeface="+mn-ea"/>
                <a:cs typeface="+mn-cs"/>
              </a:rPr>
              <a:t>開根肥：幫助作物開根性好，根系發達。其對根系恢復的能力甚至可以挽救被草甘磷等滅生性除草劑誤噴的作物之肥料謂之。</a:t>
            </a:r>
            <a:endParaRPr lang="en-US" altLang="zh-TW" sz="1200" kern="1200" dirty="0" smtClean="0">
              <a:solidFill>
                <a:schemeClr val="tx1"/>
              </a:solidFill>
              <a:effectLst/>
              <a:latin typeface="Arial" panose="020B0604020202020204" pitchFamily="34" charset="0"/>
              <a:ea typeface="+mn-ea"/>
              <a:cs typeface="+mn-cs"/>
            </a:endParaRPr>
          </a:p>
          <a:p>
            <a:r>
              <a:rPr lang="zh-TW" altLang="en-US" sz="1200" kern="1200" dirty="0" smtClean="0">
                <a:solidFill>
                  <a:schemeClr val="tx1"/>
                </a:solidFill>
                <a:effectLst/>
                <a:latin typeface="Arial" panose="020B0604020202020204" pitchFamily="34" charset="0"/>
                <a:ea typeface="+mn-ea"/>
                <a:cs typeface="+mn-cs"/>
              </a:rPr>
              <a:t>中果肥</a:t>
            </a:r>
            <a:r>
              <a:rPr lang="en-US" altLang="zh-TW" sz="1200" kern="1200" dirty="0" smtClean="0">
                <a:solidFill>
                  <a:schemeClr val="tx1"/>
                </a:solidFill>
                <a:effectLst/>
                <a:latin typeface="Arial" panose="020B0604020202020204" pitchFamily="34" charset="0"/>
                <a:ea typeface="+mn-ea"/>
                <a:cs typeface="+mn-cs"/>
              </a:rPr>
              <a:t>/</a:t>
            </a:r>
            <a:r>
              <a:rPr lang="zh-TW" altLang="en-US" sz="1200" kern="1200" dirty="0" smtClean="0">
                <a:solidFill>
                  <a:schemeClr val="tx1"/>
                </a:solidFill>
                <a:effectLst/>
                <a:latin typeface="Arial" panose="020B0604020202020204" pitchFamily="34" charset="0"/>
                <a:ea typeface="+mn-ea"/>
                <a:cs typeface="+mn-cs"/>
              </a:rPr>
              <a:t>大果肥：作物開花成功到果實成熟採收，此時期之營養管理關係果實品質之優劣，可簡單分成三個階段來補充養分：</a:t>
            </a:r>
            <a:r>
              <a:rPr lang="en-US" altLang="zh-TW" sz="1200" kern="1200" dirty="0" smtClean="0">
                <a:solidFill>
                  <a:schemeClr val="tx1"/>
                </a:solidFill>
                <a:effectLst/>
                <a:latin typeface="Arial" panose="020B0604020202020204" pitchFamily="34" charset="0"/>
                <a:ea typeface="+mn-ea"/>
                <a:cs typeface="+mn-cs"/>
              </a:rPr>
              <a:t>(1).</a:t>
            </a:r>
            <a:r>
              <a:rPr lang="zh-TW" altLang="en-US" sz="1200" kern="1200" dirty="0" smtClean="0">
                <a:solidFill>
                  <a:schemeClr val="tx1"/>
                </a:solidFill>
                <a:effectLst/>
                <a:latin typeface="Arial" panose="020B0604020202020204" pitchFamily="34" charset="0"/>
                <a:ea typeface="+mn-ea"/>
                <a:cs typeface="+mn-cs"/>
              </a:rPr>
              <a:t>催花成功至幼果期</a:t>
            </a:r>
            <a:r>
              <a:rPr lang="en-US" altLang="zh-TW" sz="1200" kern="1200" dirty="0" smtClean="0">
                <a:solidFill>
                  <a:schemeClr val="tx1"/>
                </a:solidFill>
                <a:effectLst/>
                <a:latin typeface="Arial" panose="020B0604020202020204" pitchFamily="34" charset="0"/>
                <a:ea typeface="+mn-ea"/>
                <a:cs typeface="+mn-cs"/>
              </a:rPr>
              <a:t>(2).</a:t>
            </a:r>
            <a:r>
              <a:rPr lang="zh-TW" altLang="en-US" sz="1200" kern="1200" dirty="0" smtClean="0">
                <a:solidFill>
                  <a:schemeClr val="tx1"/>
                </a:solidFill>
                <a:effectLst/>
                <a:latin typeface="Arial" panose="020B0604020202020204" pitchFamily="34" charset="0"/>
                <a:ea typeface="+mn-ea"/>
                <a:cs typeface="+mn-cs"/>
              </a:rPr>
              <a:t>幼果至中果期</a:t>
            </a:r>
            <a:r>
              <a:rPr lang="en-US" altLang="zh-TW" sz="1200" kern="1200" dirty="0" smtClean="0">
                <a:solidFill>
                  <a:schemeClr val="tx1"/>
                </a:solidFill>
                <a:effectLst/>
                <a:latin typeface="Arial" panose="020B0604020202020204" pitchFamily="34" charset="0"/>
                <a:ea typeface="+mn-ea"/>
                <a:cs typeface="+mn-cs"/>
              </a:rPr>
              <a:t>(3).</a:t>
            </a:r>
            <a:r>
              <a:rPr lang="zh-TW" altLang="en-US" sz="1200" kern="1200" dirty="0" smtClean="0">
                <a:solidFill>
                  <a:schemeClr val="tx1"/>
                </a:solidFill>
                <a:effectLst/>
                <a:latin typeface="Arial" panose="020B0604020202020204" pitchFamily="34" charset="0"/>
                <a:ea typeface="+mn-ea"/>
                <a:cs typeface="+mn-cs"/>
              </a:rPr>
              <a:t>中果期至成熟期。各期間所做的追肥謂之。 </a:t>
            </a:r>
            <a:endParaRPr lang="zh-TW" altLang="en-US" dirty="0"/>
          </a:p>
        </p:txBody>
      </p:sp>
      <p:sp>
        <p:nvSpPr>
          <p:cNvPr id="4" name="投影片編號版面配置區 3"/>
          <p:cNvSpPr>
            <a:spLocks noGrp="1"/>
          </p:cNvSpPr>
          <p:nvPr>
            <p:ph type="sldNum" sz="quarter" idx="10"/>
          </p:nvPr>
        </p:nvSpPr>
        <p:spPr/>
        <p:txBody>
          <a:bodyPr/>
          <a:lstStyle/>
          <a:p>
            <a:fld id="{8DB98B3D-DE9A-432E-B33F-FD792AD9AA69}" type="slidenum">
              <a:rPr lang="en-US" altLang="zh-TW" smtClean="0"/>
              <a:pPr/>
              <a:t>10</a:t>
            </a:fld>
            <a:endParaRPr lang="en-US" altLang="zh-TW"/>
          </a:p>
        </p:txBody>
      </p:sp>
    </p:spTree>
    <p:extLst>
      <p:ext uri="{BB962C8B-B14F-4D97-AF65-F5344CB8AC3E}">
        <p14:creationId xmlns:p14="http://schemas.microsoft.com/office/powerpoint/2010/main" val="2817210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8" name="Freeform 12"/>
          <p:cNvSpPr>
            <a:spLocks/>
          </p:cNvSpPr>
          <p:nvPr/>
        </p:nvSpPr>
        <p:spPr bwMode="gray">
          <a:xfrm>
            <a:off x="-9525" y="2997200"/>
            <a:ext cx="2205038" cy="2663825"/>
          </a:xfrm>
          <a:custGeom>
            <a:avLst/>
            <a:gdLst>
              <a:gd name="T0" fmla="*/ 0 w 1406"/>
              <a:gd name="T1" fmla="*/ 1678 h 1678"/>
              <a:gd name="T2" fmla="*/ 0 w 1406"/>
              <a:gd name="T3" fmla="*/ 1134 h 1678"/>
              <a:gd name="T4" fmla="*/ 1406 w 1406"/>
              <a:gd name="T5" fmla="*/ 0 h 1678"/>
              <a:gd name="T6" fmla="*/ 1406 w 1406"/>
              <a:gd name="T7" fmla="*/ 91 h 1678"/>
              <a:gd name="T8" fmla="*/ 0 w 1406"/>
              <a:gd name="T9" fmla="*/ 1678 h 1678"/>
            </a:gdLst>
            <a:ahLst/>
            <a:cxnLst>
              <a:cxn ang="0">
                <a:pos x="T0" y="T1"/>
              </a:cxn>
              <a:cxn ang="0">
                <a:pos x="T2" y="T3"/>
              </a:cxn>
              <a:cxn ang="0">
                <a:pos x="T4" y="T5"/>
              </a:cxn>
              <a:cxn ang="0">
                <a:pos x="T6" y="T7"/>
              </a:cxn>
              <a:cxn ang="0">
                <a:pos x="T8" y="T9"/>
              </a:cxn>
            </a:cxnLst>
            <a:rect l="0" t="0" r="r" b="b"/>
            <a:pathLst>
              <a:path w="1406" h="1678">
                <a:moveTo>
                  <a:pt x="0" y="1678"/>
                </a:moveTo>
                <a:lnTo>
                  <a:pt x="0" y="1134"/>
                </a:lnTo>
                <a:lnTo>
                  <a:pt x="1406" y="0"/>
                </a:lnTo>
                <a:lnTo>
                  <a:pt x="1406" y="91"/>
                </a:lnTo>
                <a:lnTo>
                  <a:pt x="0" y="1678"/>
                </a:lnTo>
                <a:close/>
              </a:path>
            </a:pathLst>
          </a:cu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pic>
        <p:nvPicPr>
          <p:cNvPr id="4103" name="Picture 7"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447800" y="1782763"/>
            <a:ext cx="7359650" cy="1609725"/>
          </a:xfrm>
          <a:prstGeom prst="rect">
            <a:avLst/>
          </a:prstGeom>
          <a:noFill/>
          <a:extLst>
            <a:ext uri="{909E8E84-426E-40DD-AFC4-6F175D3DCCD1}">
              <a14:hiddenFill xmlns:a14="http://schemas.microsoft.com/office/drawing/2010/main">
                <a:solidFill>
                  <a:srgbClr val="FFFFFF"/>
                </a:solidFill>
              </a14:hiddenFill>
            </a:ext>
          </a:extLst>
        </p:spPr>
      </p:pic>
      <p:sp>
        <p:nvSpPr>
          <p:cNvPr id="4104" name="Freeform 8"/>
          <p:cNvSpPr>
            <a:spLocks/>
          </p:cNvSpPr>
          <p:nvPr/>
        </p:nvSpPr>
        <p:spPr bwMode="gray">
          <a:xfrm>
            <a:off x="568325" y="-9525"/>
            <a:ext cx="1784350" cy="6875463"/>
          </a:xfrm>
          <a:custGeom>
            <a:avLst/>
            <a:gdLst>
              <a:gd name="T0" fmla="*/ 0 w 1124"/>
              <a:gd name="T1" fmla="*/ 0 h 4343"/>
              <a:gd name="T2" fmla="*/ 490 w 1124"/>
              <a:gd name="T3" fmla="*/ 2 h 4343"/>
              <a:gd name="T4" fmla="*/ 1124 w 1124"/>
              <a:gd name="T5" fmla="*/ 1373 h 4343"/>
              <a:gd name="T6" fmla="*/ 1124 w 1124"/>
              <a:gd name="T7" fmla="*/ 2036 h 4343"/>
              <a:gd name="T8" fmla="*/ 889 w 1124"/>
              <a:gd name="T9" fmla="*/ 4343 h 4343"/>
              <a:gd name="T10" fmla="*/ 526 w 1124"/>
              <a:gd name="T11" fmla="*/ 4343 h 4343"/>
              <a:gd name="T12" fmla="*/ 1079 w 1124"/>
              <a:gd name="T13" fmla="*/ 2031 h 4343"/>
              <a:gd name="T14" fmla="*/ 1079 w 1124"/>
              <a:gd name="T15" fmla="*/ 1383 h 4343"/>
              <a:gd name="T16" fmla="*/ 0 w 1124"/>
              <a:gd name="T17" fmla="*/ 0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4343">
                <a:moveTo>
                  <a:pt x="0" y="0"/>
                </a:moveTo>
                <a:lnTo>
                  <a:pt x="490" y="2"/>
                </a:lnTo>
                <a:lnTo>
                  <a:pt x="1124" y="1373"/>
                </a:lnTo>
                <a:lnTo>
                  <a:pt x="1124" y="2036"/>
                </a:lnTo>
                <a:lnTo>
                  <a:pt x="889" y="4343"/>
                </a:lnTo>
                <a:lnTo>
                  <a:pt x="526" y="4343"/>
                </a:lnTo>
                <a:lnTo>
                  <a:pt x="1079" y="2031"/>
                </a:lnTo>
                <a:lnTo>
                  <a:pt x="1079" y="1383"/>
                </a:lnTo>
                <a:lnTo>
                  <a:pt x="0" y="0"/>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05" name="Freeform 9"/>
          <p:cNvSpPr>
            <a:spLocks/>
          </p:cNvSpPr>
          <p:nvPr/>
        </p:nvSpPr>
        <p:spPr bwMode="gray">
          <a:xfrm>
            <a:off x="-12700" y="-9525"/>
            <a:ext cx="2392363" cy="6880225"/>
          </a:xfrm>
          <a:custGeom>
            <a:avLst/>
            <a:gdLst>
              <a:gd name="T0" fmla="*/ 181 w 1507"/>
              <a:gd name="T1" fmla="*/ 0 h 4334"/>
              <a:gd name="T2" fmla="*/ 1507 w 1507"/>
              <a:gd name="T3" fmla="*/ 1379 h 4334"/>
              <a:gd name="T4" fmla="*/ 1507 w 1507"/>
              <a:gd name="T5" fmla="*/ 2036 h 4334"/>
              <a:gd name="T6" fmla="*/ 727 w 1507"/>
              <a:gd name="T7" fmla="*/ 4334 h 4334"/>
              <a:gd name="T8" fmla="*/ 2 w 1507"/>
              <a:gd name="T9" fmla="*/ 4334 h 4334"/>
              <a:gd name="T10" fmla="*/ 2 w 1507"/>
              <a:gd name="T11" fmla="*/ 4162 h 4334"/>
              <a:gd name="T12" fmla="*/ 1441 w 1507"/>
              <a:gd name="T13" fmla="*/ 1936 h 4334"/>
              <a:gd name="T14" fmla="*/ 1441 w 1507"/>
              <a:gd name="T15" fmla="*/ 1447 h 4334"/>
              <a:gd name="T16" fmla="*/ 8 w 1507"/>
              <a:gd name="T17" fmla="*/ 434 h 4334"/>
              <a:gd name="T18" fmla="*/ 0 w 1507"/>
              <a:gd name="T19" fmla="*/ 6 h 4334"/>
              <a:gd name="T20" fmla="*/ 181 w 1507"/>
              <a:gd name="T21" fmla="*/ 0 h 4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7" h="4334">
                <a:moveTo>
                  <a:pt x="181" y="0"/>
                </a:moveTo>
                <a:lnTo>
                  <a:pt x="1507" y="1379"/>
                </a:lnTo>
                <a:lnTo>
                  <a:pt x="1507" y="2036"/>
                </a:lnTo>
                <a:lnTo>
                  <a:pt x="727" y="4334"/>
                </a:lnTo>
                <a:lnTo>
                  <a:pt x="2" y="4334"/>
                </a:lnTo>
                <a:lnTo>
                  <a:pt x="2" y="4162"/>
                </a:lnTo>
                <a:lnTo>
                  <a:pt x="1441" y="1936"/>
                </a:lnTo>
                <a:lnTo>
                  <a:pt x="1441" y="1447"/>
                </a:lnTo>
                <a:lnTo>
                  <a:pt x="8" y="434"/>
                </a:lnTo>
                <a:lnTo>
                  <a:pt x="0" y="6"/>
                </a:lnTo>
                <a:lnTo>
                  <a:pt x="181"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06" name="Freeform 10"/>
          <p:cNvSpPr>
            <a:spLocks/>
          </p:cNvSpPr>
          <p:nvPr/>
        </p:nvSpPr>
        <p:spPr bwMode="gray">
          <a:xfrm>
            <a:off x="2557463" y="0"/>
            <a:ext cx="3022600" cy="6858000"/>
          </a:xfrm>
          <a:custGeom>
            <a:avLst/>
            <a:gdLst>
              <a:gd name="T0" fmla="*/ 1904 w 1904"/>
              <a:gd name="T1" fmla="*/ 0 h 4354"/>
              <a:gd name="T2" fmla="*/ 1178 w 1904"/>
              <a:gd name="T3" fmla="*/ 0 h 4354"/>
              <a:gd name="T4" fmla="*/ 0 w 1904"/>
              <a:gd name="T5" fmla="*/ 1342 h 4354"/>
              <a:gd name="T6" fmla="*/ 0 w 1904"/>
              <a:gd name="T7" fmla="*/ 1950 h 4354"/>
              <a:gd name="T8" fmla="*/ 498 w 1904"/>
              <a:gd name="T9" fmla="*/ 4354 h 4354"/>
              <a:gd name="T10" fmla="*/ 1088 w 1904"/>
              <a:gd name="T11" fmla="*/ 4354 h 4354"/>
              <a:gd name="T12" fmla="*/ 44 w 1904"/>
              <a:gd name="T13" fmla="*/ 1985 h 4354"/>
              <a:gd name="T14" fmla="*/ 44 w 1904"/>
              <a:gd name="T15" fmla="*/ 1361 h 4354"/>
              <a:gd name="T16" fmla="*/ 1904 w 1904"/>
              <a:gd name="T17" fmla="*/ 0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4" h="4354">
                <a:moveTo>
                  <a:pt x="1904" y="0"/>
                </a:moveTo>
                <a:lnTo>
                  <a:pt x="1178" y="0"/>
                </a:lnTo>
                <a:lnTo>
                  <a:pt x="0" y="1342"/>
                </a:lnTo>
                <a:lnTo>
                  <a:pt x="0" y="1950"/>
                </a:lnTo>
                <a:lnTo>
                  <a:pt x="498" y="4354"/>
                </a:lnTo>
                <a:lnTo>
                  <a:pt x="1088" y="4354"/>
                </a:lnTo>
                <a:lnTo>
                  <a:pt x="44" y="1985"/>
                </a:lnTo>
                <a:lnTo>
                  <a:pt x="44" y="1361"/>
                </a:lnTo>
                <a:lnTo>
                  <a:pt x="1904" y="0"/>
                </a:lnTo>
                <a:close/>
              </a:path>
            </a:pathLst>
          </a:custGeom>
          <a:solidFill>
            <a:srgbClr val="D3D3D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07" name="Freeform 11"/>
          <p:cNvSpPr>
            <a:spLocks/>
          </p:cNvSpPr>
          <p:nvPr/>
        </p:nvSpPr>
        <p:spPr bwMode="gray">
          <a:xfrm>
            <a:off x="2959100" y="-14288"/>
            <a:ext cx="2711450" cy="1887538"/>
          </a:xfrm>
          <a:custGeom>
            <a:avLst/>
            <a:gdLst>
              <a:gd name="T0" fmla="*/ 1708 w 1708"/>
              <a:gd name="T1" fmla="*/ 1 h 1189"/>
              <a:gd name="T2" fmla="*/ 1379 w 1708"/>
              <a:gd name="T3" fmla="*/ 0 h 1189"/>
              <a:gd name="T4" fmla="*/ 0 w 1708"/>
              <a:gd name="T5" fmla="*/ 1189 h 1189"/>
              <a:gd name="T6" fmla="*/ 1708 w 1708"/>
              <a:gd name="T7" fmla="*/ 1 h 1189"/>
            </a:gdLst>
            <a:ahLst/>
            <a:cxnLst>
              <a:cxn ang="0">
                <a:pos x="T0" y="T1"/>
              </a:cxn>
              <a:cxn ang="0">
                <a:pos x="T2" y="T3"/>
              </a:cxn>
              <a:cxn ang="0">
                <a:pos x="T4" y="T5"/>
              </a:cxn>
              <a:cxn ang="0">
                <a:pos x="T6" y="T7"/>
              </a:cxn>
            </a:cxnLst>
            <a:rect l="0" t="0" r="r" b="b"/>
            <a:pathLst>
              <a:path w="1708" h="1189">
                <a:moveTo>
                  <a:pt x="1708" y="1"/>
                </a:moveTo>
                <a:lnTo>
                  <a:pt x="1379" y="0"/>
                </a:lnTo>
                <a:lnTo>
                  <a:pt x="0" y="1189"/>
                </a:lnTo>
                <a:lnTo>
                  <a:pt x="1708" y="1"/>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09" name="Freeform 13"/>
          <p:cNvSpPr>
            <a:spLocks/>
          </p:cNvSpPr>
          <p:nvPr/>
        </p:nvSpPr>
        <p:spPr bwMode="gray">
          <a:xfrm>
            <a:off x="2498725" y="-9525"/>
            <a:ext cx="6105525" cy="6867525"/>
          </a:xfrm>
          <a:custGeom>
            <a:avLst/>
            <a:gdLst>
              <a:gd name="T0" fmla="*/ 3665 w 3846"/>
              <a:gd name="T1" fmla="*/ 0 h 4354"/>
              <a:gd name="T2" fmla="*/ 2122 w 3846"/>
              <a:gd name="T3" fmla="*/ 0 h 4354"/>
              <a:gd name="T4" fmla="*/ 0 w 3846"/>
              <a:gd name="T5" fmla="*/ 1339 h 4354"/>
              <a:gd name="T6" fmla="*/ 0 w 3846"/>
              <a:gd name="T7" fmla="*/ 1950 h 4354"/>
              <a:gd name="T8" fmla="*/ 1215 w 3846"/>
              <a:gd name="T9" fmla="*/ 4354 h 4354"/>
              <a:gd name="T10" fmla="*/ 1941 w 3846"/>
              <a:gd name="T11" fmla="*/ 4354 h 4354"/>
              <a:gd name="T12" fmla="*/ 72 w 3846"/>
              <a:gd name="T13" fmla="*/ 1877 h 4354"/>
              <a:gd name="T14" fmla="*/ 72 w 3846"/>
              <a:gd name="T15" fmla="*/ 1361 h 4354"/>
              <a:gd name="T16" fmla="*/ 3846 w 3846"/>
              <a:gd name="T17" fmla="*/ 0 h 4354"/>
              <a:gd name="T18" fmla="*/ 2122 w 3846"/>
              <a:gd name="T19" fmla="*/ 0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6" h="4354">
                <a:moveTo>
                  <a:pt x="3665" y="0"/>
                </a:moveTo>
                <a:lnTo>
                  <a:pt x="2122" y="0"/>
                </a:lnTo>
                <a:lnTo>
                  <a:pt x="0" y="1339"/>
                </a:lnTo>
                <a:lnTo>
                  <a:pt x="0" y="1950"/>
                </a:lnTo>
                <a:lnTo>
                  <a:pt x="1215" y="4354"/>
                </a:lnTo>
                <a:lnTo>
                  <a:pt x="1941" y="4354"/>
                </a:lnTo>
                <a:lnTo>
                  <a:pt x="72" y="1877"/>
                </a:lnTo>
                <a:lnTo>
                  <a:pt x="72" y="1361"/>
                </a:lnTo>
                <a:lnTo>
                  <a:pt x="3846" y="0"/>
                </a:lnTo>
                <a:lnTo>
                  <a:pt x="2122"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10" name="Freeform 14"/>
          <p:cNvSpPr>
            <a:spLocks/>
          </p:cNvSpPr>
          <p:nvPr/>
        </p:nvSpPr>
        <p:spPr bwMode="gray">
          <a:xfrm>
            <a:off x="-9525" y="185738"/>
            <a:ext cx="2246313" cy="5984875"/>
          </a:xfrm>
          <a:custGeom>
            <a:avLst/>
            <a:gdLst>
              <a:gd name="T0" fmla="*/ 0 w 1415"/>
              <a:gd name="T1" fmla="*/ 0 h 3770"/>
              <a:gd name="T2" fmla="*/ 1415 w 1415"/>
              <a:gd name="T3" fmla="*/ 1197 h 3770"/>
              <a:gd name="T4" fmla="*/ 1415 w 1415"/>
              <a:gd name="T5" fmla="*/ 1862 h 3770"/>
              <a:gd name="T6" fmla="*/ 0 w 1415"/>
              <a:gd name="T7" fmla="*/ 3770 h 3770"/>
              <a:gd name="T8" fmla="*/ 0 w 1415"/>
              <a:gd name="T9" fmla="*/ 3272 h 3770"/>
              <a:gd name="T10" fmla="*/ 1376 w 1415"/>
              <a:gd name="T11" fmla="*/ 1801 h 3770"/>
              <a:gd name="T12" fmla="*/ 1376 w 1415"/>
              <a:gd name="T13" fmla="*/ 1272 h 3770"/>
              <a:gd name="T14" fmla="*/ 6 w 1415"/>
              <a:gd name="T15" fmla="*/ 962 h 3770"/>
              <a:gd name="T16" fmla="*/ 0 w 1415"/>
              <a:gd name="T17" fmla="*/ 0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5" h="3770">
                <a:moveTo>
                  <a:pt x="0" y="0"/>
                </a:moveTo>
                <a:lnTo>
                  <a:pt x="1415" y="1197"/>
                </a:lnTo>
                <a:lnTo>
                  <a:pt x="1415" y="1862"/>
                </a:lnTo>
                <a:lnTo>
                  <a:pt x="0" y="3770"/>
                </a:lnTo>
                <a:lnTo>
                  <a:pt x="0" y="3272"/>
                </a:lnTo>
                <a:lnTo>
                  <a:pt x="1376" y="1801"/>
                </a:lnTo>
                <a:lnTo>
                  <a:pt x="1376" y="1272"/>
                </a:lnTo>
                <a:lnTo>
                  <a:pt x="6" y="962"/>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11" name="Freeform 15"/>
          <p:cNvSpPr>
            <a:spLocks/>
          </p:cNvSpPr>
          <p:nvPr/>
        </p:nvSpPr>
        <p:spPr bwMode="gray">
          <a:xfrm>
            <a:off x="2608263" y="642938"/>
            <a:ext cx="6540500" cy="6215062"/>
          </a:xfrm>
          <a:custGeom>
            <a:avLst/>
            <a:gdLst>
              <a:gd name="T0" fmla="*/ 4115 w 4120"/>
              <a:gd name="T1" fmla="*/ 0 h 3915"/>
              <a:gd name="T2" fmla="*/ 4120 w 4120"/>
              <a:gd name="T3" fmla="*/ 500 h 3915"/>
              <a:gd name="T4" fmla="*/ 61 w 4120"/>
              <a:gd name="T5" fmla="*/ 1059 h 3915"/>
              <a:gd name="T6" fmla="*/ 61 w 4120"/>
              <a:gd name="T7" fmla="*/ 1466 h 3915"/>
              <a:gd name="T8" fmla="*/ 2419 w 4120"/>
              <a:gd name="T9" fmla="*/ 3915 h 3915"/>
              <a:gd name="T10" fmla="*/ 1830 w 4120"/>
              <a:gd name="T11" fmla="*/ 3915 h 3915"/>
              <a:gd name="T12" fmla="*/ 0 w 4120"/>
              <a:gd name="T13" fmla="*/ 1449 h 3915"/>
              <a:gd name="T14" fmla="*/ 0 w 4120"/>
              <a:gd name="T15" fmla="*/ 967 h 3915"/>
              <a:gd name="T16" fmla="*/ 4115 w 4120"/>
              <a:gd name="T17" fmla="*/ 0 h 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0" h="3915">
                <a:moveTo>
                  <a:pt x="4115" y="0"/>
                </a:moveTo>
                <a:lnTo>
                  <a:pt x="4120" y="500"/>
                </a:lnTo>
                <a:lnTo>
                  <a:pt x="61" y="1059"/>
                </a:lnTo>
                <a:lnTo>
                  <a:pt x="61" y="1466"/>
                </a:lnTo>
                <a:lnTo>
                  <a:pt x="2419" y="3915"/>
                </a:lnTo>
                <a:lnTo>
                  <a:pt x="1830" y="3915"/>
                </a:lnTo>
                <a:lnTo>
                  <a:pt x="0" y="1449"/>
                </a:lnTo>
                <a:lnTo>
                  <a:pt x="0" y="967"/>
                </a:lnTo>
                <a:lnTo>
                  <a:pt x="4115"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12" name="Freeform 16"/>
          <p:cNvSpPr>
            <a:spLocks/>
          </p:cNvSpPr>
          <p:nvPr/>
        </p:nvSpPr>
        <p:spPr bwMode="gray">
          <a:xfrm>
            <a:off x="2586038" y="-17463"/>
            <a:ext cx="6557962" cy="6875463"/>
          </a:xfrm>
          <a:custGeom>
            <a:avLst/>
            <a:gdLst>
              <a:gd name="T0" fmla="*/ 4131 w 4131"/>
              <a:gd name="T1" fmla="*/ 0 h 4348"/>
              <a:gd name="T2" fmla="*/ 4126 w 4131"/>
              <a:gd name="T3" fmla="*/ 494 h 4348"/>
              <a:gd name="T4" fmla="*/ 55 w 4131"/>
              <a:gd name="T5" fmla="*/ 1404 h 4348"/>
              <a:gd name="T6" fmla="*/ 55 w 4131"/>
              <a:gd name="T7" fmla="*/ 1853 h 4348"/>
              <a:gd name="T8" fmla="*/ 3156 w 4131"/>
              <a:gd name="T9" fmla="*/ 4348 h 4348"/>
              <a:gd name="T10" fmla="*/ 2067 w 4131"/>
              <a:gd name="T11" fmla="*/ 4348 h 4348"/>
              <a:gd name="T12" fmla="*/ 0 w 4131"/>
              <a:gd name="T13" fmla="*/ 1882 h 4348"/>
              <a:gd name="T14" fmla="*/ 0 w 4131"/>
              <a:gd name="T15" fmla="*/ 1355 h 4348"/>
              <a:gd name="T16" fmla="*/ 3615 w 4131"/>
              <a:gd name="T17" fmla="*/ 0 h 4348"/>
              <a:gd name="T18" fmla="*/ 4131 w 4131"/>
              <a:gd name="T19" fmla="*/ 0 h 4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1" h="4348">
                <a:moveTo>
                  <a:pt x="4131" y="0"/>
                </a:moveTo>
                <a:lnTo>
                  <a:pt x="4126" y="494"/>
                </a:lnTo>
                <a:lnTo>
                  <a:pt x="55" y="1404"/>
                </a:lnTo>
                <a:lnTo>
                  <a:pt x="55" y="1853"/>
                </a:lnTo>
                <a:lnTo>
                  <a:pt x="3156" y="4348"/>
                </a:lnTo>
                <a:lnTo>
                  <a:pt x="2067" y="4348"/>
                </a:lnTo>
                <a:lnTo>
                  <a:pt x="0" y="1882"/>
                </a:lnTo>
                <a:lnTo>
                  <a:pt x="0" y="1355"/>
                </a:lnTo>
                <a:lnTo>
                  <a:pt x="3615" y="0"/>
                </a:lnTo>
                <a:lnTo>
                  <a:pt x="4131"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13" name="Freeform 17"/>
          <p:cNvSpPr>
            <a:spLocks/>
          </p:cNvSpPr>
          <p:nvPr/>
        </p:nvSpPr>
        <p:spPr bwMode="gray">
          <a:xfrm>
            <a:off x="2771775" y="-26988"/>
            <a:ext cx="5761038" cy="2087563"/>
          </a:xfrm>
          <a:custGeom>
            <a:avLst/>
            <a:gdLst>
              <a:gd name="T0" fmla="*/ 0 w 3629"/>
              <a:gd name="T1" fmla="*/ 1315 h 1315"/>
              <a:gd name="T2" fmla="*/ 2858 w 3629"/>
              <a:gd name="T3" fmla="*/ 0 h 1315"/>
              <a:gd name="T4" fmla="*/ 3629 w 3629"/>
              <a:gd name="T5" fmla="*/ 0 h 1315"/>
              <a:gd name="T6" fmla="*/ 0 w 3629"/>
              <a:gd name="T7" fmla="*/ 1315 h 1315"/>
            </a:gdLst>
            <a:ahLst/>
            <a:cxnLst>
              <a:cxn ang="0">
                <a:pos x="T0" y="T1"/>
              </a:cxn>
              <a:cxn ang="0">
                <a:pos x="T2" y="T3"/>
              </a:cxn>
              <a:cxn ang="0">
                <a:pos x="T4" y="T5"/>
              </a:cxn>
              <a:cxn ang="0">
                <a:pos x="T6" y="T7"/>
              </a:cxn>
            </a:cxnLst>
            <a:rect l="0" t="0" r="r" b="b"/>
            <a:pathLst>
              <a:path w="3629" h="1315">
                <a:moveTo>
                  <a:pt x="0" y="1315"/>
                </a:moveTo>
                <a:lnTo>
                  <a:pt x="2858" y="0"/>
                </a:lnTo>
                <a:lnTo>
                  <a:pt x="3629" y="0"/>
                </a:lnTo>
                <a:lnTo>
                  <a:pt x="0" y="1315"/>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14" name="Freeform 18"/>
          <p:cNvSpPr>
            <a:spLocks/>
          </p:cNvSpPr>
          <p:nvPr/>
        </p:nvSpPr>
        <p:spPr bwMode="gray">
          <a:xfrm>
            <a:off x="2555875" y="2924175"/>
            <a:ext cx="3384550" cy="3944938"/>
          </a:xfrm>
          <a:custGeom>
            <a:avLst/>
            <a:gdLst>
              <a:gd name="T0" fmla="*/ 0 w 2132"/>
              <a:gd name="T1" fmla="*/ 0 h 2495"/>
              <a:gd name="T2" fmla="*/ 2132 w 2132"/>
              <a:gd name="T3" fmla="*/ 2495 h 2495"/>
              <a:gd name="T4" fmla="*/ 1814 w 2132"/>
              <a:gd name="T5" fmla="*/ 2495 h 2495"/>
              <a:gd name="T6" fmla="*/ 0 w 2132"/>
              <a:gd name="T7" fmla="*/ 0 h 2495"/>
            </a:gdLst>
            <a:ahLst/>
            <a:cxnLst>
              <a:cxn ang="0">
                <a:pos x="T0" y="T1"/>
              </a:cxn>
              <a:cxn ang="0">
                <a:pos x="T2" y="T3"/>
              </a:cxn>
              <a:cxn ang="0">
                <a:pos x="T4" y="T5"/>
              </a:cxn>
              <a:cxn ang="0">
                <a:pos x="T6" y="T7"/>
              </a:cxn>
            </a:cxnLst>
            <a:rect l="0" t="0" r="r" b="b"/>
            <a:pathLst>
              <a:path w="2132" h="2495">
                <a:moveTo>
                  <a:pt x="0" y="0"/>
                </a:moveTo>
                <a:lnTo>
                  <a:pt x="2132" y="2495"/>
                </a:lnTo>
                <a:lnTo>
                  <a:pt x="1814" y="2495"/>
                </a:lnTo>
                <a:lnTo>
                  <a:pt x="0" y="0"/>
                </a:lnTo>
                <a:close/>
              </a:path>
            </a:pathLst>
          </a:custGeom>
          <a:solidFill>
            <a:srgbClr val="FFFFFF">
              <a:alpha val="35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20" name="Freeform 24"/>
          <p:cNvSpPr>
            <a:spLocks/>
          </p:cNvSpPr>
          <p:nvPr/>
        </p:nvSpPr>
        <p:spPr bwMode="gray">
          <a:xfrm>
            <a:off x="-19050" y="180975"/>
            <a:ext cx="2262188" cy="1914525"/>
          </a:xfrm>
          <a:custGeom>
            <a:avLst/>
            <a:gdLst>
              <a:gd name="T0" fmla="*/ 1425 w 1425"/>
              <a:gd name="T1" fmla="*/ 1206 h 1206"/>
              <a:gd name="T2" fmla="*/ 0 w 1425"/>
              <a:gd name="T3" fmla="*/ 0 h 1206"/>
              <a:gd name="T4" fmla="*/ 0 w 1425"/>
              <a:gd name="T5" fmla="*/ 186 h 1206"/>
              <a:gd name="T6" fmla="*/ 1425 w 1425"/>
              <a:gd name="T7" fmla="*/ 1206 h 1206"/>
            </a:gdLst>
            <a:ahLst/>
            <a:cxnLst>
              <a:cxn ang="0">
                <a:pos x="T0" y="T1"/>
              </a:cxn>
              <a:cxn ang="0">
                <a:pos x="T2" y="T3"/>
              </a:cxn>
              <a:cxn ang="0">
                <a:pos x="T4" y="T5"/>
              </a:cxn>
              <a:cxn ang="0">
                <a:pos x="T6" y="T7"/>
              </a:cxn>
            </a:cxnLst>
            <a:rect l="0" t="0" r="r" b="b"/>
            <a:pathLst>
              <a:path w="1425" h="1206">
                <a:moveTo>
                  <a:pt x="1425" y="1206"/>
                </a:moveTo>
                <a:lnTo>
                  <a:pt x="0" y="0"/>
                </a:lnTo>
                <a:lnTo>
                  <a:pt x="0" y="186"/>
                </a:lnTo>
                <a:lnTo>
                  <a:pt x="1425" y="1206"/>
                </a:lnTo>
                <a:close/>
              </a:path>
            </a:pathLst>
          </a:custGeom>
          <a:solidFill>
            <a:srgbClr val="333333">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21" name="Freeform 25"/>
          <p:cNvSpPr>
            <a:spLocks/>
          </p:cNvSpPr>
          <p:nvPr/>
        </p:nvSpPr>
        <p:spPr bwMode="gray">
          <a:xfrm>
            <a:off x="-12700" y="3105150"/>
            <a:ext cx="2327275" cy="3762375"/>
          </a:xfrm>
          <a:custGeom>
            <a:avLst/>
            <a:gdLst>
              <a:gd name="T0" fmla="*/ 0 w 1466"/>
              <a:gd name="T1" fmla="*/ 2248 h 2370"/>
              <a:gd name="T2" fmla="*/ 1466 w 1466"/>
              <a:gd name="T3" fmla="*/ 0 h 2370"/>
              <a:gd name="T4" fmla="*/ 194 w 1466"/>
              <a:gd name="T5" fmla="*/ 2370 h 2370"/>
              <a:gd name="T6" fmla="*/ 4 w 1466"/>
              <a:gd name="T7" fmla="*/ 2364 h 2370"/>
              <a:gd name="T8" fmla="*/ 0 w 1466"/>
              <a:gd name="T9" fmla="*/ 2248 h 2370"/>
            </a:gdLst>
            <a:ahLst/>
            <a:cxnLst>
              <a:cxn ang="0">
                <a:pos x="T0" y="T1"/>
              </a:cxn>
              <a:cxn ang="0">
                <a:pos x="T2" y="T3"/>
              </a:cxn>
              <a:cxn ang="0">
                <a:pos x="T4" y="T5"/>
              </a:cxn>
              <a:cxn ang="0">
                <a:pos x="T6" y="T7"/>
              </a:cxn>
              <a:cxn ang="0">
                <a:pos x="T8" y="T9"/>
              </a:cxn>
            </a:cxnLst>
            <a:rect l="0" t="0" r="r" b="b"/>
            <a:pathLst>
              <a:path w="1466" h="2370">
                <a:moveTo>
                  <a:pt x="0" y="2248"/>
                </a:moveTo>
                <a:lnTo>
                  <a:pt x="1466" y="0"/>
                </a:lnTo>
                <a:lnTo>
                  <a:pt x="194" y="2370"/>
                </a:lnTo>
                <a:lnTo>
                  <a:pt x="4" y="2364"/>
                </a:lnTo>
                <a:lnTo>
                  <a:pt x="0" y="2248"/>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22" name="Freeform 26"/>
          <p:cNvSpPr>
            <a:spLocks/>
          </p:cNvSpPr>
          <p:nvPr/>
        </p:nvSpPr>
        <p:spPr bwMode="gray">
          <a:xfrm>
            <a:off x="-9525" y="1403350"/>
            <a:ext cx="2317750" cy="5265738"/>
          </a:xfrm>
          <a:custGeom>
            <a:avLst/>
            <a:gdLst>
              <a:gd name="T0" fmla="*/ 6 w 1460"/>
              <a:gd name="T1" fmla="*/ 0 h 3317"/>
              <a:gd name="T2" fmla="*/ 6 w 1460"/>
              <a:gd name="T3" fmla="*/ 643 h 3317"/>
              <a:gd name="T4" fmla="*/ 1410 w 1460"/>
              <a:gd name="T5" fmla="*/ 564 h 3317"/>
              <a:gd name="T6" fmla="*/ 1410 w 1460"/>
              <a:gd name="T7" fmla="*/ 1049 h 3317"/>
              <a:gd name="T8" fmla="*/ 0 w 1460"/>
              <a:gd name="T9" fmla="*/ 2852 h 3317"/>
              <a:gd name="T10" fmla="*/ 0 w 1460"/>
              <a:gd name="T11" fmla="*/ 3317 h 3317"/>
              <a:gd name="T12" fmla="*/ 1460 w 1460"/>
              <a:gd name="T13" fmla="*/ 1062 h 3317"/>
              <a:gd name="T14" fmla="*/ 1460 w 1460"/>
              <a:gd name="T15" fmla="*/ 505 h 3317"/>
              <a:gd name="T16" fmla="*/ 6 w 1460"/>
              <a:gd name="T17" fmla="*/ 0 h 3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3317">
                <a:moveTo>
                  <a:pt x="6" y="0"/>
                </a:moveTo>
                <a:lnTo>
                  <a:pt x="6" y="643"/>
                </a:lnTo>
                <a:lnTo>
                  <a:pt x="1410" y="564"/>
                </a:lnTo>
                <a:lnTo>
                  <a:pt x="1410" y="1049"/>
                </a:lnTo>
                <a:lnTo>
                  <a:pt x="0" y="2852"/>
                </a:lnTo>
                <a:lnTo>
                  <a:pt x="0" y="3317"/>
                </a:lnTo>
                <a:lnTo>
                  <a:pt x="1460" y="1062"/>
                </a:lnTo>
                <a:lnTo>
                  <a:pt x="1460" y="505"/>
                </a:lnTo>
                <a:lnTo>
                  <a:pt x="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4132" name="Group 36"/>
          <p:cNvGrpSpPr>
            <a:grpSpLocks/>
          </p:cNvGrpSpPr>
          <p:nvPr/>
        </p:nvGrpSpPr>
        <p:grpSpPr bwMode="auto">
          <a:xfrm>
            <a:off x="0" y="-19050"/>
            <a:ext cx="9153525" cy="6886575"/>
            <a:chOff x="0" y="0"/>
            <a:chExt cx="5760" cy="4326"/>
          </a:xfrm>
        </p:grpSpPr>
        <p:pic>
          <p:nvPicPr>
            <p:cNvPr id="4131" name="Picture 35" descr="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5760" cy="4326"/>
            </a:xfrm>
            <a:prstGeom prst="rect">
              <a:avLst/>
            </a:prstGeom>
            <a:noFill/>
            <a:extLst>
              <a:ext uri="{909E8E84-426E-40DD-AFC4-6F175D3DCCD1}">
                <a14:hiddenFill xmlns:a14="http://schemas.microsoft.com/office/drawing/2010/main">
                  <a:solidFill>
                    <a:srgbClr val="FFFFFF"/>
                  </a:solidFill>
                </a14:hiddenFill>
              </a:ext>
            </a:extLst>
          </p:spPr>
        </p:pic>
        <p:sp>
          <p:nvSpPr>
            <p:cNvPr id="4123" name="Rectangle 27"/>
            <p:cNvSpPr>
              <a:spLocks noChangeArrowheads="1"/>
            </p:cNvSpPr>
            <p:nvPr userDrawn="1"/>
          </p:nvSpPr>
          <p:spPr bwMode="gray">
            <a:xfrm>
              <a:off x="212" y="462"/>
              <a:ext cx="5334" cy="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4115" name="Picture 19"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141788" y="4041775"/>
            <a:ext cx="415925" cy="415925"/>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dt" sz="half" idx="2"/>
          </p:nvPr>
        </p:nvSpPr>
        <p:spPr>
          <a:xfrm>
            <a:off x="457200" y="6245225"/>
            <a:ext cx="2133600" cy="476250"/>
          </a:xfrm>
        </p:spPr>
        <p:txBody>
          <a:bodyPr/>
          <a:lstStyle>
            <a:lvl1pPr>
              <a:defRPr/>
            </a:lvl1pPr>
          </a:lstStyle>
          <a:p>
            <a:endParaRPr lang="en-US" altLang="zh-TW"/>
          </a:p>
        </p:txBody>
      </p:sp>
      <p:sp>
        <p:nvSpPr>
          <p:cNvPr id="4098" name="Rectangle 2"/>
          <p:cNvSpPr>
            <a:spLocks noGrp="1" noChangeArrowheads="1"/>
          </p:cNvSpPr>
          <p:nvPr>
            <p:ph type="ctrTitle"/>
          </p:nvPr>
        </p:nvSpPr>
        <p:spPr>
          <a:xfrm>
            <a:off x="985838" y="3787775"/>
            <a:ext cx="7772400" cy="885825"/>
          </a:xfrm>
        </p:spPr>
        <p:txBody>
          <a:bodyPr/>
          <a:lstStyle>
            <a:lvl1pPr algn="r">
              <a:defRPr/>
            </a:lvl1pPr>
          </a:lstStyle>
          <a:p>
            <a:pPr lvl="0"/>
            <a:r>
              <a:rPr lang="zh-TW" altLang="en-US" noProof="0" smtClean="0"/>
              <a:t>按一下以編輯母片標題樣式</a:t>
            </a:r>
            <a:endParaRPr lang="en-US" altLang="zh-TW" noProof="0" smtClean="0"/>
          </a:p>
        </p:txBody>
      </p:sp>
      <p:sp>
        <p:nvSpPr>
          <p:cNvPr id="4099" name="Rectangle 3"/>
          <p:cNvSpPr>
            <a:spLocks noGrp="1" noChangeArrowheads="1"/>
          </p:cNvSpPr>
          <p:nvPr>
            <p:ph type="subTitle" idx="1"/>
          </p:nvPr>
        </p:nvSpPr>
        <p:spPr>
          <a:xfrm>
            <a:off x="4629150" y="3505200"/>
            <a:ext cx="4129088" cy="457200"/>
          </a:xfrm>
        </p:spPr>
        <p:txBody>
          <a:bodyPr/>
          <a:lstStyle>
            <a:lvl1pPr marL="0" indent="0" algn="dist">
              <a:buFontTx/>
              <a:buNone/>
              <a:defRPr sz="2000" b="1">
                <a:solidFill>
                  <a:srgbClr val="777777"/>
                </a:solidFill>
              </a:defRPr>
            </a:lvl1pPr>
          </a:lstStyle>
          <a:p>
            <a:pPr lvl="0"/>
            <a:r>
              <a:rPr lang="zh-TW" altLang="en-US" noProof="0" smtClean="0"/>
              <a:t>按一下以編輯母片副標題樣式</a:t>
            </a:r>
            <a:endParaRPr lang="en-US" altLang="zh-TW" noProof="0" smtClean="0"/>
          </a:p>
        </p:txBody>
      </p:sp>
      <p:sp>
        <p:nvSpPr>
          <p:cNvPr id="4101"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zh-TW"/>
          </a:p>
        </p:txBody>
      </p:sp>
      <p:sp>
        <p:nvSpPr>
          <p:cNvPr id="4102" name="Rectangle 6"/>
          <p:cNvSpPr>
            <a:spLocks noGrp="1" noChangeArrowheads="1"/>
          </p:cNvSpPr>
          <p:nvPr>
            <p:ph type="sldNum" sz="quarter" idx="4"/>
          </p:nvPr>
        </p:nvSpPr>
        <p:spPr>
          <a:xfrm>
            <a:off x="6553200" y="6245225"/>
            <a:ext cx="2133600" cy="476250"/>
          </a:xfrm>
        </p:spPr>
        <p:txBody>
          <a:bodyPr/>
          <a:lstStyle>
            <a:lvl1pPr>
              <a:defRPr/>
            </a:lvl1pPr>
          </a:lstStyle>
          <a:p>
            <a:fld id="{65E036C9-7602-40B9-9A7C-27E699637F5B}" type="slidenum">
              <a:rPr lang="en-US" altLang="zh-TW"/>
              <a:pPr/>
              <a:t>‹#›</a:t>
            </a:fld>
            <a:endParaRPr lang="en-US" altLang="zh-TW"/>
          </a:p>
        </p:txBody>
      </p:sp>
      <p:sp>
        <p:nvSpPr>
          <p:cNvPr id="4146" name="Rectangle 50"/>
          <p:cNvSpPr>
            <a:spLocks noChangeArrowheads="1"/>
          </p:cNvSpPr>
          <p:nvPr/>
        </p:nvSpPr>
        <p:spPr bwMode="gray">
          <a:xfrm>
            <a:off x="341313" y="722313"/>
            <a:ext cx="8478837" cy="541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2C07E2B-691B-4BCC-877C-49927C728454}" type="slidenum">
              <a:rPr lang="en-US" altLang="zh-TW"/>
              <a:pPr/>
              <a:t>‹#›</a:t>
            </a:fld>
            <a:endParaRPr lang="en-US" altLang="zh-TW"/>
          </a:p>
        </p:txBody>
      </p:sp>
    </p:spTree>
    <p:extLst>
      <p:ext uri="{BB962C8B-B14F-4D97-AF65-F5344CB8AC3E}">
        <p14:creationId xmlns:p14="http://schemas.microsoft.com/office/powerpoint/2010/main" val="156654160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8438"/>
            <a:ext cx="2057400" cy="59277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98438"/>
            <a:ext cx="6019800" cy="59277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0D206985-22B5-4881-8682-A8FAEFA96D78}" type="slidenum">
              <a:rPr lang="en-US" altLang="zh-TW"/>
              <a:pPr/>
              <a:t>‹#›</a:t>
            </a:fld>
            <a:endParaRPr lang="en-US" altLang="zh-TW"/>
          </a:p>
        </p:txBody>
      </p:sp>
    </p:spTree>
    <p:extLst>
      <p:ext uri="{BB962C8B-B14F-4D97-AF65-F5344CB8AC3E}">
        <p14:creationId xmlns:p14="http://schemas.microsoft.com/office/powerpoint/2010/main" val="197757085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903288" y="198438"/>
            <a:ext cx="6302375" cy="11430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600200"/>
            <a:ext cx="8229600" cy="4525963"/>
          </a:xfrm>
        </p:spPr>
        <p:txBody>
          <a:bodyPr/>
          <a:lstStyle/>
          <a:p>
            <a:r>
              <a:rPr lang="zh-TW" altLang="en-US" smtClean="0"/>
              <a:t>按一下圖示以新增圖表</a:t>
            </a:r>
            <a:endParaRPr lang="zh-TW" altLang="en-US"/>
          </a:p>
        </p:txBody>
      </p:sp>
      <p:sp>
        <p:nvSpPr>
          <p:cNvPr id="4" name="日期版面配置區 3"/>
          <p:cNvSpPr>
            <a:spLocks noGrp="1"/>
          </p:cNvSpPr>
          <p:nvPr>
            <p:ph type="dt" sz="half" idx="10"/>
          </p:nvPr>
        </p:nvSpPr>
        <p:spPr>
          <a:xfrm>
            <a:off x="457200" y="6283325"/>
            <a:ext cx="2133600" cy="30480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83325"/>
            <a:ext cx="2895600" cy="3048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553200" y="6283325"/>
            <a:ext cx="2133600" cy="304800"/>
          </a:xfrm>
        </p:spPr>
        <p:txBody>
          <a:bodyPr/>
          <a:lstStyle>
            <a:lvl1pPr>
              <a:defRPr/>
            </a:lvl1pPr>
          </a:lstStyle>
          <a:p>
            <a:fld id="{9C4697D4-71BE-4E60-9E60-FA474317212F}" type="slidenum">
              <a:rPr lang="en-US" altLang="zh-TW"/>
              <a:pPr/>
              <a:t>‹#›</a:t>
            </a:fld>
            <a:endParaRPr lang="en-US" altLang="zh-TW"/>
          </a:p>
        </p:txBody>
      </p:sp>
    </p:spTree>
    <p:extLst>
      <p:ext uri="{BB962C8B-B14F-4D97-AF65-F5344CB8AC3E}">
        <p14:creationId xmlns:p14="http://schemas.microsoft.com/office/powerpoint/2010/main" val="43887578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485E85C0-66CE-4355-BFAA-8D74D5117041}" type="slidenum">
              <a:rPr lang="en-US" altLang="zh-TW"/>
              <a:pPr/>
              <a:t>‹#›</a:t>
            </a:fld>
            <a:endParaRPr lang="en-US" altLang="zh-TW"/>
          </a:p>
        </p:txBody>
      </p:sp>
    </p:spTree>
    <p:extLst>
      <p:ext uri="{BB962C8B-B14F-4D97-AF65-F5344CB8AC3E}">
        <p14:creationId xmlns:p14="http://schemas.microsoft.com/office/powerpoint/2010/main" val="8504829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51ADB2E4-808F-4C9C-BAC8-6DEA3D872053}" type="slidenum">
              <a:rPr lang="en-US" altLang="zh-TW"/>
              <a:pPr/>
              <a:t>‹#›</a:t>
            </a:fld>
            <a:endParaRPr lang="en-US" altLang="zh-TW"/>
          </a:p>
        </p:txBody>
      </p:sp>
    </p:spTree>
    <p:extLst>
      <p:ext uri="{BB962C8B-B14F-4D97-AF65-F5344CB8AC3E}">
        <p14:creationId xmlns:p14="http://schemas.microsoft.com/office/powerpoint/2010/main" val="2556869336"/>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50A1621-AA8F-4CB3-89B3-C973FBFA67C4}" type="slidenum">
              <a:rPr lang="en-US" altLang="zh-TW"/>
              <a:pPr/>
              <a:t>‹#›</a:t>
            </a:fld>
            <a:endParaRPr lang="en-US" altLang="zh-TW"/>
          </a:p>
        </p:txBody>
      </p:sp>
    </p:spTree>
    <p:extLst>
      <p:ext uri="{BB962C8B-B14F-4D97-AF65-F5344CB8AC3E}">
        <p14:creationId xmlns:p14="http://schemas.microsoft.com/office/powerpoint/2010/main" val="380104519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425F7EE1-4781-4491-AE0A-DA89D0280CA5}" type="slidenum">
              <a:rPr lang="en-US" altLang="zh-TW"/>
              <a:pPr/>
              <a:t>‹#›</a:t>
            </a:fld>
            <a:endParaRPr lang="en-US" altLang="zh-TW"/>
          </a:p>
        </p:txBody>
      </p:sp>
    </p:spTree>
    <p:extLst>
      <p:ext uri="{BB962C8B-B14F-4D97-AF65-F5344CB8AC3E}">
        <p14:creationId xmlns:p14="http://schemas.microsoft.com/office/powerpoint/2010/main" val="231486758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77FFC0BC-81BD-4141-8751-330E2A109D85}" type="slidenum">
              <a:rPr lang="en-US" altLang="zh-TW"/>
              <a:pPr/>
              <a:t>‹#›</a:t>
            </a:fld>
            <a:endParaRPr lang="en-US" altLang="zh-TW"/>
          </a:p>
        </p:txBody>
      </p:sp>
    </p:spTree>
    <p:extLst>
      <p:ext uri="{BB962C8B-B14F-4D97-AF65-F5344CB8AC3E}">
        <p14:creationId xmlns:p14="http://schemas.microsoft.com/office/powerpoint/2010/main" val="298145092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EC73E707-19BB-4B4F-9F43-1993813D4C84}" type="slidenum">
              <a:rPr lang="en-US" altLang="zh-TW"/>
              <a:pPr/>
              <a:t>‹#›</a:t>
            </a:fld>
            <a:endParaRPr lang="en-US" altLang="zh-TW"/>
          </a:p>
        </p:txBody>
      </p:sp>
    </p:spTree>
    <p:extLst>
      <p:ext uri="{BB962C8B-B14F-4D97-AF65-F5344CB8AC3E}">
        <p14:creationId xmlns:p14="http://schemas.microsoft.com/office/powerpoint/2010/main" val="33916811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DBBDF0DF-AEAF-4A30-9EED-5793C12A1F07}" type="slidenum">
              <a:rPr lang="en-US" altLang="zh-TW"/>
              <a:pPr/>
              <a:t>‹#›</a:t>
            </a:fld>
            <a:endParaRPr lang="en-US" altLang="zh-TW"/>
          </a:p>
        </p:txBody>
      </p:sp>
    </p:spTree>
    <p:extLst>
      <p:ext uri="{BB962C8B-B14F-4D97-AF65-F5344CB8AC3E}">
        <p14:creationId xmlns:p14="http://schemas.microsoft.com/office/powerpoint/2010/main" val="313558148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E9E27448-E5D7-4842-9F84-04259AF160CD}" type="slidenum">
              <a:rPr lang="en-US" altLang="zh-TW"/>
              <a:pPr/>
              <a:t>‹#›</a:t>
            </a:fld>
            <a:endParaRPr lang="en-US" altLang="zh-TW"/>
          </a:p>
        </p:txBody>
      </p:sp>
    </p:spTree>
    <p:extLst>
      <p:ext uri="{BB962C8B-B14F-4D97-AF65-F5344CB8AC3E}">
        <p14:creationId xmlns:p14="http://schemas.microsoft.com/office/powerpoint/2010/main" val="409623532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Freeform 9"/>
          <p:cNvSpPr>
            <a:spLocks/>
          </p:cNvSpPr>
          <p:nvPr/>
        </p:nvSpPr>
        <p:spPr bwMode="gray">
          <a:xfrm>
            <a:off x="7658100" y="0"/>
            <a:ext cx="1104900" cy="6848475"/>
          </a:xfrm>
          <a:custGeom>
            <a:avLst/>
            <a:gdLst>
              <a:gd name="T0" fmla="*/ 312 w 696"/>
              <a:gd name="T1" fmla="*/ 0 h 4314"/>
              <a:gd name="T2" fmla="*/ 528 w 696"/>
              <a:gd name="T3" fmla="*/ 444 h 4314"/>
              <a:gd name="T4" fmla="*/ 696 w 696"/>
              <a:gd name="T5" fmla="*/ 960 h 4314"/>
              <a:gd name="T6" fmla="*/ 426 w 696"/>
              <a:gd name="T7" fmla="*/ 4314 h 4314"/>
              <a:gd name="T8" fmla="*/ 108 w 696"/>
              <a:gd name="T9" fmla="*/ 4314 h 4314"/>
              <a:gd name="T10" fmla="*/ 648 w 696"/>
              <a:gd name="T11" fmla="*/ 960 h 4314"/>
              <a:gd name="T12" fmla="*/ 456 w 696"/>
              <a:gd name="T13" fmla="*/ 432 h 4314"/>
              <a:gd name="T14" fmla="*/ 0 w 696"/>
              <a:gd name="T15" fmla="*/ 0 h 4314"/>
              <a:gd name="T16" fmla="*/ 312 w 696"/>
              <a:gd name="T17" fmla="*/ 0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4314">
                <a:moveTo>
                  <a:pt x="312" y="0"/>
                </a:moveTo>
                <a:lnTo>
                  <a:pt x="528" y="444"/>
                </a:lnTo>
                <a:lnTo>
                  <a:pt x="696" y="960"/>
                </a:lnTo>
                <a:lnTo>
                  <a:pt x="426" y="4314"/>
                </a:lnTo>
                <a:lnTo>
                  <a:pt x="108" y="4314"/>
                </a:lnTo>
                <a:lnTo>
                  <a:pt x="648" y="960"/>
                </a:lnTo>
                <a:lnTo>
                  <a:pt x="456" y="432"/>
                </a:lnTo>
                <a:lnTo>
                  <a:pt x="0" y="0"/>
                </a:lnTo>
                <a:lnTo>
                  <a:pt x="312"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 name="Freeform 10"/>
          <p:cNvSpPr>
            <a:spLocks/>
          </p:cNvSpPr>
          <p:nvPr/>
        </p:nvSpPr>
        <p:spPr bwMode="gray">
          <a:xfrm>
            <a:off x="1066800" y="0"/>
            <a:ext cx="7543800" cy="6858000"/>
          </a:xfrm>
          <a:custGeom>
            <a:avLst/>
            <a:gdLst>
              <a:gd name="T0" fmla="*/ 0 w 4752"/>
              <a:gd name="T1" fmla="*/ 0 h 4320"/>
              <a:gd name="T2" fmla="*/ 1536 w 4752"/>
              <a:gd name="T3" fmla="*/ 0 h 4320"/>
              <a:gd name="T4" fmla="*/ 4590 w 4752"/>
              <a:gd name="T5" fmla="*/ 450 h 4320"/>
              <a:gd name="T6" fmla="*/ 4752 w 4752"/>
              <a:gd name="T7" fmla="*/ 972 h 4320"/>
              <a:gd name="T8" fmla="*/ 3600 w 4752"/>
              <a:gd name="T9" fmla="*/ 4320 h 4320"/>
              <a:gd name="T10" fmla="*/ 3312 w 4752"/>
              <a:gd name="T11" fmla="*/ 4320 h 4320"/>
              <a:gd name="T12" fmla="*/ 4712 w 4752"/>
              <a:gd name="T13" fmla="*/ 994 h 4320"/>
              <a:gd name="T14" fmla="*/ 4518 w 4752"/>
              <a:gd name="T15" fmla="*/ 524 h 4320"/>
              <a:gd name="T16" fmla="*/ 0 w 4752"/>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2" h="4320">
                <a:moveTo>
                  <a:pt x="0" y="0"/>
                </a:moveTo>
                <a:lnTo>
                  <a:pt x="1536" y="0"/>
                </a:lnTo>
                <a:lnTo>
                  <a:pt x="4590" y="450"/>
                </a:lnTo>
                <a:lnTo>
                  <a:pt x="4752" y="972"/>
                </a:lnTo>
                <a:lnTo>
                  <a:pt x="3600" y="4320"/>
                </a:lnTo>
                <a:lnTo>
                  <a:pt x="3312" y="4320"/>
                </a:lnTo>
                <a:lnTo>
                  <a:pt x="4712" y="994"/>
                </a:lnTo>
                <a:lnTo>
                  <a:pt x="4518" y="524"/>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5" name="Freeform 11"/>
          <p:cNvSpPr>
            <a:spLocks/>
          </p:cNvSpPr>
          <p:nvPr/>
        </p:nvSpPr>
        <p:spPr bwMode="gray">
          <a:xfrm>
            <a:off x="5486400" y="1657350"/>
            <a:ext cx="2990850" cy="5200650"/>
          </a:xfrm>
          <a:custGeom>
            <a:avLst/>
            <a:gdLst>
              <a:gd name="T0" fmla="*/ 384 w 1884"/>
              <a:gd name="T1" fmla="*/ 3276 h 3276"/>
              <a:gd name="T2" fmla="*/ 1884 w 1884"/>
              <a:gd name="T3" fmla="*/ 0 h 3276"/>
              <a:gd name="T4" fmla="*/ 0 w 1884"/>
              <a:gd name="T5" fmla="*/ 3276 h 3276"/>
              <a:gd name="T6" fmla="*/ 384 w 1884"/>
              <a:gd name="T7" fmla="*/ 3276 h 3276"/>
            </a:gdLst>
            <a:ahLst/>
            <a:cxnLst>
              <a:cxn ang="0">
                <a:pos x="T0" y="T1"/>
              </a:cxn>
              <a:cxn ang="0">
                <a:pos x="T2" y="T3"/>
              </a:cxn>
              <a:cxn ang="0">
                <a:pos x="T4" y="T5"/>
              </a:cxn>
              <a:cxn ang="0">
                <a:pos x="T6" y="T7"/>
              </a:cxn>
            </a:cxnLst>
            <a:rect l="0" t="0" r="r" b="b"/>
            <a:pathLst>
              <a:path w="1884" h="3276">
                <a:moveTo>
                  <a:pt x="384" y="3276"/>
                </a:moveTo>
                <a:lnTo>
                  <a:pt x="1884" y="0"/>
                </a:lnTo>
                <a:lnTo>
                  <a:pt x="0" y="3276"/>
                </a:lnTo>
                <a:lnTo>
                  <a:pt x="384" y="3276"/>
                </a:lnTo>
                <a:close/>
              </a:path>
            </a:pathLst>
          </a:cu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6" name="Freeform 12"/>
          <p:cNvSpPr>
            <a:spLocks/>
          </p:cNvSpPr>
          <p:nvPr/>
        </p:nvSpPr>
        <p:spPr bwMode="gray">
          <a:xfrm>
            <a:off x="3429000" y="0"/>
            <a:ext cx="5172075" cy="6858000"/>
          </a:xfrm>
          <a:custGeom>
            <a:avLst/>
            <a:gdLst>
              <a:gd name="T0" fmla="*/ 0 w 3258"/>
              <a:gd name="T1" fmla="*/ 0 h 4320"/>
              <a:gd name="T2" fmla="*/ 3082 w 3258"/>
              <a:gd name="T3" fmla="*/ 475 h 4320"/>
              <a:gd name="T4" fmla="*/ 3210 w 3258"/>
              <a:gd name="T5" fmla="*/ 936 h 4320"/>
              <a:gd name="T6" fmla="*/ 1728 w 3258"/>
              <a:gd name="T7" fmla="*/ 4320 h 4320"/>
              <a:gd name="T8" fmla="*/ 1872 w 3258"/>
              <a:gd name="T9" fmla="*/ 4320 h 4320"/>
              <a:gd name="T10" fmla="*/ 3258 w 3258"/>
              <a:gd name="T11" fmla="*/ 912 h 4320"/>
              <a:gd name="T12" fmla="*/ 3120 w 3258"/>
              <a:gd name="T13" fmla="*/ 432 h 4320"/>
              <a:gd name="T14" fmla="*/ 1296 w 3258"/>
              <a:gd name="T15" fmla="*/ 0 h 4320"/>
              <a:gd name="T16" fmla="*/ 0 w 3258"/>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8" h="4320">
                <a:moveTo>
                  <a:pt x="0" y="0"/>
                </a:moveTo>
                <a:lnTo>
                  <a:pt x="3082" y="475"/>
                </a:lnTo>
                <a:lnTo>
                  <a:pt x="3210" y="936"/>
                </a:lnTo>
                <a:lnTo>
                  <a:pt x="1728" y="4320"/>
                </a:lnTo>
                <a:lnTo>
                  <a:pt x="1872" y="4320"/>
                </a:lnTo>
                <a:lnTo>
                  <a:pt x="3258" y="912"/>
                </a:lnTo>
                <a:lnTo>
                  <a:pt x="3120" y="432"/>
                </a:lnTo>
                <a:lnTo>
                  <a:pt x="1296" y="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8" name="Freeform 14"/>
          <p:cNvSpPr>
            <a:spLocks/>
          </p:cNvSpPr>
          <p:nvPr/>
        </p:nvSpPr>
        <p:spPr bwMode="gray">
          <a:xfrm>
            <a:off x="8382000" y="0"/>
            <a:ext cx="762000" cy="1143000"/>
          </a:xfrm>
          <a:custGeom>
            <a:avLst/>
            <a:gdLst>
              <a:gd name="T0" fmla="*/ 48 w 480"/>
              <a:gd name="T1" fmla="*/ 0 h 720"/>
              <a:gd name="T2" fmla="*/ 0 w 480"/>
              <a:gd name="T3" fmla="*/ 96 h 720"/>
              <a:gd name="T4" fmla="*/ 354 w 480"/>
              <a:gd name="T5" fmla="*/ 690 h 720"/>
              <a:gd name="T6" fmla="*/ 480 w 480"/>
              <a:gd name="T7" fmla="*/ 720 h 720"/>
              <a:gd name="T8" fmla="*/ 480 w 480"/>
              <a:gd name="T9" fmla="*/ 576 h 720"/>
              <a:gd name="T10" fmla="*/ 48 w 480"/>
              <a:gd name="T11" fmla="*/ 96 h 720"/>
              <a:gd name="T12" fmla="*/ 89 w 480"/>
              <a:gd name="T13" fmla="*/ 0 h 720"/>
              <a:gd name="T14" fmla="*/ 48 w 480"/>
              <a:gd name="T15" fmla="*/ 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720">
                <a:moveTo>
                  <a:pt x="48" y="0"/>
                </a:moveTo>
                <a:lnTo>
                  <a:pt x="0" y="96"/>
                </a:lnTo>
                <a:lnTo>
                  <a:pt x="354" y="690"/>
                </a:lnTo>
                <a:lnTo>
                  <a:pt x="480" y="720"/>
                </a:lnTo>
                <a:lnTo>
                  <a:pt x="480" y="576"/>
                </a:lnTo>
                <a:lnTo>
                  <a:pt x="48" y="96"/>
                </a:lnTo>
                <a:lnTo>
                  <a:pt x="89" y="0"/>
                </a:lnTo>
                <a:lnTo>
                  <a:pt x="48"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9" name="Freeform 15"/>
          <p:cNvSpPr>
            <a:spLocks/>
          </p:cNvSpPr>
          <p:nvPr/>
        </p:nvSpPr>
        <p:spPr bwMode="gray">
          <a:xfrm>
            <a:off x="8610600" y="228600"/>
            <a:ext cx="533400" cy="533400"/>
          </a:xfrm>
          <a:custGeom>
            <a:avLst/>
            <a:gdLst>
              <a:gd name="T0" fmla="*/ 336 w 336"/>
              <a:gd name="T1" fmla="*/ 336 h 336"/>
              <a:gd name="T2" fmla="*/ 0 w 336"/>
              <a:gd name="T3" fmla="*/ 0 h 336"/>
              <a:gd name="T4" fmla="*/ 336 w 336"/>
              <a:gd name="T5" fmla="*/ 240 h 336"/>
              <a:gd name="T6" fmla="*/ 336 w 336"/>
              <a:gd name="T7" fmla="*/ 336 h 336"/>
            </a:gdLst>
            <a:ahLst/>
            <a:cxnLst>
              <a:cxn ang="0">
                <a:pos x="T0" y="T1"/>
              </a:cxn>
              <a:cxn ang="0">
                <a:pos x="T2" y="T3"/>
              </a:cxn>
              <a:cxn ang="0">
                <a:pos x="T4" y="T5"/>
              </a:cxn>
              <a:cxn ang="0">
                <a:pos x="T6" y="T7"/>
              </a:cxn>
            </a:cxnLst>
            <a:rect l="0" t="0" r="r" b="b"/>
            <a:pathLst>
              <a:path w="336" h="336">
                <a:moveTo>
                  <a:pt x="336" y="336"/>
                </a:moveTo>
                <a:lnTo>
                  <a:pt x="0" y="0"/>
                </a:lnTo>
                <a:lnTo>
                  <a:pt x="336" y="240"/>
                </a:lnTo>
                <a:lnTo>
                  <a:pt x="336" y="336"/>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073" name="Group 49"/>
          <p:cNvGrpSpPr>
            <a:grpSpLocks/>
          </p:cNvGrpSpPr>
          <p:nvPr/>
        </p:nvGrpSpPr>
        <p:grpSpPr bwMode="auto">
          <a:xfrm>
            <a:off x="5562600" y="0"/>
            <a:ext cx="3267075" cy="6858000"/>
            <a:chOff x="3504" y="0"/>
            <a:chExt cx="2058" cy="4320"/>
          </a:xfrm>
        </p:grpSpPr>
        <p:sp>
          <p:nvSpPr>
            <p:cNvPr id="1037" name="Freeform 13"/>
            <p:cNvSpPr>
              <a:spLocks/>
            </p:cNvSpPr>
            <p:nvPr userDrawn="1"/>
          </p:nvSpPr>
          <p:spPr bwMode="gray">
            <a:xfrm>
              <a:off x="3504" y="0"/>
              <a:ext cx="2058" cy="4320"/>
            </a:xfrm>
            <a:custGeom>
              <a:avLst/>
              <a:gdLst>
                <a:gd name="T0" fmla="*/ 0 w 2058"/>
                <a:gd name="T1" fmla="*/ 0 h 4320"/>
                <a:gd name="T2" fmla="*/ 1056 w 2058"/>
                <a:gd name="T3" fmla="*/ 0 h 4320"/>
                <a:gd name="T4" fmla="*/ 1854 w 2058"/>
                <a:gd name="T5" fmla="*/ 402 h 4320"/>
                <a:gd name="T6" fmla="*/ 2058 w 2058"/>
                <a:gd name="T7" fmla="*/ 972 h 4320"/>
                <a:gd name="T8" fmla="*/ 1296 w 2058"/>
                <a:gd name="T9" fmla="*/ 4320 h 4320"/>
                <a:gd name="T10" fmla="*/ 720 w 2058"/>
                <a:gd name="T11" fmla="*/ 4320 h 4320"/>
                <a:gd name="T12" fmla="*/ 1920 w 2058"/>
                <a:gd name="T13" fmla="*/ 912 h 4320"/>
                <a:gd name="T14" fmla="*/ 1776 w 2058"/>
                <a:gd name="T15" fmla="*/ 432 h 4320"/>
                <a:gd name="T16" fmla="*/ 0 w 2058"/>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8" h="4320">
                  <a:moveTo>
                    <a:pt x="0" y="0"/>
                  </a:moveTo>
                  <a:lnTo>
                    <a:pt x="1056" y="0"/>
                  </a:lnTo>
                  <a:lnTo>
                    <a:pt x="1854" y="402"/>
                  </a:lnTo>
                  <a:lnTo>
                    <a:pt x="2058" y="972"/>
                  </a:lnTo>
                  <a:lnTo>
                    <a:pt x="1296" y="4320"/>
                  </a:lnTo>
                  <a:lnTo>
                    <a:pt x="720" y="4320"/>
                  </a:lnTo>
                  <a:lnTo>
                    <a:pt x="1920" y="912"/>
                  </a:lnTo>
                  <a:lnTo>
                    <a:pt x="1776" y="432"/>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7" name="Freeform 23"/>
            <p:cNvSpPr>
              <a:spLocks/>
            </p:cNvSpPr>
            <p:nvPr userDrawn="1"/>
          </p:nvSpPr>
          <p:spPr bwMode="gray">
            <a:xfrm>
              <a:off x="4217" y="1056"/>
              <a:ext cx="1152" cy="3264"/>
            </a:xfrm>
            <a:custGeom>
              <a:avLst/>
              <a:gdLst>
                <a:gd name="T0" fmla="*/ 0 w 1152"/>
                <a:gd name="T1" fmla="*/ 3264 h 3264"/>
                <a:gd name="T2" fmla="*/ 1152 w 1152"/>
                <a:gd name="T3" fmla="*/ 0 h 3264"/>
                <a:gd name="T4" fmla="*/ 96 w 1152"/>
                <a:gd name="T5" fmla="*/ 3264 h 3264"/>
                <a:gd name="T6" fmla="*/ 0 w 1152"/>
                <a:gd name="T7" fmla="*/ 3264 h 3264"/>
              </a:gdLst>
              <a:ahLst/>
              <a:cxnLst>
                <a:cxn ang="0">
                  <a:pos x="T0" y="T1"/>
                </a:cxn>
                <a:cxn ang="0">
                  <a:pos x="T2" y="T3"/>
                </a:cxn>
                <a:cxn ang="0">
                  <a:pos x="T4" y="T5"/>
                </a:cxn>
                <a:cxn ang="0">
                  <a:pos x="T6" y="T7"/>
                </a:cxn>
              </a:cxnLst>
              <a:rect l="0" t="0" r="r" b="b"/>
              <a:pathLst>
                <a:path w="1152" h="3264">
                  <a:moveTo>
                    <a:pt x="0" y="3264"/>
                  </a:moveTo>
                  <a:lnTo>
                    <a:pt x="1152" y="0"/>
                  </a:lnTo>
                  <a:lnTo>
                    <a:pt x="96" y="3264"/>
                  </a:lnTo>
                  <a:lnTo>
                    <a:pt x="0" y="326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046" name="Group 22"/>
          <p:cNvGrpSpPr>
            <a:grpSpLocks/>
          </p:cNvGrpSpPr>
          <p:nvPr/>
        </p:nvGrpSpPr>
        <p:grpSpPr bwMode="auto">
          <a:xfrm>
            <a:off x="142875" y="765175"/>
            <a:ext cx="8858250" cy="5943600"/>
            <a:chOff x="90" y="480"/>
            <a:chExt cx="5580" cy="3744"/>
          </a:xfrm>
        </p:grpSpPr>
        <p:sp>
          <p:nvSpPr>
            <p:cNvPr id="1040" name="Rectangle 16"/>
            <p:cNvSpPr>
              <a:spLocks noChangeArrowheads="1"/>
            </p:cNvSpPr>
            <p:nvPr userDrawn="1"/>
          </p:nvSpPr>
          <p:spPr bwMode="gray">
            <a:xfrm>
              <a:off x="90" y="480"/>
              <a:ext cx="5580" cy="3744"/>
            </a:xfrm>
            <a:prstGeom prst="rect">
              <a:avLst/>
            </a:prstGeom>
            <a:solidFill>
              <a:srgbClr val="FFFFFF">
                <a:alpha val="6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1" name="Rectangle 17"/>
            <p:cNvSpPr>
              <a:spLocks noChangeArrowheads="1"/>
            </p:cNvSpPr>
            <p:nvPr userDrawn="1"/>
          </p:nvSpPr>
          <p:spPr bwMode="gray">
            <a:xfrm>
              <a:off x="90" y="480"/>
              <a:ext cx="5580" cy="3744"/>
            </a:xfrm>
            <a:prstGeom prst="rect">
              <a:avLst/>
            </a:prstGeom>
            <a:solidFill>
              <a:srgbClr val="FFFFFF">
                <a:alpha val="69000"/>
              </a:srgbClr>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042" name="Rectangle 18"/>
          <p:cNvSpPr>
            <a:spLocks noChangeArrowheads="1"/>
          </p:cNvSpPr>
          <p:nvPr/>
        </p:nvSpPr>
        <p:spPr bwMode="gray">
          <a:xfrm>
            <a:off x="381000" y="676275"/>
            <a:ext cx="6248400" cy="152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043" name="Picture 1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500063" y="577850"/>
            <a:ext cx="371475" cy="3714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903288" y="198438"/>
            <a:ext cx="6302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gray">
          <a:xfrm>
            <a:off x="457200" y="628332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新細明體" panose="02020500000000000000" pitchFamily="18" charset="-120"/>
              </a:defRPr>
            </a:lvl1pPr>
          </a:lstStyle>
          <a:p>
            <a:endParaRPr lang="en-US" altLang="zh-TW"/>
          </a:p>
        </p:txBody>
      </p:sp>
      <p:sp>
        <p:nvSpPr>
          <p:cNvPr id="1029" name="Rectangle 5"/>
          <p:cNvSpPr>
            <a:spLocks noGrp="1" noChangeArrowheads="1"/>
          </p:cNvSpPr>
          <p:nvPr>
            <p:ph type="ftr" sz="quarter" idx="3"/>
          </p:nvPr>
        </p:nvSpPr>
        <p:spPr bwMode="gray">
          <a:xfrm>
            <a:off x="3124200" y="6283325"/>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新細明體" panose="02020500000000000000" pitchFamily="18" charset="-120"/>
              </a:defRPr>
            </a:lvl1pPr>
          </a:lstStyle>
          <a:p>
            <a:endParaRPr lang="en-US" altLang="zh-TW"/>
          </a:p>
        </p:txBody>
      </p:sp>
      <p:sp>
        <p:nvSpPr>
          <p:cNvPr id="1030" name="Rectangle 6"/>
          <p:cNvSpPr>
            <a:spLocks noGrp="1" noChangeArrowheads="1"/>
          </p:cNvSpPr>
          <p:nvPr>
            <p:ph type="sldNum" sz="quarter" idx="4"/>
          </p:nvPr>
        </p:nvSpPr>
        <p:spPr bwMode="gray">
          <a:xfrm>
            <a:off x="6553200" y="628332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新細明體" panose="02020500000000000000" pitchFamily="18" charset="-120"/>
              </a:defRPr>
            </a:lvl1pPr>
          </a:lstStyle>
          <a:p>
            <a:fld id="{D303F764-00A9-45A3-BF81-21FAB3812464}"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l" rtl="0" eaLnBrk="1" fontAlgn="base" hangingPunct="1">
        <a:spcBef>
          <a:spcPct val="0"/>
        </a:spcBef>
        <a:spcAft>
          <a:spcPct val="0"/>
        </a:spcAft>
        <a:defRPr sz="4200" b="1" kern="1200">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anose="020B0604020202020204" pitchFamily="34" charset="0"/>
        </a:defRPr>
      </a:lvl2pPr>
      <a:lvl3pPr algn="l" rtl="0" eaLnBrk="1" fontAlgn="base" hangingPunct="1">
        <a:spcBef>
          <a:spcPct val="0"/>
        </a:spcBef>
        <a:spcAft>
          <a:spcPct val="0"/>
        </a:spcAft>
        <a:defRPr sz="4200" b="1">
          <a:solidFill>
            <a:srgbClr val="000000"/>
          </a:solidFill>
          <a:latin typeface="Arial" panose="020B0604020202020204" pitchFamily="34" charset="0"/>
        </a:defRPr>
      </a:lvl3pPr>
      <a:lvl4pPr algn="l" rtl="0" eaLnBrk="1" fontAlgn="base" hangingPunct="1">
        <a:spcBef>
          <a:spcPct val="0"/>
        </a:spcBef>
        <a:spcAft>
          <a:spcPct val="0"/>
        </a:spcAft>
        <a:defRPr sz="4200" b="1">
          <a:solidFill>
            <a:srgbClr val="000000"/>
          </a:solidFill>
          <a:latin typeface="Arial" panose="020B0604020202020204" pitchFamily="34" charset="0"/>
        </a:defRPr>
      </a:lvl4pPr>
      <a:lvl5pPr algn="l" rtl="0" eaLnBrk="1" fontAlgn="base" hangingPunct="1">
        <a:spcBef>
          <a:spcPct val="0"/>
        </a:spcBef>
        <a:spcAft>
          <a:spcPct val="0"/>
        </a:spcAft>
        <a:defRPr sz="4200" b="1">
          <a:solidFill>
            <a:srgbClr val="000000"/>
          </a:solidFill>
          <a:latin typeface="Arial" panose="020B0604020202020204" pitchFamily="34" charset="0"/>
        </a:defRPr>
      </a:lvl5pPr>
      <a:lvl6pPr marL="457200" algn="l" rtl="0" eaLnBrk="1" fontAlgn="base" hangingPunct="1">
        <a:spcBef>
          <a:spcPct val="0"/>
        </a:spcBef>
        <a:spcAft>
          <a:spcPct val="0"/>
        </a:spcAft>
        <a:defRPr sz="4200" b="1">
          <a:solidFill>
            <a:srgbClr val="000000"/>
          </a:solidFill>
          <a:latin typeface="Arial" panose="020B0604020202020204" pitchFamily="34" charset="0"/>
        </a:defRPr>
      </a:lvl6pPr>
      <a:lvl7pPr marL="914400" algn="l" rtl="0" eaLnBrk="1" fontAlgn="base" hangingPunct="1">
        <a:spcBef>
          <a:spcPct val="0"/>
        </a:spcBef>
        <a:spcAft>
          <a:spcPct val="0"/>
        </a:spcAft>
        <a:defRPr sz="4200" b="1">
          <a:solidFill>
            <a:srgbClr val="000000"/>
          </a:solidFill>
          <a:latin typeface="Arial" panose="020B0604020202020204" pitchFamily="34" charset="0"/>
        </a:defRPr>
      </a:lvl7pPr>
      <a:lvl8pPr marL="1371600" algn="l" rtl="0" eaLnBrk="1" fontAlgn="base" hangingPunct="1">
        <a:spcBef>
          <a:spcPct val="0"/>
        </a:spcBef>
        <a:spcAft>
          <a:spcPct val="0"/>
        </a:spcAft>
        <a:defRPr sz="4200" b="1">
          <a:solidFill>
            <a:srgbClr val="000000"/>
          </a:solidFill>
          <a:latin typeface="Arial" panose="020B0604020202020204" pitchFamily="34" charset="0"/>
        </a:defRPr>
      </a:lvl8pPr>
      <a:lvl9pPr marL="1828800" algn="l" rtl="0" eaLnBrk="1" fontAlgn="base" hangingPunct="1">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28992" y="2757489"/>
            <a:ext cx="4786346" cy="885825"/>
          </a:xfrm>
        </p:spPr>
        <p:txBody>
          <a:bodyPr/>
          <a:lstStyle/>
          <a:p>
            <a:pPr algn="ctr"/>
            <a:r>
              <a:rPr lang="zh-TW" altLang="en-US" sz="4400" dirty="0" smtClean="0">
                <a:latin typeface="+mn-ea"/>
                <a:ea typeface="+mn-ea"/>
              </a:rPr>
              <a:t>興農</a:t>
            </a:r>
            <a:r>
              <a:rPr lang="en-US" altLang="zh-TW" sz="4400" dirty="0" smtClean="0">
                <a:latin typeface="+mn-ea"/>
                <a:ea typeface="+mn-ea"/>
              </a:rPr>
              <a:t>POS</a:t>
            </a:r>
            <a:r>
              <a:rPr lang="zh-TW" altLang="en-US" sz="4400" dirty="0" smtClean="0">
                <a:latin typeface="+mn-ea"/>
                <a:ea typeface="+mn-ea"/>
              </a:rPr>
              <a:t>系統專案</a:t>
            </a:r>
            <a:endParaRPr lang="en-US" altLang="zh-TW" sz="4400" dirty="0">
              <a:latin typeface="+mn-ea"/>
              <a:ea typeface="+mn-ea"/>
            </a:endParaRPr>
          </a:p>
        </p:txBody>
      </p:sp>
      <p:sp>
        <p:nvSpPr>
          <p:cNvPr id="2051" name="Rectangle 3"/>
          <p:cNvSpPr>
            <a:spLocks noGrp="1" noChangeArrowheads="1"/>
          </p:cNvSpPr>
          <p:nvPr>
            <p:ph type="subTitle" idx="1"/>
          </p:nvPr>
        </p:nvSpPr>
        <p:spPr>
          <a:xfrm>
            <a:off x="4643438" y="4005064"/>
            <a:ext cx="1928256" cy="1567076"/>
          </a:xfrm>
        </p:spPr>
        <p:txBody>
          <a:bodyPr/>
          <a:lstStyle/>
          <a:p>
            <a:pPr algn="l"/>
            <a:r>
              <a:rPr lang="zh-TW" altLang="en-US" dirty="0" smtClean="0">
                <a:ea typeface="新細明體" panose="02020500000000000000" pitchFamily="18" charset="-120"/>
              </a:rPr>
              <a:t>老師：呂教授</a:t>
            </a:r>
            <a:endParaRPr lang="en-US" altLang="zh-TW" dirty="0" smtClean="0">
              <a:ea typeface="新細明體" panose="02020500000000000000" pitchFamily="18" charset="-120"/>
            </a:endParaRPr>
          </a:p>
          <a:p>
            <a:pPr algn="l"/>
            <a:r>
              <a:rPr lang="zh-TW" altLang="en-US" dirty="0" smtClean="0">
                <a:ea typeface="新細明體" panose="02020500000000000000" pitchFamily="18" charset="-120"/>
              </a:rPr>
              <a:t>學生：黃俊欽</a:t>
            </a:r>
            <a:endParaRPr lang="en-US" altLang="zh-TW" dirty="0" smtClean="0">
              <a:ea typeface="新細明體" panose="02020500000000000000" pitchFamily="18" charset="-120"/>
            </a:endParaRPr>
          </a:p>
          <a:p>
            <a:pPr algn="l"/>
            <a:r>
              <a:rPr lang="zh-TW" altLang="en-US" dirty="0" smtClean="0">
                <a:ea typeface="新細明體" panose="02020500000000000000" pitchFamily="18" charset="-120"/>
              </a:rPr>
              <a:t>　　　 吳明峰</a:t>
            </a:r>
            <a:endParaRPr lang="en-US" altLang="zh-TW" dirty="0" smtClean="0">
              <a:ea typeface="新細明體" panose="02020500000000000000" pitchFamily="18" charset="-120"/>
            </a:endParaRPr>
          </a:p>
          <a:p>
            <a:pPr algn="l"/>
            <a:r>
              <a:rPr lang="zh-TW" altLang="en-US" dirty="0" smtClean="0">
                <a:ea typeface="新細明體" panose="02020500000000000000" pitchFamily="18" charset="-120"/>
              </a:rPr>
              <a:t>　　　 李宛臻</a:t>
            </a:r>
            <a:endParaRPr lang="en-US" altLang="zh-TW" dirty="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zh-TW" altLang="en-US" dirty="0" smtClean="0">
                <a:latin typeface="微軟正黑體" pitchFamily="34" charset="-120"/>
                <a:ea typeface="微軟正黑體" pitchFamily="34" charset="-120"/>
              </a:rPr>
              <a:t>策略分析</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知識管理</a:t>
            </a:r>
            <a:endParaRPr lang="en-US" altLang="zh-TW" dirty="0">
              <a:latin typeface="微軟正黑體" pitchFamily="34" charset="-120"/>
              <a:ea typeface="微軟正黑體" pitchFamily="34" charset="-120"/>
            </a:endParaRPr>
          </a:p>
        </p:txBody>
      </p:sp>
      <p:sp>
        <p:nvSpPr>
          <p:cNvPr id="108547" name="AutoShape 3"/>
          <p:cNvSpPr>
            <a:spLocks noChangeArrowheads="1"/>
          </p:cNvSpPr>
          <p:nvPr/>
        </p:nvSpPr>
        <p:spPr bwMode="gray">
          <a:xfrm>
            <a:off x="2411760" y="2460524"/>
            <a:ext cx="455613" cy="381000"/>
          </a:xfrm>
          <a:prstGeom prst="downArrow">
            <a:avLst>
              <a:gd name="adj1" fmla="val 58889"/>
              <a:gd name="adj2" fmla="val 60000"/>
            </a:avLst>
          </a:prstGeom>
          <a:solidFill>
            <a:schemeClr val="folHlink"/>
          </a:solidFill>
          <a:ln w="19050">
            <a:solidFill>
              <a:srgbClr val="FFFFFF"/>
            </a:solidFill>
            <a:miter lim="800000"/>
            <a:headEnd/>
            <a:tailEnd/>
          </a:ln>
          <a:effectLst>
            <a:outerShdw dist="35921" dir="2700000" algn="ctr" rotWithShape="0">
              <a:schemeClr val="bg2"/>
            </a:outerShdw>
          </a:effectLst>
        </p:spPr>
        <p:txBody>
          <a:bodyPr wrap="none" anchor="ctr"/>
          <a:lstStyle/>
          <a:p>
            <a:endParaRPr lang="zh-TW" altLang="en-US"/>
          </a:p>
        </p:txBody>
      </p:sp>
      <p:sp>
        <p:nvSpPr>
          <p:cNvPr id="108548" name="AutoShape 4"/>
          <p:cNvSpPr>
            <a:spLocks noChangeArrowheads="1"/>
          </p:cNvSpPr>
          <p:nvPr/>
        </p:nvSpPr>
        <p:spPr bwMode="gray">
          <a:xfrm>
            <a:off x="2408210" y="3990891"/>
            <a:ext cx="455613" cy="381000"/>
          </a:xfrm>
          <a:prstGeom prst="downArrow">
            <a:avLst>
              <a:gd name="adj1" fmla="val 58889"/>
              <a:gd name="adj2" fmla="val 60000"/>
            </a:avLst>
          </a:prstGeom>
          <a:solidFill>
            <a:schemeClr val="accent2"/>
          </a:solidFill>
          <a:ln w="19050">
            <a:solidFill>
              <a:srgbClr val="FFFFFF"/>
            </a:solidFill>
            <a:miter lim="800000"/>
            <a:headEnd/>
            <a:tailEnd/>
          </a:ln>
          <a:effectLst>
            <a:outerShdw dist="35921" dir="2700000" algn="ctr" rotWithShape="0">
              <a:schemeClr val="bg2"/>
            </a:outerShdw>
          </a:effectLst>
        </p:spPr>
        <p:txBody>
          <a:bodyPr wrap="none" anchor="ctr"/>
          <a:lstStyle/>
          <a:p>
            <a:endParaRPr lang="zh-TW" altLang="en-US"/>
          </a:p>
        </p:txBody>
      </p:sp>
      <p:sp>
        <p:nvSpPr>
          <p:cNvPr id="108549" name="Text Box 4"/>
          <p:cNvSpPr txBox="1">
            <a:spLocks noChangeArrowheads="1"/>
          </p:cNvSpPr>
          <p:nvPr/>
        </p:nvSpPr>
        <p:spPr bwMode="black">
          <a:xfrm>
            <a:off x="4910110" y="4183315"/>
            <a:ext cx="381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zh-TW" altLang="en-US" sz="2000" b="1" dirty="0" smtClean="0">
                <a:ea typeface="新細明體" panose="02020500000000000000" pitchFamily="18" charset="-120"/>
              </a:rPr>
              <a:t>由</a:t>
            </a:r>
            <a:r>
              <a:rPr lang="en-US" altLang="zh-TW" sz="2000" b="1" dirty="0" smtClean="0">
                <a:ea typeface="新細明體" panose="02020500000000000000" pitchFamily="18" charset="-120"/>
              </a:rPr>
              <a:t> </a:t>
            </a:r>
            <a:r>
              <a:rPr lang="zh-TW" altLang="en-US" sz="2000" b="1" dirty="0" smtClean="0">
                <a:solidFill>
                  <a:srgbClr val="800000"/>
                </a:solidFill>
                <a:ea typeface="新細明體" panose="02020500000000000000" pitchFamily="18" charset="-120"/>
              </a:rPr>
              <a:t>農作物</a:t>
            </a:r>
            <a:r>
              <a:rPr lang="en-US" altLang="zh-TW" sz="2000" b="1" dirty="0" smtClean="0">
                <a:solidFill>
                  <a:srgbClr val="800000"/>
                </a:solidFill>
                <a:ea typeface="新細明體" panose="02020500000000000000" pitchFamily="18" charset="-120"/>
              </a:rPr>
              <a:t> &amp;</a:t>
            </a:r>
            <a:r>
              <a:rPr lang="zh-TW" altLang="en-US" sz="2000" b="1" dirty="0" smtClean="0">
                <a:solidFill>
                  <a:srgbClr val="800000"/>
                </a:solidFill>
                <a:ea typeface="新細明體" panose="02020500000000000000" pitchFamily="18" charset="-120"/>
              </a:rPr>
              <a:t> </a:t>
            </a:r>
            <a:r>
              <a:rPr lang="en-US" altLang="zh-TW" sz="2000" b="1" dirty="0" smtClean="0">
                <a:solidFill>
                  <a:srgbClr val="800000"/>
                </a:solidFill>
                <a:ea typeface="新細明體" panose="02020500000000000000" pitchFamily="18" charset="-120"/>
              </a:rPr>
              <a:t> </a:t>
            </a:r>
            <a:r>
              <a:rPr lang="zh-TW" altLang="en-US" sz="2000" b="1" dirty="0" smtClean="0">
                <a:solidFill>
                  <a:srgbClr val="800000"/>
                </a:solidFill>
                <a:ea typeface="新細明體" panose="02020500000000000000" pitchFamily="18" charset="-120"/>
              </a:rPr>
              <a:t>病蟲害 </a:t>
            </a:r>
            <a:r>
              <a:rPr lang="en-US" altLang="zh-TW" sz="2000" b="1" dirty="0" smtClean="0">
                <a:solidFill>
                  <a:srgbClr val="800000"/>
                </a:solidFill>
                <a:ea typeface="新細明體" panose="02020500000000000000" pitchFamily="18" charset="-120"/>
              </a:rPr>
              <a:t>&amp; </a:t>
            </a:r>
            <a:r>
              <a:rPr lang="zh-TW" altLang="en-US" sz="2000" b="1" dirty="0" smtClean="0">
                <a:solidFill>
                  <a:srgbClr val="800000"/>
                </a:solidFill>
                <a:ea typeface="新細明體" panose="02020500000000000000" pitchFamily="18" charset="-120"/>
              </a:rPr>
              <a:t>農藥</a:t>
            </a:r>
            <a:r>
              <a:rPr lang="en-US" altLang="zh-TW" sz="2000" b="1" dirty="0" smtClean="0">
                <a:solidFill>
                  <a:srgbClr val="800000"/>
                </a:solidFill>
                <a:ea typeface="新細明體" panose="02020500000000000000" pitchFamily="18" charset="-120"/>
              </a:rPr>
              <a:t>/</a:t>
            </a:r>
            <a:r>
              <a:rPr lang="zh-TW" altLang="en-US" sz="2000" b="1" dirty="0" smtClean="0">
                <a:solidFill>
                  <a:srgbClr val="800000"/>
                </a:solidFill>
                <a:ea typeface="新細明體" panose="02020500000000000000" pitchFamily="18" charset="-120"/>
              </a:rPr>
              <a:t>肥料</a:t>
            </a:r>
            <a:r>
              <a:rPr lang="en-US" altLang="zh-TW" sz="2000" b="1" dirty="0" smtClean="0">
                <a:ea typeface="新細明體" panose="02020500000000000000" pitchFamily="18" charset="-120"/>
              </a:rPr>
              <a:t> </a:t>
            </a:r>
            <a:r>
              <a:rPr lang="zh-TW" altLang="en-US" sz="2000" b="1" dirty="0" smtClean="0">
                <a:ea typeface="新細明體" panose="02020500000000000000" pitchFamily="18" charset="-120"/>
              </a:rPr>
              <a:t>三個面向，結合作物面積產生建議施做數量，進而開立發票。</a:t>
            </a:r>
            <a:endParaRPr lang="en-US" altLang="zh-TW" sz="2000" b="1" dirty="0">
              <a:ea typeface="新細明體" panose="02020500000000000000" pitchFamily="18" charset="-120"/>
            </a:endParaRPr>
          </a:p>
        </p:txBody>
      </p:sp>
      <p:grpSp>
        <p:nvGrpSpPr>
          <p:cNvPr id="2" name="Group 6"/>
          <p:cNvGrpSpPr>
            <a:grpSpLocks/>
          </p:cNvGrpSpPr>
          <p:nvPr/>
        </p:nvGrpSpPr>
        <p:grpSpPr bwMode="auto">
          <a:xfrm>
            <a:off x="655610" y="2933615"/>
            <a:ext cx="4051300" cy="914400"/>
            <a:chOff x="2736" y="1803"/>
            <a:chExt cx="2552" cy="576"/>
          </a:xfrm>
        </p:grpSpPr>
        <p:sp>
          <p:nvSpPr>
            <p:cNvPr id="108551" name="Rectangle 7"/>
            <p:cNvSpPr>
              <a:spLocks noChangeArrowheads="1"/>
            </p:cNvSpPr>
            <p:nvPr/>
          </p:nvSpPr>
          <p:spPr bwMode="gray">
            <a:xfrm>
              <a:off x="2736" y="1803"/>
              <a:ext cx="2552" cy="576"/>
            </a:xfrm>
            <a:prstGeom prst="rect">
              <a:avLst/>
            </a:prstGeom>
            <a:solidFill>
              <a:srgbClr val="FFFFFF"/>
            </a:solidFill>
            <a:ln w="9525">
              <a:solidFill>
                <a:srgbClr val="FFFFFF"/>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08552" name="Rectangle 8"/>
            <p:cNvSpPr>
              <a:spLocks noChangeArrowheads="1"/>
            </p:cNvSpPr>
            <p:nvPr/>
          </p:nvSpPr>
          <p:spPr bwMode="gray">
            <a:xfrm>
              <a:off x="2743" y="1809"/>
              <a:ext cx="2536" cy="268"/>
            </a:xfrm>
            <a:prstGeom prst="rect">
              <a:avLst/>
            </a:prstGeom>
            <a:solidFill>
              <a:schemeClr val="accent2"/>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8553" name="Rectangle 9"/>
            <p:cNvSpPr>
              <a:spLocks noChangeArrowheads="1"/>
            </p:cNvSpPr>
            <p:nvPr/>
          </p:nvSpPr>
          <p:spPr bwMode="gray">
            <a:xfrm>
              <a:off x="2744" y="2059"/>
              <a:ext cx="2535" cy="314"/>
            </a:xfrm>
            <a:prstGeom prst="rect">
              <a:avLst/>
            </a:prstGeom>
            <a:gradFill rotWithShape="1">
              <a:gsLst>
                <a:gs pos="0">
                  <a:schemeClr val="accent2">
                    <a:gamma/>
                    <a:tint val="61176"/>
                    <a:invGamma/>
                  </a:schemeClr>
                </a:gs>
                <a:gs pos="100000">
                  <a:schemeClr val="accent2"/>
                </a:gs>
              </a:gsLst>
              <a:lin ang="2700000" scaled="1"/>
            </a:gra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08554" name="Text Box 10"/>
          <p:cNvSpPr txBox="1">
            <a:spLocks noChangeArrowheads="1"/>
          </p:cNvSpPr>
          <p:nvPr/>
        </p:nvSpPr>
        <p:spPr bwMode="black">
          <a:xfrm>
            <a:off x="1023910" y="3415878"/>
            <a:ext cx="3289300" cy="3048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400" b="1" dirty="0" smtClean="0">
                <a:ea typeface="新細明體" panose="02020500000000000000" pitchFamily="18" charset="-120"/>
              </a:rPr>
              <a:t>病蟲害種類、所在地</a:t>
            </a:r>
            <a:endParaRPr lang="en-US" altLang="zh-TW" sz="1400" b="1" dirty="0">
              <a:ea typeface="新細明體" panose="02020500000000000000" pitchFamily="18" charset="-120"/>
            </a:endParaRPr>
          </a:p>
        </p:txBody>
      </p:sp>
      <p:grpSp>
        <p:nvGrpSpPr>
          <p:cNvPr id="3" name="Group 11"/>
          <p:cNvGrpSpPr>
            <a:grpSpLocks/>
          </p:cNvGrpSpPr>
          <p:nvPr/>
        </p:nvGrpSpPr>
        <p:grpSpPr bwMode="auto">
          <a:xfrm>
            <a:off x="642910" y="4427454"/>
            <a:ext cx="4051300" cy="914400"/>
            <a:chOff x="2728" y="2640"/>
            <a:chExt cx="2552" cy="576"/>
          </a:xfrm>
        </p:grpSpPr>
        <p:sp>
          <p:nvSpPr>
            <p:cNvPr id="108556" name="Rectangle 12"/>
            <p:cNvSpPr>
              <a:spLocks noChangeArrowheads="1"/>
            </p:cNvSpPr>
            <p:nvPr/>
          </p:nvSpPr>
          <p:spPr bwMode="gray">
            <a:xfrm>
              <a:off x="2728" y="2640"/>
              <a:ext cx="2552" cy="576"/>
            </a:xfrm>
            <a:prstGeom prst="rect">
              <a:avLst/>
            </a:prstGeom>
            <a:solidFill>
              <a:srgbClr val="FFFFFF"/>
            </a:solidFill>
            <a:ln w="9525">
              <a:solidFill>
                <a:srgbClr val="FFFFFF"/>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08557" name="Rectangle 13"/>
            <p:cNvSpPr>
              <a:spLocks noChangeArrowheads="1"/>
            </p:cNvSpPr>
            <p:nvPr/>
          </p:nvSpPr>
          <p:spPr bwMode="gray">
            <a:xfrm>
              <a:off x="2742" y="2646"/>
              <a:ext cx="2529" cy="262"/>
            </a:xfrm>
            <a:prstGeom prst="rect">
              <a:avLst/>
            </a:prstGeom>
            <a:solidFill>
              <a:schemeClr val="hlink"/>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8558" name="Rectangle 14"/>
            <p:cNvSpPr>
              <a:spLocks noChangeArrowheads="1"/>
            </p:cNvSpPr>
            <p:nvPr/>
          </p:nvSpPr>
          <p:spPr bwMode="gray">
            <a:xfrm>
              <a:off x="2736" y="2896"/>
              <a:ext cx="2535" cy="314"/>
            </a:xfrm>
            <a:prstGeom prst="rect">
              <a:avLst/>
            </a:prstGeom>
            <a:gradFill rotWithShape="1">
              <a:gsLst>
                <a:gs pos="0">
                  <a:schemeClr val="hlink">
                    <a:gamma/>
                    <a:tint val="61176"/>
                    <a:invGamma/>
                  </a:schemeClr>
                </a:gs>
                <a:gs pos="100000">
                  <a:schemeClr val="hlink"/>
                </a:gs>
              </a:gsLst>
              <a:lin ang="2700000" scaled="1"/>
            </a:gra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08560" name="Text Box 16"/>
          <p:cNvSpPr txBox="1">
            <a:spLocks noChangeArrowheads="1"/>
          </p:cNvSpPr>
          <p:nvPr/>
        </p:nvSpPr>
        <p:spPr bwMode="black">
          <a:xfrm>
            <a:off x="1419870" y="2927265"/>
            <a:ext cx="2432050" cy="42703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zh-TW" altLang="en-US" sz="2200" b="1" dirty="0" smtClean="0">
                <a:solidFill>
                  <a:srgbClr val="FFFFFF"/>
                </a:solidFill>
                <a:ea typeface="新細明體" panose="02020500000000000000" pitchFamily="18" charset="-120"/>
              </a:rPr>
              <a:t>病蟲害</a:t>
            </a:r>
            <a:endParaRPr lang="en-US" altLang="zh-TW" sz="2200" b="1" dirty="0">
              <a:solidFill>
                <a:srgbClr val="FFFFFF"/>
              </a:solidFill>
              <a:ea typeface="新細明體" panose="02020500000000000000" pitchFamily="18" charset="-120"/>
            </a:endParaRPr>
          </a:p>
        </p:txBody>
      </p:sp>
      <p:sp>
        <p:nvSpPr>
          <p:cNvPr id="108561" name="Text Box 17"/>
          <p:cNvSpPr txBox="1">
            <a:spLocks noChangeArrowheads="1"/>
          </p:cNvSpPr>
          <p:nvPr/>
        </p:nvSpPr>
        <p:spPr bwMode="black">
          <a:xfrm>
            <a:off x="1419870" y="4405229"/>
            <a:ext cx="2432050" cy="4270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zh-TW" altLang="en-US" sz="2200" b="1" dirty="0" smtClean="0">
                <a:solidFill>
                  <a:srgbClr val="FFFFFF"/>
                </a:solidFill>
                <a:ea typeface="新細明體" panose="02020500000000000000" pitchFamily="18" charset="-120"/>
              </a:rPr>
              <a:t>農藥 </a:t>
            </a:r>
            <a:r>
              <a:rPr lang="en-US" altLang="zh-TW" sz="2200" b="1" dirty="0" smtClean="0">
                <a:solidFill>
                  <a:srgbClr val="FFFFFF"/>
                </a:solidFill>
                <a:ea typeface="新細明體" panose="02020500000000000000" pitchFamily="18" charset="-120"/>
              </a:rPr>
              <a:t>/ </a:t>
            </a:r>
            <a:r>
              <a:rPr lang="zh-TW" altLang="en-US" sz="2200" b="1" dirty="0" smtClean="0">
                <a:solidFill>
                  <a:srgbClr val="FFFFFF"/>
                </a:solidFill>
                <a:ea typeface="新細明體" panose="02020500000000000000" pitchFamily="18" charset="-120"/>
              </a:rPr>
              <a:t>肥料</a:t>
            </a:r>
            <a:endParaRPr lang="en-US" altLang="zh-TW" sz="2200" b="1" dirty="0">
              <a:solidFill>
                <a:srgbClr val="FFFFFF"/>
              </a:solidFill>
              <a:ea typeface="新細明體" panose="02020500000000000000" pitchFamily="18" charset="-120"/>
            </a:endParaRPr>
          </a:p>
        </p:txBody>
      </p:sp>
      <p:grpSp>
        <p:nvGrpSpPr>
          <p:cNvPr id="6" name="Group 26"/>
          <p:cNvGrpSpPr>
            <a:grpSpLocks/>
          </p:cNvGrpSpPr>
          <p:nvPr/>
        </p:nvGrpSpPr>
        <p:grpSpPr bwMode="auto">
          <a:xfrm>
            <a:off x="642910" y="1439763"/>
            <a:ext cx="4051300" cy="914400"/>
            <a:chOff x="2728" y="983"/>
            <a:chExt cx="2552" cy="576"/>
          </a:xfrm>
        </p:grpSpPr>
        <p:sp>
          <p:nvSpPr>
            <p:cNvPr id="108571" name="Rectangle 27"/>
            <p:cNvSpPr>
              <a:spLocks noChangeArrowheads="1"/>
            </p:cNvSpPr>
            <p:nvPr/>
          </p:nvSpPr>
          <p:spPr bwMode="ltGray">
            <a:xfrm>
              <a:off x="2728" y="983"/>
              <a:ext cx="2552" cy="576"/>
            </a:xfrm>
            <a:prstGeom prst="rect">
              <a:avLst/>
            </a:prstGeom>
            <a:solidFill>
              <a:srgbClr val="FFFFFF"/>
            </a:solidFill>
            <a:ln w="9525">
              <a:solidFill>
                <a:srgbClr val="FFFFFF"/>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08572" name="Rectangle 28"/>
            <p:cNvSpPr>
              <a:spLocks noChangeArrowheads="1"/>
            </p:cNvSpPr>
            <p:nvPr/>
          </p:nvSpPr>
          <p:spPr bwMode="ltGray">
            <a:xfrm>
              <a:off x="2741" y="989"/>
              <a:ext cx="2530" cy="262"/>
            </a:xfrm>
            <a:prstGeom prst="rect">
              <a:avLst/>
            </a:prstGeom>
            <a:solidFill>
              <a:schemeClr val="accent1"/>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8573" name="Rectangle 29"/>
            <p:cNvSpPr>
              <a:spLocks noChangeArrowheads="1"/>
            </p:cNvSpPr>
            <p:nvPr/>
          </p:nvSpPr>
          <p:spPr bwMode="ltGray">
            <a:xfrm>
              <a:off x="2736" y="1239"/>
              <a:ext cx="2535" cy="314"/>
            </a:xfrm>
            <a:prstGeom prst="rect">
              <a:avLst/>
            </a:prstGeom>
            <a:gradFill rotWithShape="1">
              <a:gsLst>
                <a:gs pos="0">
                  <a:schemeClr val="accent1">
                    <a:gamma/>
                    <a:tint val="61176"/>
                    <a:invGamma/>
                  </a:schemeClr>
                </a:gs>
                <a:gs pos="100000">
                  <a:schemeClr val="accent1"/>
                </a:gs>
              </a:gsLst>
              <a:lin ang="2700000" scaled="1"/>
            </a:gra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08574" name="Text Box 30"/>
          <p:cNvSpPr txBox="1">
            <a:spLocks noChangeArrowheads="1"/>
          </p:cNvSpPr>
          <p:nvPr/>
        </p:nvSpPr>
        <p:spPr bwMode="black">
          <a:xfrm>
            <a:off x="971600" y="1962051"/>
            <a:ext cx="3289300" cy="3048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400" b="1" dirty="0" smtClean="0">
                <a:ea typeface="新細明體" panose="02020500000000000000" pitchFamily="18" charset="-120"/>
              </a:rPr>
              <a:t>作物種類、面積、所在地</a:t>
            </a:r>
            <a:endParaRPr lang="en-US" altLang="zh-TW" sz="1400" b="1" dirty="0">
              <a:ea typeface="新細明體" panose="02020500000000000000" pitchFamily="18" charset="-120"/>
            </a:endParaRPr>
          </a:p>
        </p:txBody>
      </p:sp>
      <p:sp>
        <p:nvSpPr>
          <p:cNvPr id="108575" name="Text Box 31"/>
          <p:cNvSpPr txBox="1">
            <a:spLocks noChangeArrowheads="1"/>
          </p:cNvSpPr>
          <p:nvPr/>
        </p:nvSpPr>
        <p:spPr bwMode="black">
          <a:xfrm>
            <a:off x="1403648" y="1412776"/>
            <a:ext cx="2432050" cy="4270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zh-TW" altLang="en-US" sz="2200" b="1" dirty="0" smtClean="0">
                <a:solidFill>
                  <a:srgbClr val="FFFFFF"/>
                </a:solidFill>
                <a:ea typeface="新細明體" panose="02020500000000000000" pitchFamily="18" charset="-120"/>
              </a:rPr>
              <a:t>農作物</a:t>
            </a:r>
            <a:endParaRPr lang="en-US" altLang="zh-TW" sz="2200" b="1" dirty="0">
              <a:solidFill>
                <a:srgbClr val="FFFFFF"/>
              </a:solidFill>
              <a:ea typeface="新細明體" panose="02020500000000000000" pitchFamily="18" charset="-120"/>
            </a:endParaRPr>
          </a:p>
        </p:txBody>
      </p:sp>
      <p:pic>
        <p:nvPicPr>
          <p:cNvPr id="35" name="圖片 34" descr="VfdVYuiKqegqRjgeA8Lz7Q.png"/>
          <p:cNvPicPr>
            <a:picLocks noChangeAspect="1"/>
          </p:cNvPicPr>
          <p:nvPr/>
        </p:nvPicPr>
        <p:blipFill>
          <a:blip r:embed="rId3" cstate="print"/>
          <a:stretch>
            <a:fillRect/>
          </a:stretch>
        </p:blipFill>
        <p:spPr>
          <a:xfrm>
            <a:off x="5229204" y="2341458"/>
            <a:ext cx="3287563" cy="17145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5" name="Text Box 10"/>
          <p:cNvSpPr txBox="1">
            <a:spLocks noChangeArrowheads="1"/>
          </p:cNvSpPr>
          <p:nvPr/>
        </p:nvSpPr>
        <p:spPr bwMode="black">
          <a:xfrm>
            <a:off x="994668" y="4928046"/>
            <a:ext cx="3289300" cy="3048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400" b="1" dirty="0" smtClean="0">
                <a:ea typeface="新細明體" panose="02020500000000000000" pitchFamily="18" charset="-120"/>
              </a:rPr>
              <a:t>君臣佐使 </a:t>
            </a:r>
            <a:r>
              <a:rPr lang="en-US" altLang="zh-TW" sz="1400" b="1" dirty="0" smtClean="0">
                <a:ea typeface="新細明體" panose="02020500000000000000" pitchFamily="18" charset="-120"/>
              </a:rPr>
              <a:t>/ </a:t>
            </a:r>
            <a:r>
              <a:rPr lang="zh-TW" altLang="en-US" sz="1400" b="1" dirty="0" smtClean="0">
                <a:ea typeface="新細明體" panose="02020500000000000000" pitchFamily="18" charset="-120"/>
              </a:rPr>
              <a:t>基追禮</a:t>
            </a:r>
            <a:endParaRPr lang="en-US" altLang="zh-TW" sz="1400" b="1" dirty="0">
              <a:ea typeface="新細明體" panose="02020500000000000000" pitchFamily="18" charset="-120"/>
            </a:endParaRPr>
          </a:p>
        </p:txBody>
      </p:sp>
      <p:sp>
        <p:nvSpPr>
          <p:cNvPr id="26" name="Rectangle 8"/>
          <p:cNvSpPr>
            <a:spLocks noChangeArrowheads="1"/>
          </p:cNvSpPr>
          <p:nvPr/>
        </p:nvSpPr>
        <p:spPr bwMode="gray">
          <a:xfrm>
            <a:off x="1835696" y="5733256"/>
            <a:ext cx="5105400" cy="701731"/>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10000"/>
              </a:lnSpc>
            </a:pPr>
            <a:r>
              <a:rPr lang="zh-TW" altLang="en-US" b="1" dirty="0" smtClean="0">
                <a:solidFill>
                  <a:srgbClr val="FF0000"/>
                </a:solidFill>
                <a:latin typeface="+mj-ea"/>
                <a:ea typeface="+mj-ea"/>
                <a:cs typeface="Arial" panose="020B0604020202020204" pitchFamily="34" charset="0"/>
              </a:rPr>
              <a:t>顯性：植物醫生→開藥單、印發票。</a:t>
            </a:r>
            <a:endParaRPr lang="en-US" altLang="zh-TW" b="1" dirty="0" smtClean="0">
              <a:solidFill>
                <a:srgbClr val="FF0000"/>
              </a:solidFill>
              <a:latin typeface="+mj-ea"/>
              <a:ea typeface="+mj-ea"/>
              <a:cs typeface="Arial" panose="020B0604020202020204" pitchFamily="34" charset="0"/>
            </a:endParaRPr>
          </a:p>
          <a:p>
            <a:pPr eaLnBrk="0" hangingPunct="0">
              <a:lnSpc>
                <a:spcPct val="110000"/>
              </a:lnSpc>
            </a:pPr>
            <a:r>
              <a:rPr lang="zh-TW" altLang="en-US" b="1" dirty="0" smtClean="0">
                <a:solidFill>
                  <a:srgbClr val="FF0000"/>
                </a:solidFill>
                <a:latin typeface="+mj-ea"/>
                <a:ea typeface="+mj-ea"/>
                <a:cs typeface="Arial" panose="020B0604020202020204" pitchFamily="34" charset="0"/>
              </a:rPr>
              <a:t>隱性：收集有效藥方、農民作物及面積</a:t>
            </a:r>
            <a:endParaRPr lang="en-US" altLang="zh-TW" b="1" dirty="0">
              <a:solidFill>
                <a:srgbClr val="FF0000"/>
              </a:solidFill>
              <a:latin typeface="+mj-ea"/>
              <a:ea typeface="+mj-ea"/>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效益分析</a:t>
            </a:r>
            <a:endParaRPr lang="zh-TW" altLang="en-US" dirty="0"/>
          </a:p>
        </p:txBody>
      </p:sp>
      <p:graphicFrame>
        <p:nvGraphicFramePr>
          <p:cNvPr id="4" name="內容版面配置區 5"/>
          <p:cNvGraphicFramePr>
            <a:graphicFrameLocks noGrp="1"/>
          </p:cNvGraphicFramePr>
          <p:nvPr>
            <p:ph idx="1"/>
            <p:extLst>
              <p:ext uri="{D42A27DB-BD31-4B8C-83A1-F6EECF244321}">
                <p14:modId xmlns:p14="http://schemas.microsoft.com/office/powerpoint/2010/main" val="2224310930"/>
              </p:ext>
            </p:extLst>
          </p:nvPr>
        </p:nvGraphicFramePr>
        <p:xfrm>
          <a:off x="428464" y="1412776"/>
          <a:ext cx="8287072" cy="4846430"/>
        </p:xfrm>
        <a:graphic>
          <a:graphicData uri="http://schemas.openxmlformats.org/drawingml/2006/table">
            <a:tbl>
              <a:tblPr firstRow="1" bandRow="1">
                <a:tableStyleId>{5C22544A-7EE6-4342-B048-85BDC9FD1C3A}</a:tableStyleId>
              </a:tblPr>
              <a:tblGrid>
                <a:gridCol w="1764402"/>
                <a:gridCol w="6522670"/>
              </a:tblGrid>
              <a:tr h="355170">
                <a:tc>
                  <a:txBody>
                    <a:bodyPr/>
                    <a:lstStyle/>
                    <a:p>
                      <a:pPr algn="ctr"/>
                      <a:r>
                        <a:rPr lang="zh-TW" altLang="en-US" sz="1800" b="0" baseline="0" dirty="0" smtClean="0">
                          <a:solidFill>
                            <a:schemeClr val="bg1"/>
                          </a:solidFill>
                          <a:latin typeface="+mn-lt"/>
                          <a:ea typeface="+mn-ea"/>
                        </a:rPr>
                        <a:t>營業所</a:t>
                      </a:r>
                    </a:p>
                  </a:txBody>
                  <a:tcPr marL="99072" marR="99072"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266700" indent="-266700">
                        <a:buFont typeface="Wingdings" pitchFamily="2" charset="2"/>
                        <a:buChar char="Ü"/>
                      </a:pPr>
                      <a:r>
                        <a:rPr lang="zh-TW" altLang="en-US" sz="1600" b="0" kern="1200" baseline="0" dirty="0" smtClean="0">
                          <a:solidFill>
                            <a:schemeClr val="tx1"/>
                          </a:solidFill>
                          <a:latin typeface="+mn-lt"/>
                          <a:ea typeface="+mn-ea"/>
                          <a:cs typeface="+mn-cs"/>
                        </a:rPr>
                        <a:t>願意使用新</a:t>
                      </a:r>
                      <a:r>
                        <a:rPr lang="en-US" altLang="zh-TW" sz="1600" b="0" kern="1200" baseline="0" dirty="0" smtClean="0">
                          <a:solidFill>
                            <a:schemeClr val="tx1"/>
                          </a:solidFill>
                          <a:latin typeface="+mn-lt"/>
                          <a:ea typeface="+mn-ea"/>
                          <a:cs typeface="+mn-cs"/>
                        </a:rPr>
                        <a:t>POS</a:t>
                      </a:r>
                      <a:r>
                        <a:rPr lang="zh-TW" altLang="en-US" sz="1600" b="0" kern="1200" baseline="0" dirty="0" smtClean="0">
                          <a:solidFill>
                            <a:schemeClr val="tx1"/>
                          </a:solidFill>
                          <a:latin typeface="+mn-lt"/>
                          <a:ea typeface="+mn-ea"/>
                          <a:cs typeface="+mn-cs"/>
                        </a:rPr>
                        <a:t>開發票：作物、面積、處方</a:t>
                      </a:r>
                      <a:endParaRPr lang="en-US" altLang="zh-TW" sz="1600" b="0" kern="1200" baseline="0" dirty="0" smtClean="0">
                        <a:solidFill>
                          <a:schemeClr val="tx1"/>
                        </a:solidFill>
                        <a:latin typeface="+mn-lt"/>
                        <a:ea typeface="+mn-ea"/>
                        <a:cs typeface="+mn-cs"/>
                      </a:endParaRPr>
                    </a:p>
                    <a:p>
                      <a:pPr marL="266700" indent="-266700">
                        <a:buFont typeface="Wingdings" pitchFamily="2" charset="2"/>
                        <a:buChar char="Ü"/>
                      </a:pPr>
                      <a:r>
                        <a:rPr lang="zh-TW" altLang="en-US" sz="1600" b="0" kern="1200" baseline="0" dirty="0" smtClean="0">
                          <a:solidFill>
                            <a:schemeClr val="tx1"/>
                          </a:solidFill>
                          <a:latin typeface="+mn-lt"/>
                          <a:ea typeface="+mn-ea"/>
                          <a:cs typeface="+mn-cs"/>
                        </a:rPr>
                        <a:t>各店間的庫存調貨</a:t>
                      </a:r>
                      <a:r>
                        <a:rPr lang="zh-TW" altLang="en-US" sz="1600" b="0" kern="1200" baseline="0" dirty="0" smtClean="0">
                          <a:solidFill>
                            <a:schemeClr val="tx1"/>
                          </a:solidFill>
                          <a:latin typeface="+mn-lt"/>
                          <a:ea typeface="+mn-ea"/>
                          <a:cs typeface="+mn-cs"/>
                        </a:rPr>
                        <a:t>即時</a:t>
                      </a:r>
                      <a:endParaRPr lang="en-US" altLang="zh-TW" sz="1600" b="0" kern="1200" baseline="0" dirty="0" smtClean="0">
                        <a:solidFill>
                          <a:schemeClr val="tx1"/>
                        </a:solidFill>
                        <a:latin typeface="+mn-lt"/>
                        <a:ea typeface="+mn-ea"/>
                        <a:cs typeface="+mn-cs"/>
                      </a:endParaRPr>
                    </a:p>
                    <a:p>
                      <a:pPr marL="266700" indent="-266700">
                        <a:buFont typeface="Wingdings" pitchFamily="2" charset="2"/>
                        <a:buChar char="Ü"/>
                      </a:pPr>
                      <a:r>
                        <a:rPr lang="en-US" altLang="zh-TW" sz="1600" b="0" kern="1200" baseline="0" dirty="0" smtClean="0">
                          <a:solidFill>
                            <a:srgbClr val="FF0000"/>
                          </a:solidFill>
                          <a:latin typeface="+mn-lt"/>
                          <a:ea typeface="+mn-ea"/>
                          <a:cs typeface="+mn-cs"/>
                        </a:rPr>
                        <a:t>KPI</a:t>
                      </a:r>
                      <a:r>
                        <a:rPr lang="zh-TW" altLang="en-US" sz="1600" b="0" kern="1200" baseline="0" dirty="0" smtClean="0">
                          <a:solidFill>
                            <a:srgbClr val="FF0000"/>
                          </a:solidFill>
                          <a:latin typeface="+mn-lt"/>
                          <a:ea typeface="+mn-ea"/>
                          <a:cs typeface="+mn-cs"/>
                        </a:rPr>
                        <a:t>達成：降低店庫存金額。</a:t>
                      </a:r>
                      <a:endParaRPr lang="zh-TW" altLang="en-US" sz="1600" b="0" kern="1200" baseline="0" dirty="0" smtClean="0">
                        <a:solidFill>
                          <a:srgbClr val="FF0000"/>
                        </a:solidFill>
                        <a:latin typeface="+mn-lt"/>
                        <a:ea typeface="+mn-ea"/>
                        <a:cs typeface="+mn-cs"/>
                      </a:endParaRPr>
                    </a:p>
                  </a:txBody>
                  <a:tcPr marL="99072" marR="99072"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0300">
                <a:tc>
                  <a:txBody>
                    <a:bodyPr/>
                    <a:lstStyle/>
                    <a:p>
                      <a:pPr algn="ctr"/>
                      <a:r>
                        <a:rPr lang="zh-TW" altLang="en-US" sz="1800" b="0" baseline="0" dirty="0" smtClean="0">
                          <a:solidFill>
                            <a:schemeClr val="bg1"/>
                          </a:solidFill>
                          <a:latin typeface="+mn-lt"/>
                          <a:ea typeface="+mn-ea"/>
                        </a:rPr>
                        <a:t>會計處</a:t>
                      </a:r>
                      <a:endParaRPr lang="zh-TW" altLang="en-US" sz="1800" b="0" baseline="0" dirty="0" smtClean="0">
                        <a:solidFill>
                          <a:schemeClr val="bg1"/>
                        </a:solidFill>
                        <a:latin typeface="+mn-lt"/>
                        <a:ea typeface="+mn-ea"/>
                      </a:endParaRPr>
                    </a:p>
                  </a:txBody>
                  <a:tcPr marL="99072" marR="99072"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266700" indent="-266700">
                        <a:buFont typeface="Wingdings" pitchFamily="2" charset="2"/>
                        <a:buChar char="Ü"/>
                      </a:pPr>
                      <a:r>
                        <a:rPr lang="zh-TW" altLang="en-US" sz="1600" b="0" kern="1200" baseline="0" dirty="0" smtClean="0">
                          <a:solidFill>
                            <a:schemeClr val="tx1"/>
                          </a:solidFill>
                          <a:latin typeface="+mn-lt"/>
                          <a:ea typeface="+mn-ea"/>
                          <a:cs typeface="+mn-cs"/>
                        </a:rPr>
                        <a:t>降低連線之人力</a:t>
                      </a:r>
                      <a:endParaRPr lang="en-US" altLang="zh-TW" sz="1600" b="0" kern="1200" baseline="0" dirty="0" smtClean="0">
                        <a:solidFill>
                          <a:schemeClr val="tx1"/>
                        </a:solidFill>
                        <a:latin typeface="+mn-lt"/>
                        <a:ea typeface="+mn-ea"/>
                        <a:cs typeface="+mn-cs"/>
                      </a:endParaRPr>
                    </a:p>
                    <a:p>
                      <a:pPr marL="266700" marR="0" indent="-2667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zh-TW" altLang="en-US" sz="1600" b="0" kern="1200" baseline="0" dirty="0" smtClean="0">
                          <a:solidFill>
                            <a:schemeClr val="tx1"/>
                          </a:solidFill>
                          <a:latin typeface="+mn-lt"/>
                          <a:ea typeface="+mn-ea"/>
                          <a:cs typeface="+mn-cs"/>
                        </a:rPr>
                        <a:t>各店間的轉撥單改由系統化</a:t>
                      </a:r>
                    </a:p>
                    <a:p>
                      <a:pPr marL="266700" indent="-266700">
                        <a:buFont typeface="Wingdings" pitchFamily="2" charset="2"/>
                        <a:buChar char="Ü"/>
                      </a:pPr>
                      <a:r>
                        <a:rPr lang="zh-TW" altLang="en-US" sz="1600" b="0" kern="1200" baseline="0" dirty="0" smtClean="0">
                          <a:solidFill>
                            <a:schemeClr val="tx1"/>
                          </a:solidFill>
                          <a:latin typeface="+mn-lt"/>
                          <a:ea typeface="+mn-ea"/>
                          <a:cs typeface="+mn-cs"/>
                        </a:rPr>
                        <a:t>會計</a:t>
                      </a:r>
                      <a:r>
                        <a:rPr lang="zh-TW" altLang="en-US" sz="1600" b="0" kern="1200" baseline="0" dirty="0" smtClean="0">
                          <a:solidFill>
                            <a:schemeClr val="tx1"/>
                          </a:solidFill>
                          <a:latin typeface="+mn-lt"/>
                          <a:ea typeface="+mn-ea"/>
                          <a:cs typeface="+mn-cs"/>
                        </a:rPr>
                        <a:t>帳務小姐由原本的</a:t>
                      </a:r>
                      <a:r>
                        <a:rPr lang="en-US" altLang="zh-TW" sz="1600" b="0" kern="1200" baseline="0" dirty="0" smtClean="0">
                          <a:solidFill>
                            <a:schemeClr val="tx1"/>
                          </a:solidFill>
                          <a:latin typeface="+mn-lt"/>
                          <a:ea typeface="+mn-ea"/>
                          <a:cs typeface="+mn-cs"/>
                        </a:rPr>
                        <a:t>15</a:t>
                      </a:r>
                      <a:r>
                        <a:rPr lang="zh-TW" altLang="en-US" sz="1600" b="0" kern="1200" baseline="0" dirty="0" smtClean="0">
                          <a:solidFill>
                            <a:schemeClr val="tx1"/>
                          </a:solidFill>
                          <a:latin typeface="+mn-lt"/>
                          <a:ea typeface="+mn-ea"/>
                          <a:cs typeface="+mn-cs"/>
                        </a:rPr>
                        <a:t>店</a:t>
                      </a:r>
                      <a:r>
                        <a:rPr lang="en-US" altLang="zh-TW" sz="1600" b="0" kern="1200" baseline="0" dirty="0" smtClean="0">
                          <a:solidFill>
                            <a:schemeClr val="tx1"/>
                          </a:solidFill>
                          <a:latin typeface="+mn-lt"/>
                          <a:ea typeface="+mn-ea"/>
                          <a:cs typeface="+mn-cs"/>
                        </a:rPr>
                        <a:t>/</a:t>
                      </a:r>
                      <a:r>
                        <a:rPr lang="zh-TW" altLang="en-US" sz="1600" b="0" kern="1200" baseline="0" dirty="0" smtClean="0">
                          <a:solidFill>
                            <a:schemeClr val="tx1"/>
                          </a:solidFill>
                          <a:latin typeface="+mn-lt"/>
                          <a:ea typeface="+mn-ea"/>
                          <a:cs typeface="+mn-cs"/>
                        </a:rPr>
                        <a:t>人，縮編至</a:t>
                      </a:r>
                      <a:r>
                        <a:rPr lang="en-US" altLang="zh-TW" sz="1600" b="0" kern="1200" baseline="0" dirty="0" smtClean="0">
                          <a:solidFill>
                            <a:schemeClr val="tx1"/>
                          </a:solidFill>
                          <a:latin typeface="+mn-lt"/>
                          <a:ea typeface="+mn-ea"/>
                          <a:cs typeface="+mn-cs"/>
                        </a:rPr>
                        <a:t>50</a:t>
                      </a:r>
                      <a:r>
                        <a:rPr lang="zh-TW" altLang="en-US" sz="1600" b="0" kern="1200" baseline="0" dirty="0" smtClean="0">
                          <a:solidFill>
                            <a:schemeClr val="tx1"/>
                          </a:solidFill>
                          <a:latin typeface="+mn-lt"/>
                          <a:ea typeface="+mn-ea"/>
                          <a:cs typeface="+mn-cs"/>
                        </a:rPr>
                        <a:t>店</a:t>
                      </a:r>
                      <a:r>
                        <a:rPr lang="en-US" altLang="zh-TW" sz="1600" b="0" kern="1200" baseline="0" dirty="0" smtClean="0">
                          <a:solidFill>
                            <a:schemeClr val="tx1"/>
                          </a:solidFill>
                          <a:latin typeface="+mn-lt"/>
                          <a:ea typeface="+mn-ea"/>
                          <a:cs typeface="+mn-cs"/>
                        </a:rPr>
                        <a:t>/</a:t>
                      </a:r>
                      <a:r>
                        <a:rPr lang="zh-TW" altLang="en-US" sz="1600" b="0" kern="1200" baseline="0" dirty="0" smtClean="0">
                          <a:solidFill>
                            <a:schemeClr val="tx1"/>
                          </a:solidFill>
                          <a:latin typeface="+mn-lt"/>
                          <a:ea typeface="+mn-ea"/>
                          <a:cs typeface="+mn-cs"/>
                        </a:rPr>
                        <a:t>人</a:t>
                      </a:r>
                      <a:endParaRPr lang="en-US" altLang="zh-TW" sz="1600" b="0" kern="1200" baseline="0" dirty="0" smtClean="0">
                        <a:solidFill>
                          <a:schemeClr val="tx1"/>
                        </a:solidFill>
                        <a:latin typeface="+mn-lt"/>
                        <a:ea typeface="+mn-ea"/>
                        <a:cs typeface="+mn-cs"/>
                      </a:endParaRPr>
                    </a:p>
                    <a:p>
                      <a:pPr marL="266700" indent="-266700">
                        <a:buFont typeface="Wingdings" pitchFamily="2" charset="2"/>
                        <a:buChar char="Ü"/>
                      </a:pPr>
                      <a:r>
                        <a:rPr lang="en-US" altLang="zh-TW" sz="1600" b="0" kern="1200" baseline="0" dirty="0" smtClean="0">
                          <a:solidFill>
                            <a:srgbClr val="FF0000"/>
                          </a:solidFill>
                          <a:latin typeface="+mn-lt"/>
                          <a:ea typeface="+mn-ea"/>
                          <a:cs typeface="+mn-cs"/>
                        </a:rPr>
                        <a:t>KPI</a:t>
                      </a:r>
                      <a:r>
                        <a:rPr lang="zh-TW" altLang="en-US" sz="1600" b="0" kern="1200" baseline="0" dirty="0" smtClean="0">
                          <a:solidFill>
                            <a:srgbClr val="FF0000"/>
                          </a:solidFill>
                          <a:latin typeface="+mn-lt"/>
                          <a:ea typeface="+mn-ea"/>
                          <a:cs typeface="+mn-cs"/>
                        </a:rPr>
                        <a:t>達成：增加帳務小姐作帳店數。</a:t>
                      </a:r>
                      <a:endParaRPr lang="zh-TW" altLang="en-US" sz="1600" b="0" kern="1200" baseline="0" dirty="0" smtClean="0">
                        <a:solidFill>
                          <a:schemeClr val="tx1"/>
                        </a:solidFill>
                        <a:latin typeface="+mn-lt"/>
                        <a:ea typeface="+mn-ea"/>
                        <a:cs typeface="+mn-cs"/>
                      </a:endParaRPr>
                    </a:p>
                  </a:txBody>
                  <a:tcPr marL="99072" marR="99072"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550">
                <a:tc>
                  <a:txBody>
                    <a:bodyPr/>
                    <a:lstStyle/>
                    <a:p>
                      <a:pPr algn="ctr"/>
                      <a:r>
                        <a:rPr lang="zh-TW" altLang="en-US" sz="1800" b="0" baseline="0" dirty="0" smtClean="0">
                          <a:solidFill>
                            <a:schemeClr val="bg1"/>
                          </a:solidFill>
                          <a:latin typeface="+mn-lt"/>
                          <a:ea typeface="+mn-ea"/>
                        </a:rPr>
                        <a:t>技</a:t>
                      </a:r>
                      <a:r>
                        <a:rPr lang="zh-TW" altLang="en-US" sz="1800" b="0" baseline="0" dirty="0" smtClean="0">
                          <a:solidFill>
                            <a:schemeClr val="bg1"/>
                          </a:solidFill>
                          <a:latin typeface="+mn-lt"/>
                          <a:ea typeface="+mn-ea"/>
                        </a:rPr>
                        <a:t>推處</a:t>
                      </a:r>
                      <a:endParaRPr lang="zh-TW" altLang="en-US" sz="1800" b="0" baseline="0" dirty="0" smtClean="0">
                        <a:solidFill>
                          <a:schemeClr val="bg1"/>
                        </a:solidFill>
                        <a:latin typeface="+mn-lt"/>
                        <a:ea typeface="+mn-ea"/>
                      </a:endParaRPr>
                    </a:p>
                  </a:txBody>
                  <a:tcPr marL="99072" marR="99072"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266700" indent="-266700">
                        <a:buFont typeface="Wingdings" pitchFamily="2" charset="2"/>
                        <a:buChar char="Ü"/>
                      </a:pPr>
                      <a:r>
                        <a:rPr lang="zh-TW" altLang="en-US" sz="1600" b="0" kern="1200" baseline="0" dirty="0" smtClean="0">
                          <a:solidFill>
                            <a:schemeClr val="tx1"/>
                          </a:solidFill>
                          <a:latin typeface="+mn-lt"/>
                          <a:ea typeface="+mn-ea"/>
                          <a:cs typeface="+mn-cs"/>
                        </a:rPr>
                        <a:t>收集</a:t>
                      </a:r>
                      <a:r>
                        <a:rPr lang="zh-TW" altLang="en-US" sz="1600" b="0" kern="1200" baseline="0" dirty="0" smtClean="0">
                          <a:solidFill>
                            <a:schemeClr val="tx1"/>
                          </a:solidFill>
                          <a:latin typeface="+mn-lt"/>
                          <a:ea typeface="+mn-ea"/>
                          <a:cs typeface="+mn-cs"/>
                        </a:rPr>
                        <a:t>外點幹部的藥方</a:t>
                      </a:r>
                      <a:r>
                        <a:rPr lang="en-US" altLang="zh-TW" sz="1600" b="0" kern="1200" baseline="0" dirty="0" smtClean="0">
                          <a:solidFill>
                            <a:schemeClr val="tx1"/>
                          </a:solidFill>
                          <a:latin typeface="+mn-lt"/>
                          <a:ea typeface="+mn-ea"/>
                          <a:cs typeface="+mn-cs"/>
                        </a:rPr>
                        <a:t>Domain Know-How</a:t>
                      </a:r>
                    </a:p>
                    <a:p>
                      <a:pPr marL="266700" indent="-266700">
                        <a:buFont typeface="Wingdings" pitchFamily="2" charset="2"/>
                        <a:buChar char="Ü"/>
                      </a:pPr>
                      <a:r>
                        <a:rPr lang="zh-TW" altLang="en-US" sz="1600" b="0" kern="1200" baseline="0" dirty="0" smtClean="0">
                          <a:solidFill>
                            <a:schemeClr val="tx1"/>
                          </a:solidFill>
                          <a:latin typeface="+mn-lt"/>
                          <a:ea typeface="+mn-ea"/>
                          <a:cs typeface="+mn-cs"/>
                        </a:rPr>
                        <a:t>收集農民植</a:t>
                      </a:r>
                      <a:r>
                        <a:rPr lang="zh-TW" altLang="en-US" sz="1600" b="0" kern="1200" baseline="0" dirty="0" smtClean="0">
                          <a:solidFill>
                            <a:schemeClr val="tx1"/>
                          </a:solidFill>
                          <a:latin typeface="+mn-lt"/>
                          <a:ea typeface="+mn-ea"/>
                          <a:cs typeface="+mn-cs"/>
                        </a:rPr>
                        <a:t>栽種類</a:t>
                      </a:r>
                      <a:r>
                        <a:rPr lang="zh-TW" altLang="en-US" sz="1600" b="0" kern="1200" baseline="0" dirty="0" smtClean="0">
                          <a:solidFill>
                            <a:schemeClr val="tx1"/>
                          </a:solidFill>
                          <a:latin typeface="+mn-lt"/>
                          <a:ea typeface="+mn-ea"/>
                          <a:cs typeface="+mn-cs"/>
                        </a:rPr>
                        <a:t>、作物面積與分析客戶</a:t>
                      </a:r>
                      <a:r>
                        <a:rPr lang="zh-TW" altLang="en-US" sz="1600" b="0" kern="1200" baseline="0" dirty="0" smtClean="0">
                          <a:solidFill>
                            <a:schemeClr val="tx1"/>
                          </a:solidFill>
                          <a:latin typeface="+mn-lt"/>
                          <a:ea typeface="+mn-ea"/>
                          <a:cs typeface="+mn-cs"/>
                        </a:rPr>
                        <a:t>關係管理後續</a:t>
                      </a:r>
                      <a:r>
                        <a:rPr lang="zh-TW" altLang="en-US" sz="1600" b="0" kern="1200" baseline="0" dirty="0" smtClean="0">
                          <a:solidFill>
                            <a:schemeClr val="tx1"/>
                          </a:solidFill>
                          <a:latin typeface="+mn-lt"/>
                          <a:ea typeface="+mn-ea"/>
                          <a:cs typeface="+mn-cs"/>
                        </a:rPr>
                        <a:t>運用</a:t>
                      </a:r>
                      <a:endParaRPr lang="en-US" altLang="zh-TW" sz="1600" b="0" kern="1200" baseline="0" dirty="0" smtClean="0">
                        <a:solidFill>
                          <a:schemeClr val="tx1"/>
                        </a:solidFill>
                        <a:latin typeface="+mn-lt"/>
                        <a:ea typeface="+mn-ea"/>
                        <a:cs typeface="+mn-cs"/>
                      </a:endParaRPr>
                    </a:p>
                    <a:p>
                      <a:pPr marL="266700" indent="-266700">
                        <a:buFont typeface="Wingdings" pitchFamily="2" charset="2"/>
                        <a:buChar char="Ü"/>
                      </a:pPr>
                      <a:r>
                        <a:rPr lang="en-US" altLang="zh-TW" sz="1600" b="0" kern="1200" baseline="0" dirty="0" smtClean="0">
                          <a:solidFill>
                            <a:srgbClr val="FF0000"/>
                          </a:solidFill>
                          <a:latin typeface="+mn-lt"/>
                          <a:ea typeface="+mn-ea"/>
                          <a:cs typeface="+mn-cs"/>
                        </a:rPr>
                        <a:t>KPI</a:t>
                      </a:r>
                      <a:r>
                        <a:rPr lang="zh-TW" altLang="en-US" sz="1600" b="0" kern="1200" baseline="0" dirty="0" smtClean="0">
                          <a:solidFill>
                            <a:srgbClr val="FF0000"/>
                          </a:solidFill>
                          <a:latin typeface="+mn-lt"/>
                          <a:ea typeface="+mn-ea"/>
                          <a:cs typeface="+mn-cs"/>
                        </a:rPr>
                        <a:t>達成：知識管理推導、植物醫生的養成。</a:t>
                      </a:r>
                      <a:endParaRPr lang="zh-TW" altLang="en-US" sz="1600" b="0" kern="1200" baseline="0" dirty="0" smtClean="0">
                        <a:solidFill>
                          <a:schemeClr val="tx1"/>
                        </a:solidFill>
                        <a:latin typeface="+mn-lt"/>
                        <a:ea typeface="+mn-ea"/>
                        <a:cs typeface="+mn-cs"/>
                      </a:endParaRPr>
                    </a:p>
                  </a:txBody>
                  <a:tcPr marL="99072" marR="99072"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888">
                <a:tc>
                  <a:txBody>
                    <a:bodyPr/>
                    <a:lstStyle/>
                    <a:p>
                      <a:pPr algn="ctr"/>
                      <a:r>
                        <a:rPr lang="zh-TW" altLang="en-US" sz="1800" b="0" baseline="0" dirty="0" smtClean="0">
                          <a:solidFill>
                            <a:schemeClr val="bg1"/>
                          </a:solidFill>
                          <a:latin typeface="+mn-lt"/>
                          <a:ea typeface="+mn-ea"/>
                        </a:rPr>
                        <a:t>資訊處</a:t>
                      </a:r>
                      <a:endParaRPr lang="zh-TW" altLang="en-US" sz="1800" b="0" baseline="0" dirty="0" smtClean="0">
                        <a:solidFill>
                          <a:schemeClr val="bg1"/>
                        </a:solidFill>
                        <a:latin typeface="+mn-lt"/>
                        <a:ea typeface="+mn-ea"/>
                      </a:endParaRPr>
                    </a:p>
                  </a:txBody>
                  <a:tcPr marL="99072" marR="99072"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266700" indent="-266700">
                        <a:buFont typeface="Wingdings" pitchFamily="2" charset="2"/>
                        <a:buChar char="Ü"/>
                      </a:pPr>
                      <a:r>
                        <a:rPr lang="zh-TW" altLang="en-US" sz="1600" b="0" kern="1200" baseline="0" dirty="0" smtClean="0">
                          <a:solidFill>
                            <a:schemeClr val="tx1"/>
                          </a:solidFill>
                          <a:latin typeface="+mn-lt"/>
                          <a:ea typeface="+mn-ea"/>
                          <a:cs typeface="+mn-cs"/>
                        </a:rPr>
                        <a:t>提昇</a:t>
                      </a:r>
                      <a:r>
                        <a:rPr lang="en-US" altLang="zh-TW" sz="1600" b="0" kern="1200" baseline="0" dirty="0" smtClean="0">
                          <a:solidFill>
                            <a:schemeClr val="tx1"/>
                          </a:solidFill>
                          <a:latin typeface="+mn-lt"/>
                          <a:ea typeface="+mn-ea"/>
                          <a:cs typeface="+mn-cs"/>
                        </a:rPr>
                        <a:t>POS</a:t>
                      </a:r>
                      <a:r>
                        <a:rPr lang="zh-TW" altLang="en-US" sz="1600" b="0" kern="1200" baseline="0" dirty="0" smtClean="0">
                          <a:solidFill>
                            <a:schemeClr val="tx1"/>
                          </a:solidFill>
                          <a:latin typeface="+mn-lt"/>
                          <a:ea typeface="+mn-ea"/>
                          <a:cs typeface="+mn-cs"/>
                        </a:rPr>
                        <a:t>功能＋農藥處方籤的軟體開發</a:t>
                      </a:r>
                    </a:p>
                    <a:p>
                      <a:pPr marL="266700" indent="-266700">
                        <a:buFont typeface="Wingdings" pitchFamily="2" charset="2"/>
                        <a:buChar char="Ü"/>
                      </a:pPr>
                      <a:r>
                        <a:rPr lang="zh-TW" altLang="en-US" sz="1600" b="0" kern="1200" baseline="0" dirty="0" smtClean="0">
                          <a:solidFill>
                            <a:schemeClr val="tx1"/>
                          </a:solidFill>
                          <a:latin typeface="+mn-lt"/>
                          <a:ea typeface="+mn-ea"/>
                          <a:cs typeface="+mn-cs"/>
                        </a:rPr>
                        <a:t>減少</a:t>
                      </a:r>
                      <a:r>
                        <a:rPr lang="en-US" altLang="zh-TW" sz="1600" b="0" kern="1200" baseline="0" dirty="0" smtClean="0">
                          <a:solidFill>
                            <a:schemeClr val="tx1"/>
                          </a:solidFill>
                          <a:latin typeface="+mn-lt"/>
                          <a:ea typeface="+mn-ea"/>
                          <a:cs typeface="+mn-cs"/>
                        </a:rPr>
                        <a:t>IT</a:t>
                      </a:r>
                      <a:r>
                        <a:rPr lang="zh-TW" altLang="en-US" sz="1600" b="0" kern="1200" baseline="0" dirty="0" smtClean="0">
                          <a:solidFill>
                            <a:schemeClr val="tx1"/>
                          </a:solidFill>
                          <a:latin typeface="+mn-lt"/>
                          <a:ea typeface="+mn-ea"/>
                          <a:cs typeface="+mn-cs"/>
                        </a:rPr>
                        <a:t>的行政</a:t>
                      </a:r>
                      <a:r>
                        <a:rPr lang="zh-TW" altLang="en-US" sz="1600" b="0" kern="1200" baseline="0" dirty="0" smtClean="0">
                          <a:solidFill>
                            <a:schemeClr val="tx1"/>
                          </a:solidFill>
                          <a:latin typeface="+mn-lt"/>
                          <a:ea typeface="+mn-ea"/>
                          <a:cs typeface="+mn-cs"/>
                        </a:rPr>
                        <a:t>工作</a:t>
                      </a:r>
                      <a:endParaRPr lang="en-US" altLang="zh-TW" sz="1600" b="0" kern="1200" baseline="0" dirty="0" smtClean="0">
                        <a:solidFill>
                          <a:schemeClr val="tx1"/>
                        </a:solidFill>
                        <a:latin typeface="+mn-lt"/>
                        <a:ea typeface="+mn-ea"/>
                        <a:cs typeface="+mn-cs"/>
                      </a:endParaRPr>
                    </a:p>
                    <a:p>
                      <a:pPr marL="266700" indent="-266700">
                        <a:buFont typeface="Wingdings" pitchFamily="2" charset="2"/>
                        <a:buChar char="Ü"/>
                      </a:pPr>
                      <a:r>
                        <a:rPr lang="en-US" altLang="zh-TW" sz="1600" b="0" kern="1200" baseline="0" dirty="0" smtClean="0">
                          <a:solidFill>
                            <a:srgbClr val="FF0000"/>
                          </a:solidFill>
                          <a:latin typeface="+mn-lt"/>
                          <a:ea typeface="+mn-ea"/>
                          <a:cs typeface="+mn-cs"/>
                        </a:rPr>
                        <a:t>KPI</a:t>
                      </a:r>
                      <a:r>
                        <a:rPr lang="zh-TW" altLang="en-US" sz="1600" b="0" kern="1200" baseline="0" dirty="0" smtClean="0">
                          <a:solidFill>
                            <a:srgbClr val="FF0000"/>
                          </a:solidFill>
                          <a:latin typeface="+mn-lt"/>
                          <a:ea typeface="+mn-ea"/>
                          <a:cs typeface="+mn-cs"/>
                        </a:rPr>
                        <a:t>達成：</a:t>
                      </a:r>
                      <a:r>
                        <a:rPr lang="en-US" altLang="zh-TW" sz="1600" b="0" kern="1200" baseline="0" dirty="0" smtClean="0">
                          <a:solidFill>
                            <a:srgbClr val="FF0000"/>
                          </a:solidFill>
                          <a:latin typeface="+mn-lt"/>
                          <a:ea typeface="+mn-ea"/>
                          <a:cs typeface="+mn-cs"/>
                        </a:rPr>
                        <a:t>POS</a:t>
                      </a:r>
                      <a:r>
                        <a:rPr lang="zh-TW" altLang="en-US" sz="1600" b="0" kern="1200" baseline="0" dirty="0" smtClean="0">
                          <a:solidFill>
                            <a:srgbClr val="FF0000"/>
                          </a:solidFill>
                          <a:latin typeface="+mn-lt"/>
                          <a:ea typeface="+mn-ea"/>
                          <a:cs typeface="+mn-cs"/>
                        </a:rPr>
                        <a:t>系統專案、知識管理專案。</a:t>
                      </a:r>
                      <a:endParaRPr lang="zh-TW" altLang="en-US" sz="1600" b="0" kern="1200" baseline="0" dirty="0" smtClean="0">
                        <a:solidFill>
                          <a:schemeClr val="tx1"/>
                        </a:solidFill>
                        <a:latin typeface="+mn-lt"/>
                        <a:ea typeface="+mn-ea"/>
                        <a:cs typeface="+mn-cs"/>
                      </a:endParaRPr>
                    </a:p>
                  </a:txBody>
                  <a:tcPr marL="99072" marR="99072"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2202">
                <a:tc>
                  <a:txBody>
                    <a:bodyPr/>
                    <a:lstStyle/>
                    <a:p>
                      <a:pPr algn="ctr"/>
                      <a:r>
                        <a:rPr lang="zh-TW" altLang="en-US" sz="1800" b="0" baseline="0" dirty="0" smtClean="0">
                          <a:solidFill>
                            <a:schemeClr val="bg1"/>
                          </a:solidFill>
                          <a:latin typeface="+mn-lt"/>
                          <a:ea typeface="+mn-ea"/>
                        </a:rPr>
                        <a:t>植保部</a:t>
                      </a:r>
                      <a:endParaRPr lang="en-US" altLang="zh-TW" sz="1800" b="0" baseline="0" dirty="0" smtClean="0">
                        <a:solidFill>
                          <a:schemeClr val="bg1"/>
                        </a:solidFill>
                        <a:latin typeface="+mn-lt"/>
                        <a:ea typeface="+mn-ea"/>
                      </a:endParaRPr>
                    </a:p>
                    <a:p>
                      <a:pPr algn="ctr"/>
                      <a:r>
                        <a:rPr lang="zh-TW" altLang="en-US" sz="1800" b="0" baseline="0" dirty="0" smtClean="0">
                          <a:solidFill>
                            <a:schemeClr val="bg1"/>
                          </a:solidFill>
                          <a:latin typeface="+mn-lt"/>
                          <a:ea typeface="+mn-ea"/>
                        </a:rPr>
                        <a:t>綜合</a:t>
                      </a:r>
                      <a:r>
                        <a:rPr lang="zh-TW" altLang="en-US" sz="1800" b="0" baseline="0" dirty="0" smtClean="0">
                          <a:solidFill>
                            <a:schemeClr val="bg1"/>
                          </a:solidFill>
                          <a:latin typeface="+mn-lt"/>
                          <a:ea typeface="+mn-ea"/>
                        </a:rPr>
                        <a:t>效益</a:t>
                      </a:r>
                    </a:p>
                  </a:txBody>
                  <a:tcPr marL="99072" marR="99072"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266700" indent="-266700">
                        <a:buFont typeface="Wingdings" pitchFamily="2" charset="2"/>
                        <a:buChar char="Ü"/>
                      </a:pPr>
                      <a:r>
                        <a:rPr lang="zh-TW" altLang="en-US" sz="1600" b="0" kern="1200" baseline="0" dirty="0" smtClean="0">
                          <a:solidFill>
                            <a:schemeClr val="tx1"/>
                          </a:solidFill>
                          <a:latin typeface="+mn-lt"/>
                          <a:ea typeface="+mn-ea"/>
                          <a:cs typeface="+mn-cs"/>
                        </a:rPr>
                        <a:t>全省當日業績迅速確實</a:t>
                      </a:r>
                      <a:endParaRPr lang="en-US" altLang="zh-TW" sz="1600" b="0" kern="1200" baseline="0" dirty="0" smtClean="0">
                        <a:solidFill>
                          <a:schemeClr val="tx1"/>
                        </a:solidFill>
                        <a:latin typeface="+mn-lt"/>
                        <a:ea typeface="+mn-ea"/>
                        <a:cs typeface="+mn-cs"/>
                      </a:endParaRPr>
                    </a:p>
                    <a:p>
                      <a:pPr marL="266700" indent="-266700">
                        <a:buFont typeface="Wingdings" pitchFamily="2" charset="2"/>
                        <a:buChar char="Ü"/>
                      </a:pPr>
                      <a:r>
                        <a:rPr lang="zh-TW" altLang="en-US" sz="1600" b="0" kern="1200" baseline="0" dirty="0" smtClean="0">
                          <a:solidFill>
                            <a:schemeClr val="tx1"/>
                          </a:solidFill>
                          <a:latin typeface="+mn-lt"/>
                          <a:ea typeface="+mn-ea"/>
                          <a:cs typeface="+mn-cs"/>
                        </a:rPr>
                        <a:t>各店庫存管理透明</a:t>
                      </a:r>
                      <a:r>
                        <a:rPr lang="zh-TW" altLang="en-US" sz="1600" b="0" kern="1200" baseline="0" dirty="0" smtClean="0">
                          <a:solidFill>
                            <a:schemeClr val="tx1"/>
                          </a:solidFill>
                          <a:latin typeface="+mn-lt"/>
                          <a:ea typeface="+mn-ea"/>
                          <a:cs typeface="+mn-cs"/>
                        </a:rPr>
                        <a:t>化</a:t>
                      </a:r>
                      <a:endParaRPr lang="en-US" altLang="zh-TW" sz="1600" b="0" kern="1200" baseline="0" dirty="0" smtClean="0">
                        <a:solidFill>
                          <a:schemeClr val="tx1"/>
                        </a:solidFill>
                        <a:latin typeface="+mn-lt"/>
                        <a:ea typeface="+mn-ea"/>
                        <a:cs typeface="+mn-cs"/>
                      </a:endParaRPr>
                    </a:p>
                    <a:p>
                      <a:pPr marL="266700" indent="-266700">
                        <a:buFont typeface="Wingdings" pitchFamily="2" charset="2"/>
                        <a:buChar char="Ü"/>
                      </a:pPr>
                      <a:r>
                        <a:rPr lang="en-US" altLang="zh-TW" sz="1600" b="0" kern="1200" baseline="0" dirty="0" smtClean="0">
                          <a:solidFill>
                            <a:srgbClr val="FF0000"/>
                          </a:solidFill>
                          <a:latin typeface="+mn-lt"/>
                          <a:ea typeface="+mn-ea"/>
                          <a:cs typeface="+mn-cs"/>
                        </a:rPr>
                        <a:t>KPI</a:t>
                      </a:r>
                      <a:r>
                        <a:rPr lang="zh-TW" altLang="en-US" sz="1600" b="0" kern="1200" baseline="0" dirty="0" smtClean="0">
                          <a:solidFill>
                            <a:srgbClr val="FF0000"/>
                          </a:solidFill>
                          <a:latin typeface="+mn-lt"/>
                          <a:ea typeface="+mn-ea"/>
                          <a:cs typeface="+mn-cs"/>
                        </a:rPr>
                        <a:t>達成：降低庫存金額、</a:t>
                      </a:r>
                      <a:endParaRPr lang="en-US" altLang="zh-TW" sz="1600" b="0" kern="1200" baseline="0" dirty="0" smtClean="0">
                        <a:solidFill>
                          <a:srgbClr val="FF0000"/>
                        </a:solidFill>
                        <a:latin typeface="+mn-lt"/>
                        <a:ea typeface="+mn-ea"/>
                        <a:cs typeface="+mn-cs"/>
                      </a:endParaRPr>
                    </a:p>
                    <a:p>
                      <a:pPr marL="0" indent="0">
                        <a:buFont typeface="Wingdings" pitchFamily="2" charset="2"/>
                        <a:buNone/>
                      </a:pPr>
                      <a:r>
                        <a:rPr lang="zh-TW" altLang="en-US" sz="1600" b="0" kern="1200" baseline="0" dirty="0" smtClean="0">
                          <a:solidFill>
                            <a:srgbClr val="FF0000"/>
                          </a:solidFill>
                          <a:latin typeface="+mn-lt"/>
                          <a:ea typeface="+mn-ea"/>
                          <a:cs typeface="+mn-cs"/>
                        </a:rPr>
                        <a:t>                     調整會計</a:t>
                      </a:r>
                      <a:r>
                        <a:rPr lang="en-US" altLang="zh-TW" sz="1600" b="0" kern="1200" baseline="0" dirty="0" smtClean="0">
                          <a:solidFill>
                            <a:srgbClr val="FF0000"/>
                          </a:solidFill>
                          <a:latin typeface="+mn-lt"/>
                          <a:ea typeface="+mn-ea"/>
                          <a:cs typeface="+mn-cs"/>
                        </a:rPr>
                        <a:t>&amp;</a:t>
                      </a:r>
                      <a:r>
                        <a:rPr lang="zh-TW" altLang="en-US" sz="1600" b="0" kern="1200" baseline="0" dirty="0" smtClean="0">
                          <a:solidFill>
                            <a:srgbClr val="FF0000"/>
                          </a:solidFill>
                          <a:latin typeface="+mn-lt"/>
                          <a:ea typeface="+mn-ea"/>
                          <a:cs typeface="+mn-cs"/>
                        </a:rPr>
                        <a:t>技推人員、</a:t>
                      </a:r>
                      <a:endParaRPr lang="en-US" altLang="zh-TW" sz="1600" b="0" kern="1200" baseline="0" dirty="0" smtClean="0">
                        <a:solidFill>
                          <a:srgbClr val="FF0000"/>
                        </a:solidFill>
                        <a:latin typeface="+mn-lt"/>
                        <a:ea typeface="+mn-ea"/>
                        <a:cs typeface="+mn-cs"/>
                      </a:endParaRPr>
                    </a:p>
                    <a:p>
                      <a:pPr marL="0" indent="0">
                        <a:buFont typeface="Wingdings" pitchFamily="2" charset="2"/>
                        <a:buNone/>
                      </a:pPr>
                      <a:r>
                        <a:rPr lang="zh-TW" altLang="en-US" sz="1600" b="0" kern="1200" baseline="0" dirty="0" smtClean="0">
                          <a:solidFill>
                            <a:srgbClr val="FF0000"/>
                          </a:solidFill>
                          <a:latin typeface="+mn-lt"/>
                          <a:ea typeface="+mn-ea"/>
                          <a:cs typeface="+mn-cs"/>
                        </a:rPr>
                        <a:t>                     掌握農民作物用藥，提升促銷方案。</a:t>
                      </a:r>
                      <a:endParaRPr lang="zh-TW" altLang="en-US" sz="1600" b="0" kern="1200" baseline="0" dirty="0" smtClean="0">
                        <a:solidFill>
                          <a:srgbClr val="FF0000"/>
                        </a:solidFill>
                        <a:latin typeface="+mn-lt"/>
                        <a:ea typeface="+mn-ea"/>
                        <a:cs typeface="+mn-cs"/>
                      </a:endParaRPr>
                    </a:p>
                  </a:txBody>
                  <a:tcPr marL="99072" marR="99072"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爆炸 1 4"/>
          <p:cNvSpPr/>
          <p:nvPr/>
        </p:nvSpPr>
        <p:spPr bwMode="auto">
          <a:xfrm>
            <a:off x="6156176" y="4293096"/>
            <a:ext cx="2808312" cy="2232248"/>
          </a:xfrm>
          <a:prstGeom prst="irregularSeal1">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mn-ea"/>
              </a:rPr>
              <a:t>公司策略</a:t>
            </a:r>
            <a:endParaRPr kumimoji="0" lang="en-US" altLang="zh-TW" sz="1600" b="1" i="0" u="none" strike="noStrike" cap="none" normalizeH="0" baseline="0" dirty="0" smtClean="0">
              <a:ln>
                <a:noFill/>
              </a:ln>
              <a:solidFill>
                <a:srgbClr val="FFFFFF"/>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sz="1600" b="1" dirty="0">
                <a:solidFill>
                  <a:srgbClr val="FFFFFF"/>
                </a:solidFill>
                <a:latin typeface="+mn-ea"/>
              </a:rPr>
              <a:t>↓</a:t>
            </a:r>
            <a:endParaRPr kumimoji="0" lang="en-US" altLang="zh-TW" sz="1600" b="1" i="0" u="none" strike="noStrike" cap="none" normalizeH="0" baseline="0" dirty="0" smtClean="0">
              <a:ln>
                <a:noFill/>
              </a:ln>
              <a:solidFill>
                <a:srgbClr val="FFFFFF"/>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sz="1600" b="1" dirty="0" smtClean="0">
                <a:solidFill>
                  <a:srgbClr val="FFFFFF"/>
                </a:solidFill>
                <a:latin typeface="+mn-ea"/>
              </a:rPr>
              <a:t>個人</a:t>
            </a:r>
            <a:r>
              <a:rPr lang="en-US" altLang="zh-TW" sz="1600" b="1" dirty="0" smtClean="0">
                <a:solidFill>
                  <a:srgbClr val="FFFFFF"/>
                </a:solidFill>
                <a:latin typeface="+mn-ea"/>
              </a:rPr>
              <a:t>KPI</a:t>
            </a:r>
            <a:endParaRPr kumimoji="0" lang="zh-TW" altLang="en-US" sz="1800" b="1" i="0" u="none" strike="noStrike" cap="none" normalizeH="0" baseline="0" dirty="0" smtClean="0">
              <a:ln>
                <a:noFill/>
              </a:ln>
              <a:solidFill>
                <a:srgbClr val="FFFFFF"/>
              </a:solidFill>
              <a:effectLst/>
              <a:latin typeface="+mn-ea"/>
            </a:endParaRPr>
          </a:p>
        </p:txBody>
      </p:sp>
    </p:spTree>
    <p:extLst>
      <p:ext uri="{BB962C8B-B14F-4D97-AF65-F5344CB8AC3E}">
        <p14:creationId xmlns:p14="http://schemas.microsoft.com/office/powerpoint/2010/main" val="2574492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4" name="Rectangle 4"/>
          <p:cNvSpPr>
            <a:spLocks noGrp="1" noChangeArrowheads="1"/>
          </p:cNvSpPr>
          <p:nvPr>
            <p:ph type="ctrTitle"/>
          </p:nvPr>
        </p:nvSpPr>
        <p:spPr>
          <a:xfrm>
            <a:off x="4648200" y="3787775"/>
            <a:ext cx="4110038" cy="885825"/>
          </a:xfrm>
        </p:spPr>
        <p:txBody>
          <a:bodyPr/>
          <a:lstStyle/>
          <a:p>
            <a:pPr algn="dist"/>
            <a:r>
              <a:rPr lang="en-US" altLang="zh-TW" sz="5500" dirty="0">
                <a:ea typeface="新細明體" panose="02020500000000000000" pitchFamily="18" charset="-120"/>
              </a:rPr>
              <a:t>Thank You!</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9634" name="Group 2"/>
          <p:cNvGrpSpPr>
            <a:grpSpLocks/>
          </p:cNvGrpSpPr>
          <p:nvPr/>
        </p:nvGrpSpPr>
        <p:grpSpPr bwMode="auto">
          <a:xfrm>
            <a:off x="1876425" y="3073226"/>
            <a:ext cx="5311775" cy="688975"/>
            <a:chOff x="720" y="1392"/>
            <a:chExt cx="4058" cy="480"/>
          </a:xfrm>
        </p:grpSpPr>
        <p:sp>
          <p:nvSpPr>
            <p:cNvPr id="69635" name="AutoShape 3"/>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grpSp>
          <p:nvGrpSpPr>
            <p:cNvPr id="69636" name="Group 4"/>
            <p:cNvGrpSpPr>
              <a:grpSpLocks/>
            </p:cNvGrpSpPr>
            <p:nvPr/>
          </p:nvGrpSpPr>
          <p:grpSpPr bwMode="auto">
            <a:xfrm>
              <a:off x="730" y="1407"/>
              <a:ext cx="4043" cy="444"/>
              <a:chOff x="744" y="1407"/>
              <a:chExt cx="3988" cy="444"/>
            </a:xfrm>
          </p:grpSpPr>
          <p:sp>
            <p:nvSpPr>
              <p:cNvPr id="69637" name="AutoShape 5"/>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69638" name="AutoShape 6"/>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grpSp>
      </p:grpSp>
      <p:grpSp>
        <p:nvGrpSpPr>
          <p:cNvPr id="69639" name="Group 7"/>
          <p:cNvGrpSpPr>
            <a:grpSpLocks/>
          </p:cNvGrpSpPr>
          <p:nvPr/>
        </p:nvGrpSpPr>
        <p:grpSpPr bwMode="auto">
          <a:xfrm>
            <a:off x="1876425" y="3938414"/>
            <a:ext cx="5311775" cy="688975"/>
            <a:chOff x="720" y="1392"/>
            <a:chExt cx="4058" cy="480"/>
          </a:xfrm>
        </p:grpSpPr>
        <p:sp>
          <p:nvSpPr>
            <p:cNvPr id="69640" name="AutoShape 8"/>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grpSp>
          <p:nvGrpSpPr>
            <p:cNvPr id="69641" name="Group 9"/>
            <p:cNvGrpSpPr>
              <a:grpSpLocks/>
            </p:cNvGrpSpPr>
            <p:nvPr/>
          </p:nvGrpSpPr>
          <p:grpSpPr bwMode="auto">
            <a:xfrm>
              <a:off x="730" y="1407"/>
              <a:ext cx="4043" cy="444"/>
              <a:chOff x="744" y="1407"/>
              <a:chExt cx="3988" cy="444"/>
            </a:xfrm>
          </p:grpSpPr>
          <p:sp>
            <p:nvSpPr>
              <p:cNvPr id="69642" name="AutoShape 10"/>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69643" name="AutoShape 11"/>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grpSp>
      </p:grpSp>
      <p:grpSp>
        <p:nvGrpSpPr>
          <p:cNvPr id="69644" name="Group 12"/>
          <p:cNvGrpSpPr>
            <a:grpSpLocks/>
          </p:cNvGrpSpPr>
          <p:nvPr/>
        </p:nvGrpSpPr>
        <p:grpSpPr bwMode="auto">
          <a:xfrm>
            <a:off x="1876425" y="4795664"/>
            <a:ext cx="5311775" cy="688975"/>
            <a:chOff x="720" y="1392"/>
            <a:chExt cx="4058" cy="480"/>
          </a:xfrm>
        </p:grpSpPr>
        <p:sp>
          <p:nvSpPr>
            <p:cNvPr id="69645" name="AutoShape 13"/>
            <p:cNvSpPr>
              <a:spLocks noChangeArrowheads="1"/>
            </p:cNvSpPr>
            <p:nvPr/>
          </p:nvSpPr>
          <p:spPr bwMode="lt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grpSp>
          <p:nvGrpSpPr>
            <p:cNvPr id="69646" name="Group 14"/>
            <p:cNvGrpSpPr>
              <a:grpSpLocks/>
            </p:cNvGrpSpPr>
            <p:nvPr/>
          </p:nvGrpSpPr>
          <p:grpSpPr bwMode="auto">
            <a:xfrm>
              <a:off x="730" y="1407"/>
              <a:ext cx="4043" cy="444"/>
              <a:chOff x="744" y="1407"/>
              <a:chExt cx="3988" cy="444"/>
            </a:xfrm>
          </p:grpSpPr>
          <p:sp>
            <p:nvSpPr>
              <p:cNvPr id="69647" name="AutoShape 15"/>
              <p:cNvSpPr>
                <a:spLocks noChangeArrowheads="1"/>
              </p:cNvSpPr>
              <p:nvPr/>
            </p:nvSpPr>
            <p:spPr bwMode="lt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69648" name="AutoShape 16"/>
              <p:cNvSpPr>
                <a:spLocks noChangeArrowheads="1"/>
              </p:cNvSpPr>
              <p:nvPr/>
            </p:nvSpPr>
            <p:spPr bwMode="lt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grpSp>
      </p:grpSp>
      <p:grpSp>
        <p:nvGrpSpPr>
          <p:cNvPr id="69649" name="Group 17"/>
          <p:cNvGrpSpPr>
            <a:grpSpLocks/>
          </p:cNvGrpSpPr>
          <p:nvPr/>
        </p:nvGrpSpPr>
        <p:grpSpPr bwMode="auto">
          <a:xfrm>
            <a:off x="1876425" y="2209626"/>
            <a:ext cx="5311775" cy="688975"/>
            <a:chOff x="720" y="1392"/>
            <a:chExt cx="4058" cy="480"/>
          </a:xfrm>
        </p:grpSpPr>
        <p:sp>
          <p:nvSpPr>
            <p:cNvPr id="69650" name="AutoShape 18"/>
            <p:cNvSpPr>
              <a:spLocks noChangeArrowheads="1"/>
            </p:cNvSpPr>
            <p:nvPr/>
          </p:nvSpPr>
          <p:spPr bwMode="lt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grpSp>
          <p:nvGrpSpPr>
            <p:cNvPr id="69651" name="Group 19"/>
            <p:cNvGrpSpPr>
              <a:grpSpLocks/>
            </p:cNvGrpSpPr>
            <p:nvPr/>
          </p:nvGrpSpPr>
          <p:grpSpPr bwMode="auto">
            <a:xfrm>
              <a:off x="730" y="1407"/>
              <a:ext cx="4043" cy="444"/>
              <a:chOff x="744" y="1407"/>
              <a:chExt cx="3988" cy="444"/>
            </a:xfrm>
          </p:grpSpPr>
          <p:sp>
            <p:nvSpPr>
              <p:cNvPr id="69652" name="AutoShape 20"/>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69653" name="AutoShape 21"/>
              <p:cNvSpPr>
                <a:spLocks noChangeArrowheads="1"/>
              </p:cNvSpPr>
              <p:nvPr/>
            </p:nvSpPr>
            <p:spPr bwMode="lt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grpSp>
      </p:grpSp>
      <p:sp>
        <p:nvSpPr>
          <p:cNvPr id="69654" name="Text Box 22"/>
          <p:cNvSpPr txBox="1">
            <a:spLocks noChangeArrowheads="1"/>
          </p:cNvSpPr>
          <p:nvPr/>
        </p:nvSpPr>
        <p:spPr bwMode="black">
          <a:xfrm>
            <a:off x="2343150" y="2323926"/>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zh-TW" altLang="en-US" sz="2400" b="1" dirty="0" smtClean="0">
                <a:solidFill>
                  <a:srgbClr val="FFFFFF"/>
                </a:solidFill>
                <a:latin typeface="+mn-lt"/>
              </a:rPr>
              <a:t>集團簡介</a:t>
            </a:r>
            <a:endParaRPr lang="en-US" altLang="zh-TW" sz="2400" b="1" dirty="0">
              <a:solidFill>
                <a:srgbClr val="FFFFFF"/>
              </a:solidFill>
              <a:latin typeface="+mn-lt"/>
            </a:endParaRPr>
          </a:p>
        </p:txBody>
      </p:sp>
      <p:sp>
        <p:nvSpPr>
          <p:cNvPr id="69655" name="Text Box 23"/>
          <p:cNvSpPr txBox="1">
            <a:spLocks noChangeArrowheads="1"/>
          </p:cNvSpPr>
          <p:nvPr/>
        </p:nvSpPr>
        <p:spPr bwMode="black">
          <a:xfrm>
            <a:off x="2354263" y="3181176"/>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zh-TW" altLang="en-US" sz="2400" b="1" dirty="0" smtClean="0">
                <a:solidFill>
                  <a:srgbClr val="FFFFFF"/>
                </a:solidFill>
                <a:latin typeface="+mn-lt"/>
              </a:rPr>
              <a:t>專案背景</a:t>
            </a:r>
            <a:endParaRPr lang="en-US" altLang="zh-TW" sz="2400" b="1" dirty="0">
              <a:solidFill>
                <a:srgbClr val="FFFFFF"/>
              </a:solidFill>
              <a:latin typeface="+mn-lt"/>
            </a:endParaRPr>
          </a:p>
        </p:txBody>
      </p:sp>
      <p:sp>
        <p:nvSpPr>
          <p:cNvPr id="69656" name="Text Box 24"/>
          <p:cNvSpPr txBox="1">
            <a:spLocks noChangeArrowheads="1"/>
          </p:cNvSpPr>
          <p:nvPr/>
        </p:nvSpPr>
        <p:spPr bwMode="black">
          <a:xfrm>
            <a:off x="2354263" y="4040014"/>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zh-TW" altLang="en-US" sz="2400" b="1" dirty="0" smtClean="0">
                <a:solidFill>
                  <a:srgbClr val="FFFFFF"/>
                </a:solidFill>
                <a:latin typeface="+mn-lt"/>
              </a:rPr>
              <a:t>策略分析</a:t>
            </a:r>
            <a:endParaRPr lang="en-US" altLang="zh-TW" sz="2400" b="1" dirty="0">
              <a:solidFill>
                <a:srgbClr val="FFFFFF"/>
              </a:solidFill>
              <a:latin typeface="+mn-lt"/>
            </a:endParaRPr>
          </a:p>
        </p:txBody>
      </p:sp>
      <p:sp>
        <p:nvSpPr>
          <p:cNvPr id="69657" name="Text Box 25"/>
          <p:cNvSpPr txBox="1">
            <a:spLocks noChangeArrowheads="1"/>
          </p:cNvSpPr>
          <p:nvPr/>
        </p:nvSpPr>
        <p:spPr bwMode="black">
          <a:xfrm>
            <a:off x="2354263" y="4887739"/>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zh-TW" altLang="en-US" sz="2400" b="1" dirty="0" smtClean="0">
                <a:solidFill>
                  <a:srgbClr val="FFFFFF"/>
                </a:solidFill>
                <a:latin typeface="+mn-lt"/>
              </a:rPr>
              <a:t>效益分析</a:t>
            </a:r>
            <a:endParaRPr lang="en-US" altLang="zh-TW" sz="2400" b="1" dirty="0">
              <a:solidFill>
                <a:srgbClr val="FFFFFF"/>
              </a:solidFill>
              <a:latin typeface="+mn-lt"/>
            </a:endParaRPr>
          </a:p>
        </p:txBody>
      </p:sp>
      <p:pic>
        <p:nvPicPr>
          <p:cNvPr id="69659" name="Picture 27"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08135" y="478632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69660"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692275" y="3913014"/>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69661" name="Picture 29"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692275" y="3062114"/>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69662" name="Picture 30"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681163" y="2204864"/>
            <a:ext cx="792162" cy="949325"/>
          </a:xfrm>
          <a:prstGeom prst="rect">
            <a:avLst/>
          </a:prstGeom>
          <a:noFill/>
          <a:extLst>
            <a:ext uri="{909E8E84-426E-40DD-AFC4-6F175D3DCCD1}">
              <a14:hiddenFill xmlns:a14="http://schemas.microsoft.com/office/drawing/2010/main">
                <a:solidFill>
                  <a:srgbClr val="FFFFFF"/>
                </a:solidFill>
              </a14:hiddenFill>
            </a:ext>
          </a:extLst>
        </p:spPr>
      </p:pic>
      <p:sp>
        <p:nvSpPr>
          <p:cNvPr id="69663" name="Text Box 31"/>
          <p:cNvSpPr txBox="1">
            <a:spLocks noChangeArrowheads="1"/>
          </p:cNvSpPr>
          <p:nvPr/>
        </p:nvSpPr>
        <p:spPr bwMode="gray">
          <a:xfrm>
            <a:off x="2022475" y="4895676"/>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b="1" dirty="0">
                <a:latin typeface="+mn-lt"/>
              </a:rPr>
              <a:t>4</a:t>
            </a:r>
          </a:p>
        </p:txBody>
      </p:sp>
      <p:sp>
        <p:nvSpPr>
          <p:cNvPr id="69664" name="Text Box 32"/>
          <p:cNvSpPr txBox="1">
            <a:spLocks noChangeArrowheads="1"/>
          </p:cNvSpPr>
          <p:nvPr/>
        </p:nvSpPr>
        <p:spPr bwMode="gray">
          <a:xfrm>
            <a:off x="2001838" y="2301701"/>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b="1">
                <a:latin typeface="+mn-lt"/>
              </a:rPr>
              <a:t>1</a:t>
            </a:r>
          </a:p>
        </p:txBody>
      </p:sp>
      <p:sp>
        <p:nvSpPr>
          <p:cNvPr id="69665" name="Text Box 33"/>
          <p:cNvSpPr txBox="1">
            <a:spLocks noChangeArrowheads="1"/>
          </p:cNvSpPr>
          <p:nvPr/>
        </p:nvSpPr>
        <p:spPr bwMode="gray">
          <a:xfrm>
            <a:off x="2014538" y="3160539"/>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b="1">
                <a:latin typeface="+mn-lt"/>
              </a:rPr>
              <a:t>2</a:t>
            </a:r>
          </a:p>
        </p:txBody>
      </p:sp>
      <p:sp>
        <p:nvSpPr>
          <p:cNvPr id="69666" name="Text Box 34"/>
          <p:cNvSpPr txBox="1">
            <a:spLocks noChangeArrowheads="1"/>
          </p:cNvSpPr>
          <p:nvPr/>
        </p:nvSpPr>
        <p:spPr bwMode="gray">
          <a:xfrm>
            <a:off x="2014538" y="4047951"/>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b="1">
                <a:latin typeface="+mn-lt"/>
              </a:rPr>
              <a:t>3</a:t>
            </a:r>
          </a:p>
        </p:txBody>
      </p:sp>
      <p:sp>
        <p:nvSpPr>
          <p:cNvPr id="69667" name="Rectangle 35"/>
          <p:cNvSpPr>
            <a:spLocks noGrp="1" noChangeArrowheads="1"/>
          </p:cNvSpPr>
          <p:nvPr>
            <p:ph type="title"/>
          </p:nvPr>
        </p:nvSpPr>
        <p:spPr/>
        <p:txBody>
          <a:bodyPr/>
          <a:lstStyle/>
          <a:p>
            <a:r>
              <a:rPr lang="zh-TW" altLang="en-US" dirty="0" smtClean="0">
                <a:latin typeface="+mn-lt"/>
                <a:ea typeface="+mn-ea"/>
              </a:rPr>
              <a:t>簡報架構</a:t>
            </a:r>
            <a:endParaRPr lang="en-US" altLang="zh-TW" dirty="0">
              <a:latin typeface="+mn-lt"/>
              <a:ea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zh-TW" altLang="en-US" dirty="0" smtClean="0">
                <a:latin typeface="微軟正黑體" pitchFamily="34" charset="-120"/>
                <a:ea typeface="微軟正黑體" pitchFamily="34" charset="-120"/>
              </a:rPr>
              <a:t>集團簡介</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沿革</a:t>
            </a:r>
            <a:endParaRPr lang="en-US" altLang="zh-TW" dirty="0">
              <a:latin typeface="微軟正黑體" pitchFamily="34" charset="-120"/>
              <a:ea typeface="微軟正黑體" pitchFamily="34" charset="-120"/>
            </a:endParaRPr>
          </a:p>
        </p:txBody>
      </p:sp>
      <p:sp>
        <p:nvSpPr>
          <p:cNvPr id="83971" name="Rectangle 3"/>
          <p:cNvSpPr>
            <a:spLocks noChangeArrowheads="1"/>
          </p:cNvSpPr>
          <p:nvPr/>
        </p:nvSpPr>
        <p:spPr bwMode="ltGray">
          <a:xfrm>
            <a:off x="1857388" y="2898410"/>
            <a:ext cx="7072330" cy="619125"/>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83972" name="Group 4"/>
          <p:cNvGrpSpPr>
            <a:grpSpLocks/>
          </p:cNvGrpSpPr>
          <p:nvPr/>
        </p:nvGrpSpPr>
        <p:grpSpPr bwMode="auto">
          <a:xfrm>
            <a:off x="206405" y="2898410"/>
            <a:ext cx="1865297" cy="619125"/>
            <a:chOff x="404" y="1980"/>
            <a:chExt cx="1294" cy="298"/>
          </a:xfrm>
        </p:grpSpPr>
        <p:sp>
          <p:nvSpPr>
            <p:cNvPr id="83973" name="Rectangle 5"/>
            <p:cNvSpPr>
              <a:spLocks noChangeArrowheads="1"/>
            </p:cNvSpPr>
            <p:nvPr/>
          </p:nvSpPr>
          <p:spPr bwMode="invGray">
            <a:xfrm>
              <a:off x="404" y="1980"/>
              <a:ext cx="1205" cy="298"/>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3974" name="AutoShape 6"/>
            <p:cNvSpPr>
              <a:spLocks noChangeArrowheads="1"/>
            </p:cNvSpPr>
            <p:nvPr/>
          </p:nvSpPr>
          <p:spPr bwMode="invGray">
            <a:xfrm rot="5400000">
              <a:off x="1568" y="2072"/>
              <a:ext cx="139" cy="120"/>
            </a:xfrm>
            <a:prstGeom prst="triangle">
              <a:avLst>
                <a:gd name="adj" fmla="val 50000"/>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83975" name="Text Box 7"/>
          <p:cNvSpPr txBox="1">
            <a:spLocks noChangeArrowheads="1"/>
          </p:cNvSpPr>
          <p:nvPr/>
        </p:nvSpPr>
        <p:spPr bwMode="black">
          <a:xfrm>
            <a:off x="1785918" y="3030173"/>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spAutoFit/>
          </a:bodyPr>
          <a:lstStyle/>
          <a:p>
            <a:pPr algn="ctr">
              <a:spcBef>
                <a:spcPct val="50000"/>
              </a:spcBef>
            </a:pPr>
            <a:r>
              <a:rPr lang="zh-TW" altLang="en-US" sz="1600" b="1" dirty="0" smtClean="0">
                <a:ea typeface="新細明體" panose="02020500000000000000" pitchFamily="18" charset="-120"/>
              </a:rPr>
              <a:t>股票上市</a:t>
            </a:r>
            <a:endParaRPr lang="en-US" altLang="zh-TW" sz="1600" b="1" dirty="0">
              <a:ea typeface="新細明體" panose="02020500000000000000" pitchFamily="18" charset="-120"/>
            </a:endParaRPr>
          </a:p>
        </p:txBody>
      </p:sp>
      <p:sp>
        <p:nvSpPr>
          <p:cNvPr id="83976" name="Rectangle 8"/>
          <p:cNvSpPr>
            <a:spLocks noChangeArrowheads="1"/>
          </p:cNvSpPr>
          <p:nvPr/>
        </p:nvSpPr>
        <p:spPr bwMode="gray">
          <a:xfrm>
            <a:off x="142876" y="3011120"/>
            <a:ext cx="1836737" cy="369332"/>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hangingPunct="0"/>
            <a:r>
              <a:rPr lang="zh-TW" altLang="en-US" b="1" dirty="0" smtClean="0">
                <a:solidFill>
                  <a:srgbClr val="FFFFFF"/>
                </a:solidFill>
                <a:ea typeface="新細明體" panose="02020500000000000000" pitchFamily="18" charset="-120"/>
              </a:rPr>
              <a:t>創立興農化工</a:t>
            </a:r>
            <a:endParaRPr lang="en-US" altLang="zh-TW" b="1" dirty="0">
              <a:solidFill>
                <a:srgbClr val="FFFFFF"/>
              </a:solidFill>
              <a:ea typeface="新細明體" panose="02020500000000000000" pitchFamily="18" charset="-120"/>
            </a:endParaRPr>
          </a:p>
        </p:txBody>
      </p:sp>
      <p:sp>
        <p:nvSpPr>
          <p:cNvPr id="83977" name="AutoShape 9"/>
          <p:cNvSpPr>
            <a:spLocks noChangeArrowheads="1"/>
          </p:cNvSpPr>
          <p:nvPr/>
        </p:nvSpPr>
        <p:spPr bwMode="gray">
          <a:xfrm>
            <a:off x="3214710" y="3080179"/>
            <a:ext cx="368300" cy="273050"/>
          </a:xfrm>
          <a:prstGeom prst="rightArrow">
            <a:avLst>
              <a:gd name="adj1" fmla="val 50000"/>
              <a:gd name="adj2" fmla="val 60467"/>
            </a:avLst>
          </a:prstGeom>
          <a:solidFill>
            <a:schemeClr val="accent2"/>
          </a:solidFill>
          <a:ln w="19050" algn="ctr">
            <a:solidFill>
              <a:srgbClr val="F8F8F8"/>
            </a:solidFill>
            <a:miter lim="800000"/>
            <a:headEnd/>
            <a:tailEnd/>
          </a:ln>
          <a:effectLst/>
          <a:extLst>
            <a:ext uri="{AF507438-7753-43E0-B8FC-AC1667EBCBE1}">
              <a14:hiddenEffects xmlns:a14="http://schemas.microsoft.com/office/drawing/2010/main">
                <a:effectLst>
                  <a:outerShdw dist="28398" dir="1593903" algn="ctr" rotWithShape="0">
                    <a:srgbClr val="333333">
                      <a:alpha val="50000"/>
                    </a:srgbClr>
                  </a:outerShdw>
                </a:effectLst>
              </a14:hiddenEffects>
            </a:ext>
          </a:extLst>
        </p:spPr>
        <p:txBody>
          <a:bodyPr wrap="none" anchor="ctr"/>
          <a:lstStyle/>
          <a:p>
            <a:endParaRPr lang="zh-TW" altLang="en-US"/>
          </a:p>
        </p:txBody>
      </p:sp>
      <p:sp>
        <p:nvSpPr>
          <p:cNvPr id="83978" name="Text Box 10"/>
          <p:cNvSpPr txBox="1">
            <a:spLocks noChangeArrowheads="1"/>
          </p:cNvSpPr>
          <p:nvPr/>
        </p:nvSpPr>
        <p:spPr bwMode="black">
          <a:xfrm>
            <a:off x="3571900" y="3030173"/>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spAutoFit/>
          </a:bodyPr>
          <a:lstStyle/>
          <a:p>
            <a:pPr algn="ctr">
              <a:spcBef>
                <a:spcPct val="50000"/>
              </a:spcBef>
            </a:pPr>
            <a:r>
              <a:rPr lang="zh-TW" altLang="en-US" sz="1600" b="1" dirty="0" smtClean="0">
                <a:ea typeface="新細明體" panose="02020500000000000000" pitchFamily="18" charset="-120"/>
              </a:rPr>
              <a:t>興農牛職棒隊</a:t>
            </a:r>
            <a:endParaRPr lang="en-US" altLang="zh-TW" sz="1600" b="1" dirty="0">
              <a:ea typeface="新細明體" panose="02020500000000000000" pitchFamily="18" charset="-120"/>
            </a:endParaRPr>
          </a:p>
        </p:txBody>
      </p:sp>
      <p:sp>
        <p:nvSpPr>
          <p:cNvPr id="83979" name="AutoShape 11"/>
          <p:cNvSpPr>
            <a:spLocks noChangeArrowheads="1"/>
          </p:cNvSpPr>
          <p:nvPr/>
        </p:nvSpPr>
        <p:spPr bwMode="gray">
          <a:xfrm>
            <a:off x="5143536" y="3080179"/>
            <a:ext cx="368300" cy="273050"/>
          </a:xfrm>
          <a:prstGeom prst="rightArrow">
            <a:avLst>
              <a:gd name="adj1" fmla="val 50000"/>
              <a:gd name="adj2" fmla="val 60467"/>
            </a:avLst>
          </a:prstGeom>
          <a:solidFill>
            <a:schemeClr val="accent2"/>
          </a:solidFill>
          <a:ln w="19050" algn="ctr">
            <a:solidFill>
              <a:srgbClr val="F8F8F8"/>
            </a:solidFill>
            <a:miter lim="800000"/>
            <a:headEnd/>
            <a:tailEnd/>
          </a:ln>
          <a:effectLst/>
          <a:extLst>
            <a:ext uri="{AF507438-7753-43E0-B8FC-AC1667EBCBE1}">
              <a14:hiddenEffects xmlns:a14="http://schemas.microsoft.com/office/drawing/2010/main">
                <a:effectLst>
                  <a:outerShdw dist="28398" dir="1593903" algn="ctr" rotWithShape="0">
                    <a:srgbClr val="333333">
                      <a:alpha val="50000"/>
                    </a:srgbClr>
                  </a:outerShdw>
                </a:effectLst>
              </a14:hiddenEffects>
            </a:ext>
          </a:extLst>
        </p:spPr>
        <p:txBody>
          <a:bodyPr wrap="none" anchor="ctr"/>
          <a:lstStyle/>
          <a:p>
            <a:endParaRPr lang="zh-TW" altLang="en-US"/>
          </a:p>
        </p:txBody>
      </p:sp>
      <p:sp>
        <p:nvSpPr>
          <p:cNvPr id="83980" name="Text Box 12"/>
          <p:cNvSpPr txBox="1">
            <a:spLocks noChangeArrowheads="1"/>
          </p:cNvSpPr>
          <p:nvPr/>
        </p:nvSpPr>
        <p:spPr bwMode="black">
          <a:xfrm>
            <a:off x="5429288" y="3030173"/>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spAutoFit/>
          </a:bodyPr>
          <a:lstStyle/>
          <a:p>
            <a:pPr algn="ctr">
              <a:spcBef>
                <a:spcPct val="50000"/>
              </a:spcBef>
            </a:pPr>
            <a:r>
              <a:rPr lang="zh-TW" altLang="en-US" sz="1600" b="1" dirty="0" smtClean="0">
                <a:ea typeface="新細明體" panose="02020500000000000000" pitchFamily="18" charset="-120"/>
              </a:rPr>
              <a:t>興農上海藥業</a:t>
            </a:r>
            <a:endParaRPr lang="en-US" altLang="zh-TW" sz="1600" b="1" dirty="0">
              <a:ea typeface="新細明體" panose="02020500000000000000" pitchFamily="18" charset="-120"/>
            </a:endParaRPr>
          </a:p>
        </p:txBody>
      </p:sp>
      <p:sp>
        <p:nvSpPr>
          <p:cNvPr id="83981" name="AutoShape 13"/>
          <p:cNvSpPr>
            <a:spLocks noChangeArrowheads="1"/>
          </p:cNvSpPr>
          <p:nvPr/>
        </p:nvSpPr>
        <p:spPr bwMode="gray">
          <a:xfrm>
            <a:off x="503234" y="3647710"/>
            <a:ext cx="1114425" cy="1114425"/>
          </a:xfrm>
          <a:prstGeom prst="diamond">
            <a:avLst/>
          </a:prstGeom>
          <a:solidFill>
            <a:schemeClr val="hlink"/>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zh-TW" altLang="en-US"/>
          </a:p>
        </p:txBody>
      </p:sp>
      <p:sp>
        <p:nvSpPr>
          <p:cNvPr id="83982" name="AutoShape 14"/>
          <p:cNvSpPr>
            <a:spLocks noChangeArrowheads="1"/>
          </p:cNvSpPr>
          <p:nvPr/>
        </p:nvSpPr>
        <p:spPr bwMode="gray">
          <a:xfrm>
            <a:off x="2100253" y="3647710"/>
            <a:ext cx="1114425" cy="1114425"/>
          </a:xfrm>
          <a:prstGeom prst="diamond">
            <a:avLst/>
          </a:prstGeom>
          <a:solidFill>
            <a:schemeClr val="accent2"/>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zh-TW" altLang="en-US"/>
          </a:p>
        </p:txBody>
      </p:sp>
      <p:sp>
        <p:nvSpPr>
          <p:cNvPr id="83983" name="AutoShape 15"/>
          <p:cNvSpPr>
            <a:spLocks noChangeArrowheads="1"/>
          </p:cNvSpPr>
          <p:nvPr/>
        </p:nvSpPr>
        <p:spPr bwMode="gray">
          <a:xfrm>
            <a:off x="3832217" y="3654062"/>
            <a:ext cx="1114425" cy="1114425"/>
          </a:xfrm>
          <a:prstGeom prst="diamond">
            <a:avLst/>
          </a:prstGeom>
          <a:solidFill>
            <a:schemeClr val="accent2"/>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zh-TW" altLang="en-US"/>
          </a:p>
        </p:txBody>
      </p:sp>
      <p:sp>
        <p:nvSpPr>
          <p:cNvPr id="83984" name="AutoShape 16"/>
          <p:cNvSpPr>
            <a:spLocks noChangeArrowheads="1"/>
          </p:cNvSpPr>
          <p:nvPr/>
        </p:nvSpPr>
        <p:spPr bwMode="gray">
          <a:xfrm>
            <a:off x="5711817" y="3647710"/>
            <a:ext cx="1114425" cy="1114425"/>
          </a:xfrm>
          <a:prstGeom prst="diamond">
            <a:avLst/>
          </a:prstGeom>
          <a:solidFill>
            <a:schemeClr val="accent2"/>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zh-TW" altLang="en-US"/>
          </a:p>
        </p:txBody>
      </p:sp>
      <p:cxnSp>
        <p:nvCxnSpPr>
          <p:cNvPr id="83985" name="AutoShape 17"/>
          <p:cNvCxnSpPr>
            <a:cxnSpLocks noChangeShapeType="1"/>
            <a:stCxn id="83982" idx="3"/>
            <a:endCxn id="83983" idx="1"/>
          </p:cNvCxnSpPr>
          <p:nvPr/>
        </p:nvCxnSpPr>
        <p:spPr bwMode="gray">
          <a:xfrm>
            <a:off x="3214678" y="4204923"/>
            <a:ext cx="617539" cy="6352"/>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86" name="AutoShape 18"/>
          <p:cNvCxnSpPr>
            <a:cxnSpLocks noChangeShapeType="1"/>
            <a:stCxn id="83983" idx="3"/>
            <a:endCxn id="83984" idx="1"/>
          </p:cNvCxnSpPr>
          <p:nvPr/>
        </p:nvCxnSpPr>
        <p:spPr bwMode="gray">
          <a:xfrm flipV="1">
            <a:off x="4946642" y="4204923"/>
            <a:ext cx="765175" cy="6352"/>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87" name="AutoShape 19"/>
          <p:cNvCxnSpPr>
            <a:cxnSpLocks noChangeShapeType="1"/>
            <a:stCxn id="83981" idx="3"/>
            <a:endCxn id="83982" idx="1"/>
          </p:cNvCxnSpPr>
          <p:nvPr/>
        </p:nvCxnSpPr>
        <p:spPr bwMode="gray">
          <a:xfrm>
            <a:off x="1617659" y="4204923"/>
            <a:ext cx="482594" cy="1588"/>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988" name="Text Box 20"/>
          <p:cNvSpPr txBox="1">
            <a:spLocks noChangeArrowheads="1"/>
          </p:cNvSpPr>
          <p:nvPr/>
        </p:nvSpPr>
        <p:spPr bwMode="gray">
          <a:xfrm>
            <a:off x="606422" y="3973148"/>
            <a:ext cx="86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b="1" dirty="0" smtClean="0">
                <a:solidFill>
                  <a:srgbClr val="FFFFFF"/>
                </a:solidFill>
                <a:ea typeface="新細明體" panose="02020500000000000000" pitchFamily="18" charset="-120"/>
              </a:rPr>
              <a:t>1955</a:t>
            </a:r>
            <a:endParaRPr lang="en-US" altLang="zh-TW" sz="2400" b="1" dirty="0">
              <a:solidFill>
                <a:srgbClr val="FFFFFF"/>
              </a:solidFill>
              <a:ea typeface="新細明體" panose="02020500000000000000" pitchFamily="18" charset="-120"/>
            </a:endParaRPr>
          </a:p>
        </p:txBody>
      </p:sp>
      <p:sp>
        <p:nvSpPr>
          <p:cNvPr id="83989" name="Text Box 21"/>
          <p:cNvSpPr txBox="1">
            <a:spLocks noChangeArrowheads="1"/>
          </p:cNvSpPr>
          <p:nvPr/>
        </p:nvSpPr>
        <p:spPr bwMode="gray">
          <a:xfrm>
            <a:off x="2211378" y="3973148"/>
            <a:ext cx="86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b="1" dirty="0" smtClean="0">
                <a:solidFill>
                  <a:srgbClr val="FFFFFF"/>
                </a:solidFill>
                <a:ea typeface="新細明體" panose="02020500000000000000" pitchFamily="18" charset="-120"/>
              </a:rPr>
              <a:t>1989</a:t>
            </a:r>
            <a:endParaRPr lang="en-US" altLang="zh-TW" sz="2400" b="1" dirty="0">
              <a:solidFill>
                <a:srgbClr val="FFFFFF"/>
              </a:solidFill>
              <a:ea typeface="新細明體" panose="02020500000000000000" pitchFamily="18" charset="-120"/>
            </a:endParaRPr>
          </a:p>
        </p:txBody>
      </p:sp>
      <p:sp>
        <p:nvSpPr>
          <p:cNvPr id="83990" name="Text Box 22"/>
          <p:cNvSpPr txBox="1">
            <a:spLocks noChangeArrowheads="1"/>
          </p:cNvSpPr>
          <p:nvPr/>
        </p:nvSpPr>
        <p:spPr bwMode="gray">
          <a:xfrm>
            <a:off x="3970330" y="3979500"/>
            <a:ext cx="86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b="1" dirty="0" smtClean="0">
                <a:solidFill>
                  <a:srgbClr val="FFFFFF"/>
                </a:solidFill>
                <a:ea typeface="新細明體" panose="02020500000000000000" pitchFamily="18" charset="-120"/>
              </a:rPr>
              <a:t>1995</a:t>
            </a:r>
            <a:endParaRPr lang="en-US" altLang="zh-TW" sz="2400" b="1" dirty="0">
              <a:solidFill>
                <a:srgbClr val="FFFFFF"/>
              </a:solidFill>
              <a:ea typeface="新細明體" panose="02020500000000000000" pitchFamily="18" charset="-120"/>
            </a:endParaRPr>
          </a:p>
        </p:txBody>
      </p:sp>
      <p:sp>
        <p:nvSpPr>
          <p:cNvPr id="83991" name="Text Box 23"/>
          <p:cNvSpPr txBox="1">
            <a:spLocks noChangeArrowheads="1"/>
          </p:cNvSpPr>
          <p:nvPr/>
        </p:nvSpPr>
        <p:spPr bwMode="gray">
          <a:xfrm>
            <a:off x="5851517" y="3973148"/>
            <a:ext cx="86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b="1" dirty="0" smtClean="0">
                <a:solidFill>
                  <a:srgbClr val="FFFFFF"/>
                </a:solidFill>
                <a:ea typeface="新細明體" panose="02020500000000000000" pitchFamily="18" charset="-120"/>
              </a:rPr>
              <a:t>2001</a:t>
            </a:r>
            <a:endParaRPr lang="en-US" altLang="zh-TW" sz="2400" b="1" dirty="0">
              <a:solidFill>
                <a:srgbClr val="FFFFFF"/>
              </a:solidFill>
              <a:ea typeface="新細明體" panose="02020500000000000000" pitchFamily="18" charset="-120"/>
            </a:endParaRPr>
          </a:p>
        </p:txBody>
      </p:sp>
      <p:sp>
        <p:nvSpPr>
          <p:cNvPr id="83992" name="Text Box 24"/>
          <p:cNvSpPr txBox="1">
            <a:spLocks noChangeArrowheads="1"/>
          </p:cNvSpPr>
          <p:nvPr/>
        </p:nvSpPr>
        <p:spPr bwMode="gray">
          <a:xfrm>
            <a:off x="71406" y="4951946"/>
            <a:ext cx="1822436" cy="6309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Char char="•"/>
            </a:pPr>
            <a:r>
              <a:rPr lang="en-US" altLang="zh-TW" sz="1400" dirty="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創辦人楊天發先生</a:t>
            </a:r>
            <a:endParaRPr lang="en-US" altLang="zh-TW" sz="1400" dirty="0">
              <a:solidFill>
                <a:srgbClr val="000000"/>
              </a:solidFill>
              <a:ea typeface="新細明體" panose="02020500000000000000" pitchFamily="18" charset="-120"/>
            </a:endParaRPr>
          </a:p>
          <a:p>
            <a:pPr algn="ctr">
              <a:spcBef>
                <a:spcPct val="50000"/>
              </a:spcBef>
              <a:buFontTx/>
              <a:buChar char="•"/>
            </a:pPr>
            <a:r>
              <a:rPr lang="en-US" altLang="zh-TW" sz="1400" dirty="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經營農藥生產銷售</a:t>
            </a:r>
            <a:endParaRPr lang="en-US" altLang="zh-TW" sz="1400" dirty="0">
              <a:solidFill>
                <a:srgbClr val="000000"/>
              </a:solidFill>
              <a:ea typeface="新細明體" panose="02020500000000000000" pitchFamily="18" charset="-120"/>
            </a:endParaRPr>
          </a:p>
        </p:txBody>
      </p:sp>
      <p:sp>
        <p:nvSpPr>
          <p:cNvPr id="83993" name="Text Box 25"/>
          <p:cNvSpPr txBox="1">
            <a:spLocks noChangeArrowheads="1"/>
          </p:cNvSpPr>
          <p:nvPr/>
        </p:nvSpPr>
        <p:spPr bwMode="gray">
          <a:xfrm>
            <a:off x="1785918" y="4951946"/>
            <a:ext cx="1736724" cy="6309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TW" sz="1400" dirty="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楊天發轉任總裁</a:t>
            </a:r>
            <a:endParaRPr lang="en-US" altLang="zh-TW" sz="1400" dirty="0">
              <a:solidFill>
                <a:srgbClr val="000000"/>
              </a:solidFill>
              <a:ea typeface="新細明體" panose="02020500000000000000" pitchFamily="18" charset="-120"/>
            </a:endParaRPr>
          </a:p>
          <a:p>
            <a:pPr>
              <a:spcBef>
                <a:spcPct val="50000"/>
              </a:spcBef>
              <a:buFontTx/>
              <a:buChar char="•"/>
            </a:pPr>
            <a:r>
              <a:rPr lang="en-US" altLang="zh-TW" sz="1400" dirty="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楊文彬接任董事長</a:t>
            </a:r>
            <a:endParaRPr lang="en-US" altLang="zh-TW" sz="1400" dirty="0">
              <a:solidFill>
                <a:srgbClr val="000000"/>
              </a:solidFill>
              <a:ea typeface="新細明體" panose="02020500000000000000" pitchFamily="18" charset="-120"/>
            </a:endParaRPr>
          </a:p>
        </p:txBody>
      </p:sp>
      <p:sp>
        <p:nvSpPr>
          <p:cNvPr id="83994" name="Text Box 26"/>
          <p:cNvSpPr txBox="1">
            <a:spLocks noChangeArrowheads="1"/>
          </p:cNvSpPr>
          <p:nvPr/>
        </p:nvSpPr>
        <p:spPr bwMode="gray">
          <a:xfrm>
            <a:off x="3500430" y="4958298"/>
            <a:ext cx="1722450" cy="6309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TW" sz="1400" dirty="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事業部多角化經營</a:t>
            </a:r>
            <a:endParaRPr lang="en-US" altLang="zh-TW" sz="1400" dirty="0">
              <a:solidFill>
                <a:srgbClr val="000000"/>
              </a:solidFill>
              <a:ea typeface="新細明體" panose="02020500000000000000" pitchFamily="18" charset="-120"/>
            </a:endParaRPr>
          </a:p>
          <a:p>
            <a:pPr>
              <a:spcBef>
                <a:spcPct val="50000"/>
              </a:spcBef>
              <a:buFontTx/>
              <a:buChar char="•"/>
            </a:pPr>
            <a:r>
              <a:rPr lang="en-US" altLang="zh-TW" sz="1400" dirty="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塑造集團形象</a:t>
            </a:r>
            <a:endParaRPr lang="en-US" altLang="zh-TW" sz="1400" dirty="0">
              <a:solidFill>
                <a:srgbClr val="000000"/>
              </a:solidFill>
              <a:ea typeface="新細明體" panose="02020500000000000000" pitchFamily="18" charset="-120"/>
            </a:endParaRPr>
          </a:p>
        </p:txBody>
      </p:sp>
      <p:sp>
        <p:nvSpPr>
          <p:cNvPr id="29" name="Text Box 26"/>
          <p:cNvSpPr txBox="1">
            <a:spLocks noChangeArrowheads="1"/>
          </p:cNvSpPr>
          <p:nvPr/>
        </p:nvSpPr>
        <p:spPr bwMode="gray">
          <a:xfrm>
            <a:off x="5429256" y="4939946"/>
            <a:ext cx="1722450" cy="6309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TW" sz="1400" dirty="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擴展事業版圖</a:t>
            </a:r>
            <a:endParaRPr lang="en-US" altLang="zh-TW" sz="1400" dirty="0">
              <a:solidFill>
                <a:srgbClr val="000000"/>
              </a:solidFill>
              <a:ea typeface="新細明體" panose="02020500000000000000" pitchFamily="18" charset="-120"/>
            </a:endParaRPr>
          </a:p>
          <a:p>
            <a:pPr>
              <a:spcBef>
                <a:spcPct val="50000"/>
              </a:spcBef>
              <a:buFontTx/>
              <a:buChar char="•"/>
            </a:pPr>
            <a:r>
              <a:rPr lang="en-US" altLang="zh-TW" sz="1400" dirty="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複製台灣成功模式</a:t>
            </a:r>
            <a:endParaRPr lang="en-US" altLang="zh-TW" sz="1400" dirty="0">
              <a:solidFill>
                <a:srgbClr val="000000"/>
              </a:solidFill>
              <a:ea typeface="新細明體" panose="02020500000000000000" pitchFamily="18" charset="-120"/>
            </a:endParaRPr>
          </a:p>
        </p:txBody>
      </p:sp>
      <p:sp>
        <p:nvSpPr>
          <p:cNvPr id="34" name="AutoShape 11"/>
          <p:cNvSpPr>
            <a:spLocks noChangeArrowheads="1"/>
          </p:cNvSpPr>
          <p:nvPr/>
        </p:nvSpPr>
        <p:spPr bwMode="gray">
          <a:xfrm>
            <a:off x="7000924" y="3080179"/>
            <a:ext cx="368300" cy="273050"/>
          </a:xfrm>
          <a:prstGeom prst="rightArrow">
            <a:avLst>
              <a:gd name="adj1" fmla="val 50000"/>
              <a:gd name="adj2" fmla="val 60467"/>
            </a:avLst>
          </a:prstGeom>
          <a:solidFill>
            <a:schemeClr val="accent2"/>
          </a:solidFill>
          <a:ln w="19050" algn="ctr">
            <a:solidFill>
              <a:srgbClr val="F8F8F8"/>
            </a:solidFill>
            <a:miter lim="800000"/>
            <a:headEnd/>
            <a:tailEnd/>
          </a:ln>
          <a:effectLst/>
          <a:extLst>
            <a:ext uri="{AF507438-7753-43E0-B8FC-AC1667EBCBE1}">
              <a14:hiddenEffects xmlns:a14="http://schemas.microsoft.com/office/drawing/2010/main">
                <a:effectLst>
                  <a:outerShdw dist="28398" dir="1593903" algn="ctr" rotWithShape="0">
                    <a:srgbClr val="333333">
                      <a:alpha val="50000"/>
                    </a:srgbClr>
                  </a:outerShdw>
                </a:effectLst>
              </a14:hiddenEffects>
            </a:ext>
          </a:extLst>
        </p:spPr>
        <p:txBody>
          <a:bodyPr wrap="none" anchor="ctr"/>
          <a:lstStyle/>
          <a:p>
            <a:endParaRPr lang="zh-TW" altLang="en-US"/>
          </a:p>
        </p:txBody>
      </p:sp>
      <p:sp>
        <p:nvSpPr>
          <p:cNvPr id="35" name="AutoShape 16"/>
          <p:cNvSpPr>
            <a:spLocks noChangeArrowheads="1"/>
          </p:cNvSpPr>
          <p:nvPr/>
        </p:nvSpPr>
        <p:spPr bwMode="gray">
          <a:xfrm>
            <a:off x="7600979" y="3654062"/>
            <a:ext cx="1114425" cy="1114425"/>
          </a:xfrm>
          <a:prstGeom prst="diamond">
            <a:avLst/>
          </a:prstGeom>
          <a:solidFill>
            <a:schemeClr val="accent2"/>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zh-TW" altLang="en-US"/>
          </a:p>
        </p:txBody>
      </p:sp>
      <p:sp>
        <p:nvSpPr>
          <p:cNvPr id="36" name="Text Box 23"/>
          <p:cNvSpPr txBox="1">
            <a:spLocks noChangeArrowheads="1"/>
          </p:cNvSpPr>
          <p:nvPr/>
        </p:nvSpPr>
        <p:spPr bwMode="gray">
          <a:xfrm>
            <a:off x="7740679" y="3979500"/>
            <a:ext cx="86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b="1" dirty="0" smtClean="0">
                <a:solidFill>
                  <a:srgbClr val="FFFFFF"/>
                </a:solidFill>
                <a:ea typeface="新細明體" panose="02020500000000000000" pitchFamily="18" charset="-120"/>
              </a:rPr>
              <a:t>2008</a:t>
            </a:r>
            <a:endParaRPr lang="en-US" altLang="zh-TW" sz="2400" b="1" dirty="0">
              <a:solidFill>
                <a:srgbClr val="FFFFFF"/>
              </a:solidFill>
              <a:ea typeface="新細明體" panose="02020500000000000000" pitchFamily="18" charset="-120"/>
            </a:endParaRPr>
          </a:p>
        </p:txBody>
      </p:sp>
      <p:sp>
        <p:nvSpPr>
          <p:cNvPr id="37" name="Text Box 12"/>
          <p:cNvSpPr txBox="1">
            <a:spLocks noChangeArrowheads="1"/>
          </p:cNvSpPr>
          <p:nvPr/>
        </p:nvSpPr>
        <p:spPr bwMode="black">
          <a:xfrm>
            <a:off x="7286676" y="303176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outerShdw>
                </a:effectLst>
              </a14:hiddenEffects>
            </a:ext>
          </a:extLst>
        </p:spPr>
        <p:txBody>
          <a:bodyPr>
            <a:spAutoFit/>
          </a:bodyPr>
          <a:lstStyle/>
          <a:p>
            <a:pPr algn="ctr">
              <a:spcBef>
                <a:spcPct val="50000"/>
              </a:spcBef>
            </a:pPr>
            <a:r>
              <a:rPr lang="zh-TW" altLang="en-US" sz="1600" b="1" dirty="0" smtClean="0">
                <a:ea typeface="新細明體" panose="02020500000000000000" pitchFamily="18" charset="-120"/>
              </a:rPr>
              <a:t>台灣楓康超市</a:t>
            </a:r>
            <a:endParaRPr lang="en-US" altLang="zh-TW" sz="1600" b="1" dirty="0">
              <a:ea typeface="新細明體" panose="02020500000000000000" pitchFamily="18" charset="-120"/>
            </a:endParaRPr>
          </a:p>
        </p:txBody>
      </p:sp>
      <p:sp>
        <p:nvSpPr>
          <p:cNvPr id="38" name="Text Box 26"/>
          <p:cNvSpPr txBox="1">
            <a:spLocks noChangeArrowheads="1"/>
          </p:cNvSpPr>
          <p:nvPr/>
        </p:nvSpPr>
        <p:spPr bwMode="gray">
          <a:xfrm>
            <a:off x="7278706" y="4939946"/>
            <a:ext cx="1722450" cy="6309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TW" sz="1400" dirty="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超市部營業分割</a:t>
            </a:r>
            <a:endParaRPr lang="en-US" altLang="zh-TW" sz="1400" dirty="0" smtClean="0">
              <a:solidFill>
                <a:srgbClr val="000000"/>
              </a:solidFill>
              <a:ea typeface="新細明體" panose="02020500000000000000" pitchFamily="18" charset="-120"/>
            </a:endParaRPr>
          </a:p>
          <a:p>
            <a:pPr>
              <a:spcBef>
                <a:spcPct val="50000"/>
              </a:spcBef>
              <a:buFontTx/>
              <a:buChar char="•"/>
            </a:pPr>
            <a:r>
              <a:rPr lang="en-US" altLang="zh-TW" sz="1400" dirty="0" smtClean="0">
                <a:solidFill>
                  <a:srgbClr val="000000"/>
                </a:solidFill>
                <a:ea typeface="新細明體" panose="02020500000000000000" pitchFamily="18" charset="-120"/>
              </a:rPr>
              <a:t> </a:t>
            </a:r>
            <a:r>
              <a:rPr lang="zh-TW" altLang="en-US" sz="1400" dirty="0" smtClean="0">
                <a:solidFill>
                  <a:srgbClr val="000000"/>
                </a:solidFill>
                <a:ea typeface="新細明體" panose="02020500000000000000" pitchFamily="18" charset="-120"/>
              </a:rPr>
              <a:t>成立台灣楓康公司</a:t>
            </a:r>
            <a:endParaRPr lang="en-US" altLang="zh-TW" sz="1400" dirty="0">
              <a:solidFill>
                <a:srgbClr val="000000"/>
              </a:solidFill>
              <a:ea typeface="新細明體" panose="02020500000000000000" pitchFamily="18" charset="-120"/>
            </a:endParaRPr>
          </a:p>
        </p:txBody>
      </p:sp>
      <p:cxnSp>
        <p:nvCxnSpPr>
          <p:cNvPr id="39" name="AutoShape 18"/>
          <p:cNvCxnSpPr>
            <a:cxnSpLocks noChangeShapeType="1"/>
            <a:stCxn id="83984" idx="3"/>
            <a:endCxn id="35" idx="1"/>
          </p:cNvCxnSpPr>
          <p:nvPr/>
        </p:nvCxnSpPr>
        <p:spPr bwMode="gray">
          <a:xfrm>
            <a:off x="6826242" y="4204923"/>
            <a:ext cx="774737" cy="6352"/>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興農標題-回首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84784"/>
            <a:ext cx="3589316"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集團簡介</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版圖</a:t>
            </a:r>
            <a:endParaRPr lang="zh-TW" altLang="en-US" dirty="0"/>
          </a:p>
        </p:txBody>
      </p:sp>
      <p:sp>
        <p:nvSpPr>
          <p:cNvPr id="3" name="內容版面配置區 2"/>
          <p:cNvSpPr>
            <a:spLocks noGrp="1"/>
          </p:cNvSpPr>
          <p:nvPr>
            <p:ph idx="1"/>
          </p:nvPr>
        </p:nvSpPr>
        <p:spPr/>
        <p:txBody>
          <a:bodyPr/>
          <a:lstStyle/>
          <a:p>
            <a:endParaRPr lang="zh-TW" altLang="en-US" dirty="0"/>
          </a:p>
        </p:txBody>
      </p:sp>
      <p:grpSp>
        <p:nvGrpSpPr>
          <p:cNvPr id="19" name="群組 18"/>
          <p:cNvGrpSpPr/>
          <p:nvPr/>
        </p:nvGrpSpPr>
        <p:grpSpPr>
          <a:xfrm>
            <a:off x="428596" y="2665256"/>
            <a:ext cx="8429684" cy="3792034"/>
            <a:chOff x="380439" y="2571750"/>
            <a:chExt cx="9213303" cy="4140506"/>
          </a:xfrm>
        </p:grpSpPr>
        <p:sp>
          <p:nvSpPr>
            <p:cNvPr id="9" name="Text Box 9"/>
            <p:cNvSpPr txBox="1">
              <a:spLocks noChangeArrowheads="1"/>
            </p:cNvSpPr>
            <p:nvPr/>
          </p:nvSpPr>
          <p:spPr bwMode="auto">
            <a:xfrm>
              <a:off x="380439" y="6213782"/>
              <a:ext cx="6402466" cy="498474"/>
            </a:xfrm>
            <a:prstGeom prst="rect">
              <a:avLst/>
            </a:prstGeom>
            <a:solidFill>
              <a:schemeClr val="bg1">
                <a:lumMod val="50000"/>
                <a:alpha val="50000"/>
              </a:schemeClr>
            </a:solidFill>
            <a:ln w="19050" cap="sq">
              <a:noFill/>
              <a:miter lim="800000"/>
              <a:headEnd type="none" w="sm" len="sm"/>
              <a:tailEnd type="none" w="sm" len="sm"/>
            </a:ln>
          </p:spPr>
          <p:txBody>
            <a:bodyPr lIns="54000" rIns="54000"/>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spcBef>
                  <a:spcPct val="50000"/>
                </a:spcBef>
                <a:defRPr/>
              </a:pPr>
              <a:r>
                <a:rPr lang="zh-TW" altLang="en-US" sz="3000" b="1" dirty="0" smtClean="0">
                  <a:solidFill>
                    <a:srgbClr val="FFFF00"/>
                  </a:solidFill>
                  <a:latin typeface="Gisha" panose="020B0502040204020203" pitchFamily="34" charset="-79"/>
                  <a:ea typeface="微軟正黑體" panose="020B0604030504040204" pitchFamily="34" charset="-120"/>
                  <a:cs typeface="Gisha" panose="020B0502040204020203" pitchFamily="34" charset="-79"/>
                </a:rPr>
                <a:t>上海</a:t>
              </a:r>
              <a:r>
                <a:rPr lang="en-US" altLang="zh-TW" sz="3000" b="1" dirty="0" smtClean="0">
                  <a:solidFill>
                    <a:srgbClr val="FFFF00"/>
                  </a:solidFill>
                  <a:latin typeface="Gisha" panose="020B0502040204020203" pitchFamily="34" charset="-79"/>
                  <a:ea typeface="微軟正黑體" panose="020B0604030504040204" pitchFamily="34" charset="-120"/>
                  <a:cs typeface="Gisha" panose="020B0502040204020203" pitchFamily="34" charset="-79"/>
                </a:rPr>
                <a:t>/</a:t>
              </a:r>
              <a:r>
                <a:rPr lang="zh-TW" altLang="en-US" sz="3000" b="1" dirty="0" smtClean="0">
                  <a:solidFill>
                    <a:srgbClr val="FFFF00"/>
                  </a:solidFill>
                  <a:latin typeface="Gisha" panose="020B0502040204020203" pitchFamily="34" charset="-79"/>
                  <a:ea typeface="微軟正黑體" panose="020B0604030504040204" pitchFamily="34" charset="-120"/>
                  <a:cs typeface="Gisha" panose="020B0502040204020203" pitchFamily="34" charset="-79"/>
                </a:rPr>
                <a:t>台中</a:t>
              </a:r>
              <a:endParaRPr lang="zh-TW" altLang="en-US" sz="3000" b="1" dirty="0" smtClean="0">
                <a:solidFill>
                  <a:srgbClr val="FFFF00"/>
                </a:solidFill>
                <a:latin typeface="Gisha" panose="020B0502040204020203" pitchFamily="34" charset="-79"/>
                <a:ea typeface="微軟正黑體" panose="020B0604030504040204" pitchFamily="34" charset="-120"/>
                <a:cs typeface="Gisha" panose="020B0502040204020203" pitchFamily="34" charset="-79"/>
              </a:endParaRPr>
            </a:p>
          </p:txBody>
        </p:sp>
        <p:sp>
          <p:nvSpPr>
            <p:cNvPr id="12" name="矩形 11"/>
            <p:cNvSpPr/>
            <p:nvPr/>
          </p:nvSpPr>
          <p:spPr bwMode="auto">
            <a:xfrm>
              <a:off x="6858000" y="4438650"/>
              <a:ext cx="2735742" cy="403272"/>
            </a:xfrm>
            <a:prstGeom prst="rect">
              <a:avLst/>
            </a:prstGeom>
            <a:solidFill>
              <a:schemeClr val="bg1">
                <a:lumMod val="50000"/>
                <a:alpha val="50000"/>
              </a:schemeClr>
            </a:solidFill>
          </p:spPr>
          <p:txBody>
            <a:bodyPr wrap="square">
              <a:spAutoFit/>
            </a:bodyP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defRPr/>
              </a:pPr>
              <a:r>
                <a:rPr lang="zh-TW" altLang="en-US" sz="1800" b="1" dirty="0" smtClean="0">
                  <a:solidFill>
                    <a:srgbClr val="FFFF00"/>
                  </a:solidFill>
                  <a:latin typeface="Gisha" panose="020B0502040204020203" pitchFamily="34" charset="-79"/>
                  <a:ea typeface="微軟正黑體" panose="020B0604030504040204" pitchFamily="34" charset="-120"/>
                  <a:cs typeface="Gisha" panose="020B0502040204020203" pitchFamily="34" charset="-79"/>
                </a:rPr>
                <a:t>台灣楓康超市</a:t>
              </a:r>
            </a:p>
          </p:txBody>
        </p:sp>
        <p:sp>
          <p:nvSpPr>
            <p:cNvPr id="15" name="矩形 14"/>
            <p:cNvSpPr/>
            <p:nvPr/>
          </p:nvSpPr>
          <p:spPr bwMode="auto">
            <a:xfrm>
              <a:off x="6856413" y="6304667"/>
              <a:ext cx="2737329" cy="403272"/>
            </a:xfrm>
            <a:prstGeom prst="rect">
              <a:avLst/>
            </a:prstGeom>
            <a:solidFill>
              <a:schemeClr val="bg1">
                <a:lumMod val="50000"/>
                <a:alpha val="50000"/>
              </a:schemeClr>
            </a:solidFill>
          </p:spPr>
          <p:txBody>
            <a:bodyPr wrap="square">
              <a:spAutoFit/>
            </a:bodyP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defRPr/>
              </a:pPr>
              <a:r>
                <a:rPr lang="zh-TW" altLang="en-US" sz="1800" b="1" dirty="0" smtClean="0">
                  <a:solidFill>
                    <a:srgbClr val="FFFF00"/>
                  </a:solidFill>
                  <a:latin typeface="Gisha" panose="020B0502040204020203" pitchFamily="34" charset="-79"/>
                  <a:ea typeface="微軟正黑體" panose="020B0604030504040204" pitchFamily="34" charset="-120"/>
                  <a:cs typeface="Gisha" panose="020B0502040204020203" pitchFamily="34" charset="-79"/>
                </a:rPr>
                <a:t>國興資訊</a:t>
              </a:r>
            </a:p>
          </p:txBody>
        </p:sp>
        <p:sp>
          <p:nvSpPr>
            <p:cNvPr id="18" name="矩形 17"/>
            <p:cNvSpPr/>
            <p:nvPr/>
          </p:nvSpPr>
          <p:spPr bwMode="auto">
            <a:xfrm>
              <a:off x="6856413" y="2571750"/>
              <a:ext cx="2737329" cy="403272"/>
            </a:xfrm>
            <a:prstGeom prst="rect">
              <a:avLst/>
            </a:prstGeom>
            <a:solidFill>
              <a:schemeClr val="bg1">
                <a:lumMod val="50000"/>
                <a:alpha val="50000"/>
              </a:schemeClr>
            </a:solidFill>
          </p:spPr>
          <p:txBody>
            <a:bodyPr wrap="square">
              <a:spAutoFit/>
            </a:bodyPr>
            <a:lstStyle>
              <a:lvl1pPr eaLnBrk="0" hangingPunct="0">
                <a:defRPr kumimoji="1" sz="2400">
                  <a:solidFill>
                    <a:schemeClr val="tx1"/>
                  </a:solidFill>
                  <a:latin typeface="Times New Roman" pitchFamily="18" charset="0"/>
                  <a:ea typeface="MS PGothic" pitchFamily="34" charset="-128"/>
                </a:defRPr>
              </a:lvl1pPr>
              <a:lvl2pPr marL="742950" indent="-285750" eaLnBrk="0" hangingPunct="0">
                <a:defRPr kumimoji="1" sz="2400">
                  <a:solidFill>
                    <a:schemeClr val="tx1"/>
                  </a:solidFill>
                  <a:latin typeface="Times New Roman" pitchFamily="18" charset="0"/>
                  <a:ea typeface="MS PGothic" pitchFamily="34" charset="-128"/>
                </a:defRPr>
              </a:lvl2pPr>
              <a:lvl3pPr marL="1143000" indent="-228600" eaLnBrk="0" hangingPunct="0">
                <a:defRPr kumimoji="1" sz="2400">
                  <a:solidFill>
                    <a:schemeClr val="tx1"/>
                  </a:solidFill>
                  <a:latin typeface="Times New Roman" pitchFamily="18" charset="0"/>
                  <a:ea typeface="MS PGothic" pitchFamily="34" charset="-128"/>
                </a:defRPr>
              </a:lvl3pPr>
              <a:lvl4pPr marL="1600200" indent="-228600" eaLnBrk="0" hangingPunct="0">
                <a:defRPr kumimoji="1" sz="2400">
                  <a:solidFill>
                    <a:schemeClr val="tx1"/>
                  </a:solidFill>
                  <a:latin typeface="Times New Roman" pitchFamily="18" charset="0"/>
                  <a:ea typeface="MS PGothic" pitchFamily="34" charset="-128"/>
                </a:defRPr>
              </a:lvl4pPr>
              <a:lvl5pPr marL="2057400" indent="-228600" eaLnBrk="0" hangingPunct="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defRPr/>
              </a:pPr>
              <a:r>
                <a:rPr lang="zh-TW" altLang="en-US" sz="1800" b="1" dirty="0" smtClean="0">
                  <a:solidFill>
                    <a:srgbClr val="FFFF00"/>
                  </a:solidFill>
                  <a:latin typeface="Gisha" panose="020B0502040204020203" pitchFamily="34" charset="-79"/>
                  <a:ea typeface="微軟正黑體" panose="020B0604030504040204" pitchFamily="34" charset="-120"/>
                  <a:cs typeface="Gisha" panose="020B0502040204020203" pitchFamily="34" charset="-79"/>
                </a:rPr>
                <a:t>興農供應中心</a:t>
              </a:r>
            </a:p>
          </p:txBody>
        </p:sp>
      </p:grpSp>
      <p:pic>
        <p:nvPicPr>
          <p:cNvPr id="130052" name="Picture 4" descr="http://www.sinon.com.tw/include/ScopeStyle1_ShowPurePic.asp?id=14"/>
          <p:cNvPicPr>
            <a:picLocks noChangeAspect="1" noChangeArrowheads="1"/>
          </p:cNvPicPr>
          <p:nvPr/>
        </p:nvPicPr>
        <p:blipFill>
          <a:blip r:embed="rId2"/>
          <a:srcRect/>
          <a:stretch>
            <a:fillRect/>
          </a:stretch>
        </p:blipFill>
        <p:spPr bwMode="auto">
          <a:xfrm>
            <a:off x="6357950" y="1357298"/>
            <a:ext cx="2500330" cy="1285876"/>
          </a:xfrm>
          <a:prstGeom prst="rect">
            <a:avLst/>
          </a:prstGeom>
          <a:noFill/>
        </p:spPr>
      </p:pic>
      <p:pic>
        <p:nvPicPr>
          <p:cNvPr id="130054" name="Picture 6" descr="http://www.sinon.com.tw/include/ScopeStyle1_Showpic_New.asp?id=47&amp;lang=1"/>
          <p:cNvPicPr>
            <a:picLocks noChangeAspect="1" noChangeArrowheads="1"/>
          </p:cNvPicPr>
          <p:nvPr/>
        </p:nvPicPr>
        <p:blipFill>
          <a:blip r:embed="rId3"/>
          <a:srcRect/>
          <a:stretch>
            <a:fillRect/>
          </a:stretch>
        </p:blipFill>
        <p:spPr bwMode="auto">
          <a:xfrm>
            <a:off x="6357950" y="3071810"/>
            <a:ext cx="2500330" cy="1285883"/>
          </a:xfrm>
          <a:prstGeom prst="rect">
            <a:avLst/>
          </a:prstGeom>
          <a:noFill/>
        </p:spPr>
      </p:pic>
      <p:pic>
        <p:nvPicPr>
          <p:cNvPr id="130056" name="Picture 8" descr="http://www.sinon.com.tw/include/ScopeStyle1_Showpic_New.asp?id=16&amp;lang=1"/>
          <p:cNvPicPr>
            <a:picLocks noChangeAspect="1" noChangeArrowheads="1"/>
          </p:cNvPicPr>
          <p:nvPr/>
        </p:nvPicPr>
        <p:blipFill>
          <a:blip r:embed="rId4" cstate="print"/>
          <a:srcRect/>
          <a:stretch>
            <a:fillRect/>
          </a:stretch>
        </p:blipFill>
        <p:spPr bwMode="auto">
          <a:xfrm>
            <a:off x="6357950" y="4807412"/>
            <a:ext cx="2500330" cy="1285884"/>
          </a:xfrm>
          <a:prstGeom prst="rect">
            <a:avLst/>
          </a:prstGeom>
          <a:noFill/>
        </p:spPr>
      </p:pic>
      <p:pic>
        <p:nvPicPr>
          <p:cNvPr id="130060" name="Picture 12" descr="http://www.sinon.com.tw/include/ScopeStyle1_Showpic_New.asp?id=30&amp;lang=1"/>
          <p:cNvPicPr>
            <a:picLocks noChangeAspect="1" noChangeArrowheads="1"/>
          </p:cNvPicPr>
          <p:nvPr/>
        </p:nvPicPr>
        <p:blipFill>
          <a:blip r:embed="rId5"/>
          <a:srcRect/>
          <a:stretch>
            <a:fillRect/>
          </a:stretch>
        </p:blipFill>
        <p:spPr bwMode="auto">
          <a:xfrm>
            <a:off x="428596" y="1357298"/>
            <a:ext cx="5857916" cy="2357454"/>
          </a:xfrm>
          <a:prstGeom prst="rect">
            <a:avLst/>
          </a:prstGeom>
          <a:noFill/>
        </p:spPr>
      </p:pic>
      <p:pic>
        <p:nvPicPr>
          <p:cNvPr id="130058" name="Picture 10" descr="http://www.sinon.com.tw/include/ScopeStyle1_ShowPurePic.asp?id=10"/>
          <p:cNvPicPr>
            <a:picLocks noChangeAspect="1" noChangeArrowheads="1"/>
          </p:cNvPicPr>
          <p:nvPr/>
        </p:nvPicPr>
        <p:blipFill>
          <a:blip r:embed="rId6"/>
          <a:srcRect/>
          <a:stretch>
            <a:fillRect/>
          </a:stretch>
        </p:blipFill>
        <p:spPr bwMode="auto">
          <a:xfrm>
            <a:off x="428596" y="3714752"/>
            <a:ext cx="5857916" cy="2286016"/>
          </a:xfrm>
          <a:prstGeom prst="rect">
            <a:avLst/>
          </a:prstGeom>
          <a:noFill/>
        </p:spPr>
      </p:pic>
    </p:spTree>
    <p:extLst>
      <p:ext uri="{BB962C8B-B14F-4D97-AF65-F5344CB8AC3E}">
        <p14:creationId xmlns:p14="http://schemas.microsoft.com/office/powerpoint/2010/main" val="33759173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集團簡介</a:t>
            </a:r>
            <a:r>
              <a:rPr lang="en-US" altLang="zh-TW" dirty="0" smtClean="0">
                <a:latin typeface="微軟正黑體" pitchFamily="34" charset="-120"/>
                <a:ea typeface="微軟正黑體" pitchFamily="34" charset="-120"/>
              </a:rPr>
              <a:t>-</a:t>
            </a:r>
            <a:r>
              <a:rPr lang="zh-TW" altLang="en-US" dirty="0" smtClean="0"/>
              <a:t>官網</a:t>
            </a:r>
            <a:endParaRPr lang="zh-TW" altLang="en-US" dirty="0"/>
          </a:p>
        </p:txBody>
      </p:sp>
      <p:pic>
        <p:nvPicPr>
          <p:cNvPr id="129025" name="Picture 1"/>
          <p:cNvPicPr>
            <a:picLocks noChangeAspect="1" noChangeArrowheads="1"/>
          </p:cNvPicPr>
          <p:nvPr/>
        </p:nvPicPr>
        <p:blipFill>
          <a:blip r:embed="rId2"/>
          <a:srcRect/>
          <a:stretch>
            <a:fillRect/>
          </a:stretch>
        </p:blipFill>
        <p:spPr bwMode="auto">
          <a:xfrm>
            <a:off x="742953" y="1241179"/>
            <a:ext cx="7758137" cy="5402531"/>
          </a:xfrm>
          <a:prstGeom prst="rect">
            <a:avLst/>
          </a:prstGeom>
          <a:noFill/>
          <a:ln w="9525">
            <a:noFill/>
            <a:miter lim="800000"/>
            <a:headEnd/>
            <a:tailEnd/>
          </a:ln>
          <a:effectLst/>
        </p:spPr>
      </p:pic>
    </p:spTree>
    <p:extLst>
      <p:ext uri="{BB962C8B-B14F-4D97-AF65-F5344CB8AC3E}">
        <p14:creationId xmlns:p14="http://schemas.microsoft.com/office/powerpoint/2010/main" val="6217893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專案背景</a:t>
            </a:r>
            <a:r>
              <a:rPr lang="en-US" altLang="zh-TW" dirty="0" smtClean="0"/>
              <a:t>-</a:t>
            </a:r>
            <a:r>
              <a:rPr lang="zh-TW" altLang="en-US" dirty="0" smtClean="0"/>
              <a:t>現況</a:t>
            </a:r>
            <a:endParaRPr lang="zh-TW" altLang="en-US" dirty="0"/>
          </a:p>
        </p:txBody>
      </p:sp>
      <p:pic>
        <p:nvPicPr>
          <p:cNvPr id="165890" name="Picture 2"/>
          <p:cNvPicPr>
            <a:picLocks noChangeAspect="1" noChangeArrowheads="1"/>
          </p:cNvPicPr>
          <p:nvPr/>
        </p:nvPicPr>
        <p:blipFill>
          <a:blip r:embed="rId2"/>
          <a:srcRect/>
          <a:stretch>
            <a:fillRect/>
          </a:stretch>
        </p:blipFill>
        <p:spPr bwMode="auto">
          <a:xfrm>
            <a:off x="285721" y="1071546"/>
            <a:ext cx="4143404" cy="3407471"/>
          </a:xfrm>
          <a:prstGeom prst="rect">
            <a:avLst/>
          </a:prstGeom>
          <a:noFill/>
          <a:ln w="9525">
            <a:noFill/>
            <a:miter lim="800000"/>
            <a:headEnd/>
            <a:tailEnd/>
          </a:ln>
          <a:effectLst/>
        </p:spPr>
      </p:pic>
      <p:sp>
        <p:nvSpPr>
          <p:cNvPr id="6" name="文字方塊 5"/>
          <p:cNvSpPr txBox="1"/>
          <p:nvPr/>
        </p:nvSpPr>
        <p:spPr>
          <a:xfrm>
            <a:off x="4466163" y="1103833"/>
            <a:ext cx="4426317" cy="3693319"/>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571500" indent="-360000" eaLnBrk="1" hangingPunct="1">
              <a:buFont typeface="Wingdings" panose="05000000000000000000" pitchFamily="2" charset="2"/>
              <a:buChar char="Ø"/>
              <a:defRPr/>
            </a:pPr>
            <a:r>
              <a:rPr lang="zh-TW" altLang="en-US" dirty="0" smtClean="0">
                <a:solidFill>
                  <a:schemeClr val="tx2"/>
                </a:solidFill>
              </a:rPr>
              <a:t>系統設備</a:t>
            </a:r>
            <a:r>
              <a:rPr lang="zh-TW" altLang="en-US" dirty="0" smtClean="0"/>
              <a:t>有：</a:t>
            </a:r>
            <a:endParaRPr lang="en-US" altLang="zh-TW" dirty="0" smtClean="0"/>
          </a:p>
          <a:p>
            <a:pPr marL="954450" lvl="1" indent="-285750" eaLnBrk="1" hangingPunct="1">
              <a:buFont typeface="Wingdings" panose="05000000000000000000" pitchFamily="2" charset="2"/>
              <a:buChar char="ü"/>
              <a:defRPr/>
            </a:pPr>
            <a:r>
              <a:rPr lang="zh-TW" altLang="en-US" dirty="0" smtClean="0">
                <a:solidFill>
                  <a:schemeClr val="tx2"/>
                </a:solidFill>
              </a:rPr>
              <a:t>個人電腦：</a:t>
            </a:r>
            <a:r>
              <a:rPr lang="zh-TW" altLang="en-US" dirty="0" smtClean="0"/>
              <a:t>各店皆具備一組</a:t>
            </a:r>
            <a:r>
              <a:rPr lang="en-US" altLang="zh-TW" dirty="0" smtClean="0"/>
              <a:t>PC</a:t>
            </a:r>
            <a:r>
              <a:rPr lang="zh-TW" altLang="en-US" dirty="0" smtClean="0"/>
              <a:t>、</a:t>
            </a:r>
            <a:r>
              <a:rPr lang="en-US" altLang="zh-TW" dirty="0" smtClean="0"/>
              <a:t>Printer</a:t>
            </a:r>
            <a:r>
              <a:rPr lang="zh-TW" altLang="en-US" dirty="0" smtClean="0"/>
              <a:t>、</a:t>
            </a:r>
            <a:r>
              <a:rPr lang="en-US" altLang="zh-TW" dirty="0" smtClean="0"/>
              <a:t>Modem</a:t>
            </a:r>
            <a:r>
              <a:rPr lang="zh-TW" altLang="en-US" dirty="0" smtClean="0"/>
              <a:t>，提供開立發票並與總店連線</a:t>
            </a:r>
            <a:r>
              <a:rPr lang="zh-TW" altLang="en-US" dirty="0" smtClean="0">
                <a:solidFill>
                  <a:srgbClr val="FF0000"/>
                </a:solidFill>
              </a:rPr>
              <a:t>回傳</a:t>
            </a:r>
            <a:r>
              <a:rPr lang="zh-TW" altLang="en-US" dirty="0" smtClean="0"/>
              <a:t>發票</a:t>
            </a:r>
            <a:r>
              <a:rPr lang="en-US" altLang="zh-TW" dirty="0" smtClean="0"/>
              <a:t>&amp;</a:t>
            </a:r>
            <a:r>
              <a:rPr lang="zh-TW" altLang="en-US" dirty="0" smtClean="0"/>
              <a:t>單據明細資料。</a:t>
            </a:r>
            <a:endParaRPr lang="en-US" altLang="zh-TW" dirty="0" smtClean="0">
              <a:solidFill>
                <a:schemeClr val="tx2"/>
              </a:solidFill>
            </a:endParaRPr>
          </a:p>
          <a:p>
            <a:pPr marL="571500" indent="-360000" eaLnBrk="1" hangingPunct="1">
              <a:buFont typeface="Wingdings" panose="05000000000000000000" pitchFamily="2" charset="2"/>
              <a:buChar char="Ø"/>
              <a:defRPr/>
            </a:pPr>
            <a:r>
              <a:rPr lang="zh-TW" altLang="en-US" dirty="0" smtClean="0">
                <a:solidFill>
                  <a:schemeClr val="tx2"/>
                </a:solidFill>
              </a:rPr>
              <a:t>人員配置</a:t>
            </a:r>
            <a:r>
              <a:rPr lang="zh-TW" altLang="en-US" dirty="0" smtClean="0"/>
              <a:t>有</a:t>
            </a:r>
            <a:r>
              <a:rPr lang="zh-TW" altLang="en-US" dirty="0"/>
              <a:t>：</a:t>
            </a:r>
            <a:endParaRPr lang="en-US" altLang="zh-TW" dirty="0"/>
          </a:p>
          <a:p>
            <a:pPr marL="954450" lvl="1" indent="-285750" eaLnBrk="1" hangingPunct="1">
              <a:buFont typeface="Wingdings" panose="05000000000000000000" pitchFamily="2" charset="2"/>
              <a:buChar char="ü"/>
              <a:defRPr/>
            </a:pPr>
            <a:r>
              <a:rPr lang="zh-TW" altLang="en-US" dirty="0" smtClean="0">
                <a:solidFill>
                  <a:schemeClr val="tx2"/>
                </a:solidFill>
              </a:rPr>
              <a:t>會計部，</a:t>
            </a:r>
            <a:r>
              <a:rPr lang="zh-TW" altLang="en-US" dirty="0" smtClean="0"/>
              <a:t>會計主辦人員負責處長店之連線，並檢核該區各店之明細資料。</a:t>
            </a:r>
            <a:endParaRPr lang="en-US" altLang="zh-TW" dirty="0"/>
          </a:p>
          <a:p>
            <a:pPr marL="954450" lvl="1" indent="-285750" eaLnBrk="1" hangingPunct="1">
              <a:buFont typeface="Wingdings" panose="05000000000000000000" pitchFamily="2" charset="2"/>
              <a:buChar char="ü"/>
              <a:defRPr/>
            </a:pPr>
            <a:r>
              <a:rPr lang="zh-TW" altLang="en-US" dirty="0" smtClean="0">
                <a:solidFill>
                  <a:schemeClr val="tx2"/>
                </a:solidFill>
              </a:rPr>
              <a:t>資訊部：</a:t>
            </a:r>
            <a:r>
              <a:rPr lang="zh-TW" altLang="en-US" dirty="0" smtClean="0"/>
              <a:t>將每日各店上傳的資料彙整並轉檔至資料庫，並產生庫存日報表供會計人員核對；產生業績報表供主管檢閱。</a:t>
            </a:r>
            <a:endParaRPr lang="zh-TW" altLang="en-US" dirty="0"/>
          </a:p>
        </p:txBody>
      </p:sp>
      <p:pic>
        <p:nvPicPr>
          <p:cNvPr id="132097" name="Picture 1"/>
          <p:cNvPicPr>
            <a:picLocks noChangeAspect="1" noChangeArrowheads="1"/>
          </p:cNvPicPr>
          <p:nvPr/>
        </p:nvPicPr>
        <p:blipFill>
          <a:blip r:embed="rId3"/>
          <a:srcRect/>
          <a:stretch>
            <a:fillRect/>
          </a:stretch>
        </p:blipFill>
        <p:spPr bwMode="auto">
          <a:xfrm>
            <a:off x="1228696" y="5095908"/>
            <a:ext cx="1066800" cy="800100"/>
          </a:xfrm>
          <a:prstGeom prst="rect">
            <a:avLst/>
          </a:prstGeom>
          <a:noFill/>
          <a:ln w="9525">
            <a:noFill/>
            <a:miter lim="800000"/>
            <a:headEnd/>
            <a:tailEnd/>
          </a:ln>
          <a:effectLst/>
        </p:spPr>
      </p:pic>
      <p:pic>
        <p:nvPicPr>
          <p:cNvPr id="132098" name="Picture 2"/>
          <p:cNvPicPr>
            <a:picLocks noChangeAspect="1" noChangeArrowheads="1"/>
          </p:cNvPicPr>
          <p:nvPr/>
        </p:nvPicPr>
        <p:blipFill>
          <a:blip r:embed="rId4"/>
          <a:srcRect/>
          <a:stretch>
            <a:fillRect/>
          </a:stretch>
        </p:blipFill>
        <p:spPr bwMode="auto">
          <a:xfrm>
            <a:off x="2319319" y="5453098"/>
            <a:ext cx="409575" cy="609600"/>
          </a:xfrm>
          <a:prstGeom prst="rect">
            <a:avLst/>
          </a:prstGeom>
          <a:noFill/>
          <a:ln w="9525">
            <a:noFill/>
            <a:miter lim="800000"/>
            <a:headEnd/>
            <a:tailEnd/>
          </a:ln>
          <a:effectLst/>
        </p:spPr>
      </p:pic>
      <p:pic>
        <p:nvPicPr>
          <p:cNvPr id="132099" name="Picture 3"/>
          <p:cNvPicPr>
            <a:picLocks noChangeAspect="1" noChangeArrowheads="1"/>
          </p:cNvPicPr>
          <p:nvPr/>
        </p:nvPicPr>
        <p:blipFill>
          <a:blip r:embed="rId5"/>
          <a:srcRect/>
          <a:stretch>
            <a:fillRect/>
          </a:stretch>
        </p:blipFill>
        <p:spPr bwMode="auto">
          <a:xfrm>
            <a:off x="428596" y="5134004"/>
            <a:ext cx="800100" cy="723900"/>
          </a:xfrm>
          <a:prstGeom prst="rect">
            <a:avLst/>
          </a:prstGeom>
          <a:noFill/>
          <a:ln w="9525">
            <a:noFill/>
            <a:miter lim="800000"/>
            <a:headEnd/>
            <a:tailEnd/>
          </a:ln>
          <a:effectLst/>
        </p:spPr>
      </p:pic>
      <p:pic>
        <p:nvPicPr>
          <p:cNvPr id="8" name="Picture 1"/>
          <p:cNvPicPr>
            <a:picLocks noChangeAspect="1" noChangeArrowheads="1"/>
          </p:cNvPicPr>
          <p:nvPr/>
        </p:nvPicPr>
        <p:blipFill>
          <a:blip r:embed="rId3"/>
          <a:srcRect/>
          <a:stretch>
            <a:fillRect/>
          </a:stretch>
        </p:blipFill>
        <p:spPr bwMode="auto">
          <a:xfrm>
            <a:off x="3214678" y="4914916"/>
            <a:ext cx="1066800" cy="800100"/>
          </a:xfrm>
          <a:prstGeom prst="rect">
            <a:avLst/>
          </a:prstGeom>
          <a:noFill/>
          <a:ln w="9525">
            <a:no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3857620" y="5676920"/>
            <a:ext cx="409575" cy="6096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a:srcRect/>
          <a:stretch>
            <a:fillRect/>
          </a:stretch>
        </p:blipFill>
        <p:spPr bwMode="auto">
          <a:xfrm>
            <a:off x="4286248" y="4991108"/>
            <a:ext cx="800100" cy="723900"/>
          </a:xfrm>
          <a:prstGeom prst="rect">
            <a:avLst/>
          </a:prstGeom>
          <a:noFill/>
          <a:ln w="9525">
            <a:noFill/>
            <a:miter lim="800000"/>
            <a:headEnd/>
            <a:tailEnd/>
          </a:ln>
          <a:effectLst/>
        </p:spPr>
      </p:pic>
      <p:pic>
        <p:nvPicPr>
          <p:cNvPr id="11" name="Picture 1"/>
          <p:cNvPicPr>
            <a:picLocks noChangeAspect="1" noChangeArrowheads="1"/>
          </p:cNvPicPr>
          <p:nvPr/>
        </p:nvPicPr>
        <p:blipFill>
          <a:blip r:embed="rId3"/>
          <a:srcRect/>
          <a:stretch>
            <a:fillRect/>
          </a:stretch>
        </p:blipFill>
        <p:spPr bwMode="auto">
          <a:xfrm>
            <a:off x="6157918" y="5100662"/>
            <a:ext cx="1066800" cy="800100"/>
          </a:xfrm>
          <a:prstGeom prst="rect">
            <a:avLst/>
          </a:prstGeom>
          <a:noFill/>
          <a:ln w="9525">
            <a:noFill/>
            <a:miter lim="800000"/>
            <a:headEnd/>
            <a:tailEnd/>
          </a:ln>
          <a:effectLst/>
        </p:spPr>
      </p:pic>
      <p:pic>
        <p:nvPicPr>
          <p:cNvPr id="12" name="Picture 2"/>
          <p:cNvPicPr>
            <a:picLocks noChangeAspect="1" noChangeArrowheads="1"/>
          </p:cNvPicPr>
          <p:nvPr/>
        </p:nvPicPr>
        <p:blipFill>
          <a:blip r:embed="rId4"/>
          <a:srcRect/>
          <a:stretch>
            <a:fillRect/>
          </a:stretch>
        </p:blipFill>
        <p:spPr bwMode="auto">
          <a:xfrm>
            <a:off x="5729290" y="5457852"/>
            <a:ext cx="409575" cy="609600"/>
          </a:xfrm>
          <a:prstGeom prst="rect">
            <a:avLst/>
          </a:prstGeom>
          <a:noFill/>
          <a:ln w="9525">
            <a:noFill/>
            <a:miter lim="800000"/>
            <a:headEnd/>
            <a:tailEnd/>
          </a:ln>
          <a:effectLst/>
        </p:spPr>
      </p:pic>
      <p:cxnSp>
        <p:nvCxnSpPr>
          <p:cNvPr id="14" name="弧形接點 13"/>
          <p:cNvCxnSpPr/>
          <p:nvPr/>
        </p:nvCxnSpPr>
        <p:spPr bwMode="auto">
          <a:xfrm>
            <a:off x="2743176" y="5757898"/>
            <a:ext cx="1128726" cy="200020"/>
          </a:xfrm>
          <a:prstGeom prst="curvedConnector3">
            <a:avLst>
              <a:gd name="adj1" fmla="val 50000"/>
            </a:avLst>
          </a:prstGeom>
          <a:solidFill>
            <a:schemeClr val="accent1"/>
          </a:solidFill>
          <a:ln w="9525" cap="flat" cmpd="sng" algn="ctr">
            <a:solidFill>
              <a:srgbClr val="EC2C06"/>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弧形接點 15"/>
          <p:cNvCxnSpPr>
            <a:stCxn id="9" idx="3"/>
            <a:endCxn id="12" idx="1"/>
          </p:cNvCxnSpPr>
          <p:nvPr/>
        </p:nvCxnSpPr>
        <p:spPr bwMode="auto">
          <a:xfrm flipV="1">
            <a:off x="4267195" y="5762652"/>
            <a:ext cx="1462095" cy="219068"/>
          </a:xfrm>
          <a:prstGeom prst="curvedConnector3">
            <a:avLst>
              <a:gd name="adj1" fmla="val 50000"/>
            </a:avLst>
          </a:prstGeom>
          <a:solidFill>
            <a:schemeClr val="accent1"/>
          </a:solidFill>
          <a:ln w="9525" cap="flat" cmpd="sng" algn="ctr">
            <a:solidFill>
              <a:srgbClr val="EC2C06"/>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2100" name="Picture 4"/>
          <p:cNvPicPr>
            <a:picLocks noChangeAspect="1" noChangeArrowheads="1"/>
          </p:cNvPicPr>
          <p:nvPr/>
        </p:nvPicPr>
        <p:blipFill>
          <a:blip r:embed="rId6" cstate="print"/>
          <a:srcRect/>
          <a:stretch>
            <a:fillRect/>
          </a:stretch>
        </p:blipFill>
        <p:spPr bwMode="auto">
          <a:xfrm>
            <a:off x="7999801" y="5000636"/>
            <a:ext cx="715603" cy="1071570"/>
          </a:xfrm>
          <a:prstGeom prst="rect">
            <a:avLst/>
          </a:prstGeom>
          <a:noFill/>
          <a:ln w="9525">
            <a:noFill/>
            <a:miter lim="800000"/>
            <a:headEnd/>
            <a:tailEnd/>
          </a:ln>
          <a:effectLst/>
        </p:spPr>
      </p:pic>
      <p:cxnSp>
        <p:nvCxnSpPr>
          <p:cNvPr id="22" name="弧形接點 21"/>
          <p:cNvCxnSpPr>
            <a:stCxn id="11" idx="3"/>
            <a:endCxn id="132100" idx="1"/>
          </p:cNvCxnSpPr>
          <p:nvPr/>
        </p:nvCxnSpPr>
        <p:spPr bwMode="auto">
          <a:xfrm>
            <a:off x="7224718" y="5500712"/>
            <a:ext cx="775083" cy="35709"/>
          </a:xfrm>
          <a:prstGeom prst="curvedConnector3">
            <a:avLst>
              <a:gd name="adj1" fmla="val 50000"/>
            </a:avLst>
          </a:prstGeom>
          <a:solidFill>
            <a:schemeClr val="accent1"/>
          </a:solidFill>
          <a:ln w="9525" cap="flat" cmpd="sng" algn="ctr">
            <a:solidFill>
              <a:srgbClr val="EC2C06"/>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文字方塊 24"/>
          <p:cNvSpPr txBox="1"/>
          <p:nvPr/>
        </p:nvSpPr>
        <p:spPr>
          <a:xfrm>
            <a:off x="3464004" y="6274378"/>
            <a:ext cx="1107996" cy="369332"/>
          </a:xfrm>
          <a:prstGeom prst="rect">
            <a:avLst/>
          </a:prstGeom>
          <a:noFill/>
        </p:spPr>
        <p:txBody>
          <a:bodyPr wrap="none" rtlCol="0">
            <a:spAutoFit/>
          </a:bodyPr>
          <a:lstStyle/>
          <a:p>
            <a:r>
              <a:rPr lang="zh-TW" altLang="en-US" dirty="0" smtClean="0"/>
              <a:t>區處長店</a:t>
            </a:r>
            <a:endParaRPr lang="zh-TW" altLang="en-US" dirty="0"/>
          </a:p>
        </p:txBody>
      </p:sp>
      <p:sp>
        <p:nvSpPr>
          <p:cNvPr id="26" name="文字方塊 25"/>
          <p:cNvSpPr txBox="1"/>
          <p:nvPr/>
        </p:nvSpPr>
        <p:spPr>
          <a:xfrm>
            <a:off x="908755" y="5917188"/>
            <a:ext cx="877163" cy="369332"/>
          </a:xfrm>
          <a:prstGeom prst="rect">
            <a:avLst/>
          </a:prstGeom>
          <a:noFill/>
        </p:spPr>
        <p:txBody>
          <a:bodyPr wrap="none" rtlCol="0">
            <a:spAutoFit/>
          </a:bodyPr>
          <a:lstStyle/>
          <a:p>
            <a:r>
              <a:rPr lang="zh-TW" altLang="en-US" dirty="0" smtClean="0"/>
              <a:t>一般店</a:t>
            </a:r>
            <a:endParaRPr lang="zh-TW" altLang="en-US" dirty="0"/>
          </a:p>
        </p:txBody>
      </p:sp>
      <p:sp>
        <p:nvSpPr>
          <p:cNvPr id="27" name="文字方塊 26"/>
          <p:cNvSpPr txBox="1"/>
          <p:nvPr/>
        </p:nvSpPr>
        <p:spPr>
          <a:xfrm>
            <a:off x="5964334" y="5929330"/>
            <a:ext cx="1107996" cy="369332"/>
          </a:xfrm>
          <a:prstGeom prst="rect">
            <a:avLst/>
          </a:prstGeom>
          <a:noFill/>
        </p:spPr>
        <p:txBody>
          <a:bodyPr wrap="none" rtlCol="0">
            <a:spAutoFit/>
          </a:bodyPr>
          <a:lstStyle/>
          <a:p>
            <a:r>
              <a:rPr lang="zh-TW" altLang="en-US" dirty="0" smtClean="0"/>
              <a:t>會計主辦</a:t>
            </a:r>
            <a:endParaRPr lang="zh-TW" altLang="en-US" dirty="0"/>
          </a:p>
        </p:txBody>
      </p:sp>
      <p:sp>
        <p:nvSpPr>
          <p:cNvPr id="28" name="文字方塊 27"/>
          <p:cNvSpPr txBox="1"/>
          <p:nvPr/>
        </p:nvSpPr>
        <p:spPr>
          <a:xfrm>
            <a:off x="7929586" y="6081730"/>
            <a:ext cx="877163" cy="369332"/>
          </a:xfrm>
          <a:prstGeom prst="rect">
            <a:avLst/>
          </a:prstGeom>
          <a:noFill/>
        </p:spPr>
        <p:txBody>
          <a:bodyPr wrap="none" rtlCol="0">
            <a:spAutoFit/>
          </a:bodyPr>
          <a:lstStyle/>
          <a:p>
            <a:r>
              <a:rPr lang="zh-TW" altLang="en-US" dirty="0" smtClean="0"/>
              <a:t>資料庫</a:t>
            </a:r>
            <a:endParaRPr lang="zh-TW" altLang="en-US" dirty="0"/>
          </a:p>
        </p:txBody>
      </p:sp>
    </p:spTree>
    <p:extLst>
      <p:ext uri="{BB962C8B-B14F-4D97-AF65-F5344CB8AC3E}">
        <p14:creationId xmlns:p14="http://schemas.microsoft.com/office/powerpoint/2010/main" val="6217893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專案背景</a:t>
            </a:r>
            <a:r>
              <a:rPr lang="en-US" altLang="zh-TW" dirty="0" smtClean="0"/>
              <a:t>-</a:t>
            </a:r>
            <a:r>
              <a:rPr lang="zh-TW" altLang="en-US" dirty="0" smtClean="0"/>
              <a:t>規劃</a:t>
            </a:r>
            <a:endParaRPr lang="zh-TW" altLang="en-US" dirty="0"/>
          </a:p>
        </p:txBody>
      </p:sp>
      <p:sp>
        <p:nvSpPr>
          <p:cNvPr id="6" name="文字方塊 5"/>
          <p:cNvSpPr txBox="1"/>
          <p:nvPr/>
        </p:nvSpPr>
        <p:spPr>
          <a:xfrm>
            <a:off x="4427984" y="3386023"/>
            <a:ext cx="4426317" cy="313932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571500" indent="-360000" eaLnBrk="1" hangingPunct="1">
              <a:buFont typeface="Wingdings" panose="05000000000000000000" pitchFamily="2" charset="2"/>
              <a:buChar char="Ø"/>
              <a:defRPr/>
            </a:pPr>
            <a:r>
              <a:rPr lang="zh-TW" altLang="en-US" dirty="0" smtClean="0">
                <a:solidFill>
                  <a:schemeClr val="tx2"/>
                </a:solidFill>
              </a:rPr>
              <a:t>系統設備</a:t>
            </a:r>
            <a:r>
              <a:rPr lang="zh-TW" altLang="en-US" dirty="0" smtClean="0"/>
              <a:t>有：</a:t>
            </a:r>
            <a:endParaRPr lang="en-US" altLang="zh-TW" dirty="0" smtClean="0"/>
          </a:p>
          <a:p>
            <a:pPr marL="954450" lvl="1" indent="-285750" eaLnBrk="1" hangingPunct="1">
              <a:buFont typeface="Wingdings" panose="05000000000000000000" pitchFamily="2" charset="2"/>
              <a:buChar char="ü"/>
              <a:defRPr/>
            </a:pPr>
            <a:r>
              <a:rPr lang="zh-TW" altLang="en-US" dirty="0" smtClean="0">
                <a:solidFill>
                  <a:schemeClr val="tx2"/>
                </a:solidFill>
              </a:rPr>
              <a:t>個人電腦：</a:t>
            </a:r>
            <a:r>
              <a:rPr lang="zh-TW" altLang="en-US" dirty="0" smtClean="0"/>
              <a:t>各店皆透過</a:t>
            </a:r>
            <a:r>
              <a:rPr lang="en-US" altLang="zh-TW" dirty="0" smtClean="0"/>
              <a:t>Internet</a:t>
            </a:r>
            <a:r>
              <a:rPr lang="zh-TW" altLang="en-US" dirty="0" smtClean="0"/>
              <a:t>與總店連線</a:t>
            </a:r>
            <a:r>
              <a:rPr lang="zh-TW" altLang="en-US" dirty="0" smtClean="0">
                <a:solidFill>
                  <a:srgbClr val="FF0000"/>
                </a:solidFill>
              </a:rPr>
              <a:t>交換</a:t>
            </a:r>
            <a:r>
              <a:rPr lang="zh-TW" altLang="en-US" dirty="0" smtClean="0"/>
              <a:t>發票</a:t>
            </a:r>
            <a:r>
              <a:rPr lang="en-US" altLang="zh-TW" dirty="0" smtClean="0"/>
              <a:t>&amp;</a:t>
            </a:r>
            <a:r>
              <a:rPr lang="zh-TW" altLang="en-US" dirty="0" smtClean="0"/>
              <a:t>庫存</a:t>
            </a:r>
            <a:r>
              <a:rPr lang="en-US" altLang="zh-TW" dirty="0" smtClean="0"/>
              <a:t>&amp;</a:t>
            </a:r>
            <a:r>
              <a:rPr lang="zh-TW" altLang="en-US" dirty="0" smtClean="0"/>
              <a:t>產品明細資料。</a:t>
            </a:r>
            <a:endParaRPr lang="en-US" altLang="zh-TW" dirty="0" smtClean="0"/>
          </a:p>
          <a:p>
            <a:pPr marL="954450" lvl="1" indent="-285750">
              <a:buFont typeface="Wingdings" panose="05000000000000000000" pitchFamily="2" charset="2"/>
              <a:buChar char="ü"/>
              <a:defRPr/>
            </a:pPr>
            <a:r>
              <a:rPr lang="zh-TW" altLang="en-US" dirty="0" smtClean="0">
                <a:solidFill>
                  <a:schemeClr val="tx2"/>
                </a:solidFill>
              </a:rPr>
              <a:t>伺服主機：</a:t>
            </a:r>
            <a:r>
              <a:rPr lang="zh-TW" altLang="en-US" dirty="0" smtClean="0"/>
              <a:t>可隨時讓各店資料上傳與即時彙整至資料庫。</a:t>
            </a:r>
            <a:endParaRPr lang="en-US" altLang="zh-TW" dirty="0" smtClean="0">
              <a:solidFill>
                <a:schemeClr val="tx2"/>
              </a:solidFill>
            </a:endParaRPr>
          </a:p>
          <a:p>
            <a:pPr marL="954450" lvl="1" indent="-285750">
              <a:buFont typeface="Wingdings" panose="05000000000000000000" pitchFamily="2" charset="2"/>
              <a:buChar char="ü"/>
              <a:defRPr/>
            </a:pPr>
            <a:r>
              <a:rPr lang="zh-TW" altLang="en-US" dirty="0" smtClean="0">
                <a:solidFill>
                  <a:schemeClr val="tx2"/>
                </a:solidFill>
              </a:rPr>
              <a:t>即時看版：</a:t>
            </a:r>
            <a:r>
              <a:rPr lang="zh-TW" altLang="en-US" dirty="0" smtClean="0"/>
              <a:t>於戰情室設置一業績顯示螢幕，即時顯示最新資訊。</a:t>
            </a:r>
            <a:endParaRPr lang="en-US" altLang="zh-TW" dirty="0" smtClean="0">
              <a:solidFill>
                <a:schemeClr val="tx2"/>
              </a:solidFill>
            </a:endParaRPr>
          </a:p>
          <a:p>
            <a:pPr marL="571500" indent="-360000" eaLnBrk="1" hangingPunct="1">
              <a:buFont typeface="Wingdings" panose="05000000000000000000" pitchFamily="2" charset="2"/>
              <a:buChar char="Ø"/>
              <a:defRPr/>
            </a:pPr>
            <a:r>
              <a:rPr lang="zh-TW" altLang="en-US" dirty="0" smtClean="0">
                <a:solidFill>
                  <a:schemeClr val="tx2"/>
                </a:solidFill>
              </a:rPr>
              <a:t>人員配置</a:t>
            </a:r>
            <a:r>
              <a:rPr lang="zh-TW" altLang="en-US" dirty="0" smtClean="0"/>
              <a:t>有</a:t>
            </a:r>
            <a:r>
              <a:rPr lang="zh-TW" altLang="en-US" dirty="0"/>
              <a:t>：</a:t>
            </a:r>
            <a:endParaRPr lang="en-US" altLang="zh-TW" dirty="0"/>
          </a:p>
          <a:p>
            <a:pPr marL="954450" lvl="1" indent="-285750" eaLnBrk="1" hangingPunct="1">
              <a:buFont typeface="Wingdings" panose="05000000000000000000" pitchFamily="2" charset="2"/>
              <a:buChar char="ü"/>
              <a:defRPr/>
            </a:pPr>
            <a:r>
              <a:rPr lang="zh-TW" altLang="en-US" dirty="0" smtClean="0">
                <a:solidFill>
                  <a:schemeClr val="tx2"/>
                </a:solidFill>
              </a:rPr>
              <a:t>會計部：</a:t>
            </a:r>
            <a:r>
              <a:rPr lang="zh-TW" altLang="en-US" dirty="0" smtClean="0"/>
              <a:t>會計主辦人員</a:t>
            </a:r>
            <a:r>
              <a:rPr lang="zh-TW" altLang="en-US" dirty="0"/>
              <a:t>僅需</a:t>
            </a:r>
            <a:r>
              <a:rPr lang="zh-TW" altLang="en-US" dirty="0" smtClean="0"/>
              <a:t>檢核該區各店之明細資料。</a:t>
            </a:r>
            <a:endParaRPr lang="en-US" altLang="zh-TW" dirty="0"/>
          </a:p>
        </p:txBody>
      </p:sp>
      <p:pic>
        <p:nvPicPr>
          <p:cNvPr id="132097" name="Picture 1"/>
          <p:cNvPicPr>
            <a:picLocks noChangeAspect="1" noChangeArrowheads="1"/>
          </p:cNvPicPr>
          <p:nvPr/>
        </p:nvPicPr>
        <p:blipFill>
          <a:blip r:embed="rId2"/>
          <a:srcRect/>
          <a:stretch>
            <a:fillRect/>
          </a:stretch>
        </p:blipFill>
        <p:spPr bwMode="auto">
          <a:xfrm>
            <a:off x="1285852" y="3429000"/>
            <a:ext cx="1066800" cy="800100"/>
          </a:xfrm>
          <a:prstGeom prst="rect">
            <a:avLst/>
          </a:prstGeom>
          <a:noFill/>
          <a:ln w="9525">
            <a:noFill/>
            <a:miter lim="800000"/>
            <a:headEnd/>
            <a:tailEnd/>
          </a:ln>
          <a:effectLst/>
        </p:spPr>
      </p:pic>
      <p:pic>
        <p:nvPicPr>
          <p:cNvPr id="132098" name="Picture 2"/>
          <p:cNvPicPr>
            <a:picLocks noChangeAspect="1" noChangeArrowheads="1"/>
          </p:cNvPicPr>
          <p:nvPr/>
        </p:nvPicPr>
        <p:blipFill>
          <a:blip r:embed="rId3"/>
          <a:srcRect/>
          <a:stretch>
            <a:fillRect/>
          </a:stretch>
        </p:blipFill>
        <p:spPr bwMode="auto">
          <a:xfrm>
            <a:off x="2376475" y="3786190"/>
            <a:ext cx="409575" cy="609600"/>
          </a:xfrm>
          <a:prstGeom prst="rect">
            <a:avLst/>
          </a:prstGeom>
          <a:noFill/>
          <a:ln w="9525">
            <a:noFill/>
            <a:miter lim="800000"/>
            <a:headEnd/>
            <a:tailEnd/>
          </a:ln>
          <a:effectLst/>
        </p:spPr>
      </p:pic>
      <p:pic>
        <p:nvPicPr>
          <p:cNvPr id="132099" name="Picture 3"/>
          <p:cNvPicPr>
            <a:picLocks noChangeAspect="1" noChangeArrowheads="1"/>
          </p:cNvPicPr>
          <p:nvPr/>
        </p:nvPicPr>
        <p:blipFill>
          <a:blip r:embed="rId4"/>
          <a:srcRect/>
          <a:stretch>
            <a:fillRect/>
          </a:stretch>
        </p:blipFill>
        <p:spPr bwMode="auto">
          <a:xfrm>
            <a:off x="485752" y="3467096"/>
            <a:ext cx="800100" cy="723900"/>
          </a:xfrm>
          <a:prstGeom prst="rect">
            <a:avLst/>
          </a:prstGeom>
          <a:noFill/>
          <a:ln w="9525">
            <a:noFill/>
            <a:miter lim="800000"/>
            <a:headEnd/>
            <a:tailEnd/>
          </a:ln>
          <a:effectLst/>
        </p:spPr>
      </p:pic>
      <p:pic>
        <p:nvPicPr>
          <p:cNvPr id="8" name="Picture 1"/>
          <p:cNvPicPr>
            <a:picLocks noChangeAspect="1" noChangeArrowheads="1"/>
          </p:cNvPicPr>
          <p:nvPr/>
        </p:nvPicPr>
        <p:blipFill>
          <a:blip r:embed="rId2"/>
          <a:srcRect/>
          <a:stretch>
            <a:fillRect/>
          </a:stretch>
        </p:blipFill>
        <p:spPr bwMode="auto">
          <a:xfrm>
            <a:off x="1285852" y="1928802"/>
            <a:ext cx="1066800" cy="800100"/>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2285984" y="2500306"/>
            <a:ext cx="409575" cy="609600"/>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428596" y="2285992"/>
            <a:ext cx="800100" cy="723900"/>
          </a:xfrm>
          <a:prstGeom prst="rect">
            <a:avLst/>
          </a:prstGeom>
          <a:noFill/>
          <a:ln w="9525">
            <a:noFill/>
            <a:miter lim="800000"/>
            <a:headEnd/>
            <a:tailEnd/>
          </a:ln>
          <a:effectLst/>
        </p:spPr>
      </p:pic>
      <p:pic>
        <p:nvPicPr>
          <p:cNvPr id="11" name="Picture 1"/>
          <p:cNvPicPr>
            <a:picLocks noChangeAspect="1" noChangeArrowheads="1"/>
          </p:cNvPicPr>
          <p:nvPr/>
        </p:nvPicPr>
        <p:blipFill>
          <a:blip r:embed="rId2"/>
          <a:srcRect/>
          <a:stretch>
            <a:fillRect/>
          </a:stretch>
        </p:blipFill>
        <p:spPr bwMode="auto">
          <a:xfrm>
            <a:off x="4714876" y="1285860"/>
            <a:ext cx="1066800" cy="800100"/>
          </a:xfrm>
          <a:prstGeom prst="rect">
            <a:avLst/>
          </a:prstGeom>
          <a:noFill/>
          <a:ln w="9525">
            <a:noFill/>
            <a:miter lim="800000"/>
            <a:headEnd/>
            <a:tailEnd/>
          </a:ln>
          <a:effectLst/>
        </p:spPr>
      </p:pic>
      <p:cxnSp>
        <p:nvCxnSpPr>
          <p:cNvPr id="14" name="弧形接點 13"/>
          <p:cNvCxnSpPr>
            <a:stCxn id="132098" idx="3"/>
            <a:endCxn id="3" idx="1"/>
          </p:cNvCxnSpPr>
          <p:nvPr/>
        </p:nvCxnSpPr>
        <p:spPr bwMode="auto">
          <a:xfrm flipV="1">
            <a:off x="2786050" y="1916057"/>
            <a:ext cx="414175" cy="2174933"/>
          </a:xfrm>
          <a:prstGeom prst="curvedConnector2">
            <a:avLst/>
          </a:prstGeom>
          <a:solidFill>
            <a:schemeClr val="accent1"/>
          </a:solidFill>
          <a:ln w="9525" cap="flat" cmpd="sng" algn="ctr">
            <a:solidFill>
              <a:srgbClr val="EC2C06"/>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弧形接點 15"/>
          <p:cNvCxnSpPr>
            <a:stCxn id="3" idx="1"/>
            <a:endCxn id="9" idx="3"/>
          </p:cNvCxnSpPr>
          <p:nvPr/>
        </p:nvCxnSpPr>
        <p:spPr bwMode="auto">
          <a:xfrm rot="5400000">
            <a:off x="2503368" y="2108248"/>
            <a:ext cx="889049" cy="504666"/>
          </a:xfrm>
          <a:prstGeom prst="curvedConnector2">
            <a:avLst/>
          </a:prstGeom>
          <a:solidFill>
            <a:schemeClr val="accent1"/>
          </a:solidFill>
          <a:ln w="9525" cap="flat" cmpd="sng" algn="ctr">
            <a:solidFill>
              <a:srgbClr val="EC2C06"/>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2100" name="Picture 4"/>
          <p:cNvPicPr>
            <a:picLocks noChangeAspect="1" noChangeArrowheads="1"/>
          </p:cNvPicPr>
          <p:nvPr/>
        </p:nvPicPr>
        <p:blipFill>
          <a:blip r:embed="rId5" cstate="print"/>
          <a:srcRect/>
          <a:stretch>
            <a:fillRect/>
          </a:stretch>
        </p:blipFill>
        <p:spPr bwMode="auto">
          <a:xfrm>
            <a:off x="3643306" y="2059536"/>
            <a:ext cx="715603" cy="1071570"/>
          </a:xfrm>
          <a:prstGeom prst="rect">
            <a:avLst/>
          </a:prstGeom>
          <a:noFill/>
          <a:ln w="9525">
            <a:noFill/>
            <a:miter lim="800000"/>
            <a:headEnd/>
            <a:tailEnd/>
          </a:ln>
          <a:effectLst/>
        </p:spPr>
      </p:pic>
      <p:cxnSp>
        <p:nvCxnSpPr>
          <p:cNvPr id="22" name="弧形接點 21"/>
          <p:cNvCxnSpPr>
            <a:stCxn id="11" idx="1"/>
            <a:endCxn id="132100" idx="3"/>
          </p:cNvCxnSpPr>
          <p:nvPr/>
        </p:nvCxnSpPr>
        <p:spPr bwMode="auto">
          <a:xfrm rot="10800000" flipV="1">
            <a:off x="4358910" y="1685909"/>
            <a:ext cx="355967" cy="909411"/>
          </a:xfrm>
          <a:prstGeom prst="curvedConnector3">
            <a:avLst>
              <a:gd name="adj1" fmla="val 50000"/>
            </a:avLst>
          </a:prstGeom>
          <a:solidFill>
            <a:schemeClr val="accent1"/>
          </a:solidFill>
          <a:ln w="9525" cap="flat" cmpd="sng" algn="ctr">
            <a:solidFill>
              <a:srgbClr val="EC2C06"/>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文字方塊 24"/>
          <p:cNvSpPr txBox="1"/>
          <p:nvPr/>
        </p:nvSpPr>
        <p:spPr>
          <a:xfrm>
            <a:off x="1071538" y="2786058"/>
            <a:ext cx="1107996" cy="369332"/>
          </a:xfrm>
          <a:prstGeom prst="rect">
            <a:avLst/>
          </a:prstGeom>
          <a:noFill/>
        </p:spPr>
        <p:txBody>
          <a:bodyPr wrap="none" rtlCol="0">
            <a:spAutoFit/>
          </a:bodyPr>
          <a:lstStyle/>
          <a:p>
            <a:r>
              <a:rPr lang="zh-TW" altLang="en-US" dirty="0"/>
              <a:t>區</a:t>
            </a:r>
            <a:r>
              <a:rPr lang="zh-TW" altLang="en-US" dirty="0" smtClean="0"/>
              <a:t>處長店</a:t>
            </a:r>
            <a:endParaRPr lang="zh-TW" altLang="en-US" dirty="0"/>
          </a:p>
        </p:txBody>
      </p:sp>
      <p:sp>
        <p:nvSpPr>
          <p:cNvPr id="26" name="文字方塊 25"/>
          <p:cNvSpPr txBox="1"/>
          <p:nvPr/>
        </p:nvSpPr>
        <p:spPr>
          <a:xfrm>
            <a:off x="965911" y="4250280"/>
            <a:ext cx="877163" cy="369332"/>
          </a:xfrm>
          <a:prstGeom prst="rect">
            <a:avLst/>
          </a:prstGeom>
          <a:noFill/>
        </p:spPr>
        <p:txBody>
          <a:bodyPr wrap="none" rtlCol="0">
            <a:spAutoFit/>
          </a:bodyPr>
          <a:lstStyle/>
          <a:p>
            <a:r>
              <a:rPr lang="zh-TW" altLang="en-US" dirty="0" smtClean="0"/>
              <a:t>一般店</a:t>
            </a:r>
            <a:endParaRPr lang="zh-TW" altLang="en-US" dirty="0"/>
          </a:p>
        </p:txBody>
      </p:sp>
      <p:sp>
        <p:nvSpPr>
          <p:cNvPr id="27" name="文字方塊 26"/>
          <p:cNvSpPr txBox="1"/>
          <p:nvPr/>
        </p:nvSpPr>
        <p:spPr>
          <a:xfrm>
            <a:off x="4643438" y="2071678"/>
            <a:ext cx="1107996" cy="369332"/>
          </a:xfrm>
          <a:prstGeom prst="rect">
            <a:avLst/>
          </a:prstGeom>
          <a:noFill/>
        </p:spPr>
        <p:txBody>
          <a:bodyPr wrap="none" rtlCol="0">
            <a:spAutoFit/>
          </a:bodyPr>
          <a:lstStyle/>
          <a:p>
            <a:r>
              <a:rPr lang="zh-TW" altLang="en-US" dirty="0" smtClean="0"/>
              <a:t>會計主辦</a:t>
            </a:r>
            <a:endParaRPr lang="zh-TW" altLang="en-US" dirty="0"/>
          </a:p>
        </p:txBody>
      </p:sp>
      <p:sp>
        <p:nvSpPr>
          <p:cNvPr id="28" name="文字方塊 27"/>
          <p:cNvSpPr txBox="1"/>
          <p:nvPr/>
        </p:nvSpPr>
        <p:spPr>
          <a:xfrm>
            <a:off x="3571868" y="3059668"/>
            <a:ext cx="877163" cy="369332"/>
          </a:xfrm>
          <a:prstGeom prst="rect">
            <a:avLst/>
          </a:prstGeom>
          <a:noFill/>
        </p:spPr>
        <p:txBody>
          <a:bodyPr wrap="none" rtlCol="0">
            <a:spAutoFit/>
          </a:bodyPr>
          <a:lstStyle/>
          <a:p>
            <a:r>
              <a:rPr lang="zh-TW" altLang="en-US" dirty="0" smtClean="0"/>
              <a:t>資料庫</a:t>
            </a:r>
            <a:endParaRPr lang="zh-TW" altLang="en-US" dirty="0"/>
          </a:p>
        </p:txBody>
      </p:sp>
      <p:pic>
        <p:nvPicPr>
          <p:cNvPr id="24" name="Picture 1"/>
          <p:cNvPicPr>
            <a:picLocks noChangeAspect="1" noChangeArrowheads="1"/>
          </p:cNvPicPr>
          <p:nvPr/>
        </p:nvPicPr>
        <p:blipFill>
          <a:blip r:embed="rId2"/>
          <a:srcRect/>
          <a:stretch>
            <a:fillRect/>
          </a:stretch>
        </p:blipFill>
        <p:spPr bwMode="auto">
          <a:xfrm>
            <a:off x="1300134" y="4810156"/>
            <a:ext cx="1066800" cy="800100"/>
          </a:xfrm>
          <a:prstGeom prst="rect">
            <a:avLst/>
          </a:prstGeom>
          <a:noFill/>
          <a:ln w="9525">
            <a:noFill/>
            <a:miter lim="800000"/>
            <a:headEnd/>
            <a:tailEnd/>
          </a:ln>
          <a:effectLst/>
        </p:spPr>
      </p:pic>
      <p:pic>
        <p:nvPicPr>
          <p:cNvPr id="29" name="Picture 2"/>
          <p:cNvPicPr>
            <a:picLocks noChangeAspect="1" noChangeArrowheads="1"/>
          </p:cNvPicPr>
          <p:nvPr/>
        </p:nvPicPr>
        <p:blipFill>
          <a:blip r:embed="rId3"/>
          <a:srcRect/>
          <a:stretch>
            <a:fillRect/>
          </a:stretch>
        </p:blipFill>
        <p:spPr bwMode="auto">
          <a:xfrm>
            <a:off x="2390757" y="5167346"/>
            <a:ext cx="409575" cy="609600"/>
          </a:xfrm>
          <a:prstGeom prst="rect">
            <a:avLst/>
          </a:prstGeom>
          <a:noFill/>
          <a:ln w="9525">
            <a:noFill/>
            <a:miter lim="800000"/>
            <a:headEnd/>
            <a:tailEnd/>
          </a:ln>
          <a:effectLst/>
        </p:spPr>
      </p:pic>
      <p:pic>
        <p:nvPicPr>
          <p:cNvPr id="30" name="Picture 3"/>
          <p:cNvPicPr>
            <a:picLocks noChangeAspect="1" noChangeArrowheads="1"/>
          </p:cNvPicPr>
          <p:nvPr/>
        </p:nvPicPr>
        <p:blipFill>
          <a:blip r:embed="rId4"/>
          <a:srcRect/>
          <a:stretch>
            <a:fillRect/>
          </a:stretch>
        </p:blipFill>
        <p:spPr bwMode="auto">
          <a:xfrm>
            <a:off x="500034" y="4848252"/>
            <a:ext cx="800100" cy="723900"/>
          </a:xfrm>
          <a:prstGeom prst="rect">
            <a:avLst/>
          </a:prstGeom>
          <a:noFill/>
          <a:ln w="9525">
            <a:noFill/>
            <a:miter lim="800000"/>
            <a:headEnd/>
            <a:tailEnd/>
          </a:ln>
          <a:effectLst/>
        </p:spPr>
      </p:pic>
      <p:sp>
        <p:nvSpPr>
          <p:cNvPr id="31" name="文字方塊 30"/>
          <p:cNvSpPr txBox="1"/>
          <p:nvPr/>
        </p:nvSpPr>
        <p:spPr>
          <a:xfrm>
            <a:off x="980193" y="5631436"/>
            <a:ext cx="877163" cy="369332"/>
          </a:xfrm>
          <a:prstGeom prst="rect">
            <a:avLst/>
          </a:prstGeom>
          <a:noFill/>
        </p:spPr>
        <p:txBody>
          <a:bodyPr wrap="none" rtlCol="0">
            <a:spAutoFit/>
          </a:bodyPr>
          <a:lstStyle/>
          <a:p>
            <a:r>
              <a:rPr lang="zh-TW" altLang="en-US" dirty="0" smtClean="0"/>
              <a:t>一般店</a:t>
            </a:r>
            <a:endParaRPr lang="zh-TW" altLang="en-US" dirty="0"/>
          </a:p>
        </p:txBody>
      </p:sp>
      <p:cxnSp>
        <p:nvCxnSpPr>
          <p:cNvPr id="32" name="弧形接點 31"/>
          <p:cNvCxnSpPr>
            <a:stCxn id="29" idx="3"/>
            <a:endCxn id="3" idx="1"/>
          </p:cNvCxnSpPr>
          <p:nvPr/>
        </p:nvCxnSpPr>
        <p:spPr bwMode="auto">
          <a:xfrm flipV="1">
            <a:off x="2800332" y="1916057"/>
            <a:ext cx="399893" cy="3556089"/>
          </a:xfrm>
          <a:prstGeom prst="curvedConnector2">
            <a:avLst/>
          </a:prstGeom>
          <a:solidFill>
            <a:schemeClr val="accent1"/>
          </a:solidFill>
          <a:ln w="9525" cap="flat" cmpd="sng" algn="ctr">
            <a:solidFill>
              <a:srgbClr val="EC2C06"/>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雲朵形 2"/>
          <p:cNvSpPr/>
          <p:nvPr/>
        </p:nvSpPr>
        <p:spPr bwMode="auto">
          <a:xfrm>
            <a:off x="2188490" y="1188993"/>
            <a:ext cx="2023470" cy="727839"/>
          </a:xfrm>
          <a:prstGeom prst="cloud">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cxnSp>
        <p:nvCxnSpPr>
          <p:cNvPr id="33" name="弧形接點 32"/>
          <p:cNvCxnSpPr>
            <a:stCxn id="3" idx="1"/>
            <a:endCxn id="132100" idx="1"/>
          </p:cNvCxnSpPr>
          <p:nvPr/>
        </p:nvCxnSpPr>
        <p:spPr bwMode="auto">
          <a:xfrm rot="16200000" flipH="1">
            <a:off x="3082133" y="2034148"/>
            <a:ext cx="679264" cy="443081"/>
          </a:xfrm>
          <a:prstGeom prst="curvedConnector2">
            <a:avLst/>
          </a:prstGeom>
          <a:solidFill>
            <a:schemeClr val="accent1"/>
          </a:solidFill>
          <a:ln w="9525" cap="flat" cmpd="sng" algn="ctr">
            <a:solidFill>
              <a:srgbClr val="EC2C06"/>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753" y="877038"/>
            <a:ext cx="2986727" cy="211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7893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zh-TW" altLang="en-US" dirty="0"/>
              <a:t>策略分析</a:t>
            </a:r>
            <a:r>
              <a:rPr lang="en-US" altLang="zh-TW" dirty="0"/>
              <a:t>-</a:t>
            </a:r>
            <a:r>
              <a:rPr lang="zh-TW" altLang="en-US" dirty="0"/>
              <a:t>公司策略</a:t>
            </a:r>
            <a:endParaRPr lang="en-US" altLang="zh-TW" dirty="0">
              <a:ea typeface="新細明體" panose="02020500000000000000" pitchFamily="18" charset="-120"/>
            </a:endParaRPr>
          </a:p>
        </p:txBody>
      </p:sp>
      <p:sp>
        <p:nvSpPr>
          <p:cNvPr id="91139" name="AutoShape 3"/>
          <p:cNvSpPr>
            <a:spLocks noChangeArrowheads="1"/>
          </p:cNvSpPr>
          <p:nvPr/>
        </p:nvSpPr>
        <p:spPr bwMode="gray">
          <a:xfrm>
            <a:off x="1043608" y="2514600"/>
            <a:ext cx="7061200" cy="3733800"/>
          </a:xfrm>
          <a:prstGeom prst="roundRect">
            <a:avLst>
              <a:gd name="adj" fmla="val 8097"/>
            </a:avLst>
          </a:prstGeom>
          <a:solidFill>
            <a:srgbClr val="FFFFFF"/>
          </a:solidFill>
          <a:ln w="9525">
            <a:solidFill>
              <a:srgbClr val="333333"/>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1140" name="AutoShape 4"/>
          <p:cNvSpPr>
            <a:spLocks noChangeArrowheads="1"/>
          </p:cNvSpPr>
          <p:nvPr/>
        </p:nvSpPr>
        <p:spPr bwMode="gray">
          <a:xfrm>
            <a:off x="6187108" y="2896518"/>
            <a:ext cx="1560513" cy="2652712"/>
          </a:xfrm>
          <a:prstGeom prst="roundRect">
            <a:avLst>
              <a:gd name="adj" fmla="val 9523"/>
            </a:avLst>
          </a:prstGeom>
          <a:solidFill>
            <a:schemeClr va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1141" name="AutoShape 5"/>
          <p:cNvSpPr>
            <a:spLocks noChangeArrowheads="1"/>
          </p:cNvSpPr>
          <p:nvPr/>
        </p:nvSpPr>
        <p:spPr bwMode="gray">
          <a:xfrm>
            <a:off x="4572621" y="2896518"/>
            <a:ext cx="1560512" cy="2652712"/>
          </a:xfrm>
          <a:prstGeom prst="roundRect">
            <a:avLst>
              <a:gd name="adj" fmla="val 9523"/>
            </a:avLst>
          </a:prstGeom>
          <a:solidFill>
            <a:schemeClr val="fo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1142" name="AutoShape 6"/>
          <p:cNvSpPr>
            <a:spLocks noChangeArrowheads="1"/>
          </p:cNvSpPr>
          <p:nvPr/>
        </p:nvSpPr>
        <p:spPr bwMode="gray">
          <a:xfrm>
            <a:off x="2961308" y="2896518"/>
            <a:ext cx="1560513" cy="2652712"/>
          </a:xfrm>
          <a:prstGeom prst="roundRect">
            <a:avLst>
              <a:gd name="adj" fmla="val 9523"/>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1143" name="AutoShape 7"/>
          <p:cNvSpPr>
            <a:spLocks noChangeArrowheads="1"/>
          </p:cNvSpPr>
          <p:nvPr/>
        </p:nvSpPr>
        <p:spPr bwMode="gray">
          <a:xfrm>
            <a:off x="1346821" y="2896518"/>
            <a:ext cx="1560512" cy="2652712"/>
          </a:xfrm>
          <a:prstGeom prst="roundRect">
            <a:avLst>
              <a:gd name="adj" fmla="val 9523"/>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1144" name="Rectangle 8"/>
          <p:cNvSpPr>
            <a:spLocks noChangeArrowheads="1"/>
          </p:cNvSpPr>
          <p:nvPr/>
        </p:nvSpPr>
        <p:spPr bwMode="gray">
          <a:xfrm>
            <a:off x="1115616" y="1362323"/>
            <a:ext cx="5105400" cy="1006429"/>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lnSpc>
                <a:spcPct val="110000"/>
              </a:lnSpc>
              <a:buFont typeface="Wingdings" panose="05000000000000000000" pitchFamily="2" charset="2"/>
              <a:buChar char="Ø"/>
            </a:pPr>
            <a:r>
              <a:rPr lang="zh-TW" altLang="en-US" b="1" dirty="0" smtClean="0">
                <a:solidFill>
                  <a:srgbClr val="080808"/>
                </a:solidFill>
                <a:ea typeface="新細明體" panose="02020500000000000000" pitchFamily="18" charset="-120"/>
                <a:cs typeface="Arial" panose="020B0604020202020204" pitchFamily="34" charset="0"/>
              </a:rPr>
              <a:t>國內植保部營收</a:t>
            </a:r>
            <a:r>
              <a:rPr lang="en-US" altLang="zh-TW" b="1" dirty="0" smtClean="0">
                <a:solidFill>
                  <a:srgbClr val="080808"/>
                </a:solidFill>
                <a:ea typeface="新細明體" panose="02020500000000000000" pitchFamily="18" charset="-120"/>
                <a:cs typeface="Arial" panose="020B0604020202020204" pitchFamily="34" charset="0"/>
              </a:rPr>
              <a:t>20</a:t>
            </a:r>
            <a:r>
              <a:rPr lang="zh-TW" altLang="en-US" b="1" dirty="0" smtClean="0">
                <a:solidFill>
                  <a:srgbClr val="080808"/>
                </a:solidFill>
                <a:ea typeface="新細明體" panose="02020500000000000000" pitchFamily="18" charset="-120"/>
                <a:cs typeface="Arial" panose="020B0604020202020204" pitchFamily="34" charset="0"/>
              </a:rPr>
              <a:t>億的挑戰</a:t>
            </a:r>
            <a:endParaRPr lang="en-US" altLang="zh-TW" b="1" dirty="0" smtClean="0">
              <a:solidFill>
                <a:srgbClr val="080808"/>
              </a:solidFill>
              <a:ea typeface="新細明體" panose="02020500000000000000" pitchFamily="18" charset="-120"/>
              <a:cs typeface="Arial" panose="020B0604020202020204" pitchFamily="34" charset="0"/>
            </a:endParaRPr>
          </a:p>
          <a:p>
            <a:pPr marL="285750" indent="-285750" eaLnBrk="0" hangingPunct="0">
              <a:lnSpc>
                <a:spcPct val="110000"/>
              </a:lnSpc>
              <a:buFont typeface="Wingdings" panose="05000000000000000000" pitchFamily="2" charset="2"/>
              <a:buChar char="Ø"/>
            </a:pPr>
            <a:r>
              <a:rPr lang="zh-TW" altLang="en-US" b="1" dirty="0" smtClean="0">
                <a:solidFill>
                  <a:srgbClr val="080808"/>
                </a:solidFill>
                <a:ea typeface="新細明體" panose="02020500000000000000" pitchFamily="18" charset="-120"/>
                <a:cs typeface="Arial" panose="020B0604020202020204" pitchFamily="34" charset="0"/>
              </a:rPr>
              <a:t>降低營業所庫存金額</a:t>
            </a:r>
            <a:endParaRPr lang="en-US" altLang="zh-TW" b="1" dirty="0" smtClean="0">
              <a:solidFill>
                <a:srgbClr val="080808"/>
              </a:solidFill>
              <a:ea typeface="新細明體" panose="02020500000000000000" pitchFamily="18" charset="-120"/>
              <a:cs typeface="Arial" panose="020B0604020202020204" pitchFamily="34" charset="0"/>
            </a:endParaRPr>
          </a:p>
          <a:p>
            <a:pPr marL="285750" indent="-285750" eaLnBrk="0" hangingPunct="0">
              <a:lnSpc>
                <a:spcPct val="110000"/>
              </a:lnSpc>
              <a:buFont typeface="Wingdings" panose="05000000000000000000" pitchFamily="2" charset="2"/>
              <a:buChar char="Ø"/>
            </a:pPr>
            <a:r>
              <a:rPr lang="zh-TW" altLang="en-US" b="1" dirty="0" smtClean="0">
                <a:solidFill>
                  <a:srgbClr val="080808"/>
                </a:solidFill>
                <a:ea typeface="新細明體" panose="02020500000000000000" pitchFamily="18" charset="-120"/>
                <a:cs typeface="Arial" panose="020B0604020202020204" pitchFamily="34" charset="0"/>
              </a:rPr>
              <a:t>拓展客戶關係</a:t>
            </a:r>
            <a:endParaRPr lang="en-US" altLang="zh-TW" b="1" dirty="0">
              <a:solidFill>
                <a:srgbClr val="080808"/>
              </a:solidFill>
              <a:ea typeface="新細明體" panose="02020500000000000000" pitchFamily="18" charset="-120"/>
              <a:cs typeface="Arial" panose="020B0604020202020204" pitchFamily="34" charset="0"/>
            </a:endParaRPr>
          </a:p>
        </p:txBody>
      </p:sp>
      <p:grpSp>
        <p:nvGrpSpPr>
          <p:cNvPr id="91145" name="Group 9"/>
          <p:cNvGrpSpPr>
            <a:grpSpLocks/>
          </p:cNvGrpSpPr>
          <p:nvPr/>
        </p:nvGrpSpPr>
        <p:grpSpPr bwMode="auto">
          <a:xfrm>
            <a:off x="1351583" y="5244430"/>
            <a:ext cx="1554163" cy="704850"/>
            <a:chOff x="657" y="2893"/>
            <a:chExt cx="1032" cy="590"/>
          </a:xfrm>
        </p:grpSpPr>
        <p:sp>
          <p:nvSpPr>
            <p:cNvPr id="91146" name="AutoShape 10"/>
            <p:cNvSpPr>
              <a:spLocks noChangeArrowheads="1"/>
            </p:cNvSpPr>
            <p:nvPr/>
          </p:nvSpPr>
          <p:spPr bwMode="gray">
            <a:xfrm>
              <a:off x="657" y="2893"/>
              <a:ext cx="1031" cy="590"/>
            </a:xfrm>
            <a:prstGeom prst="roundRect">
              <a:avLst>
                <a:gd name="adj" fmla="val 12736"/>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47" name="AutoShape 11"/>
            <p:cNvSpPr>
              <a:spLocks noChangeArrowheads="1"/>
            </p:cNvSpPr>
            <p:nvPr/>
          </p:nvSpPr>
          <p:spPr bwMode="gray">
            <a:xfrm>
              <a:off x="658" y="2894"/>
              <a:ext cx="1031" cy="236"/>
            </a:xfrm>
            <a:prstGeom prst="roundRect">
              <a:avLst>
                <a:gd name="adj" fmla="val 30769"/>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48" name="Group 12"/>
          <p:cNvGrpSpPr>
            <a:grpSpLocks/>
          </p:cNvGrpSpPr>
          <p:nvPr/>
        </p:nvGrpSpPr>
        <p:grpSpPr bwMode="auto">
          <a:xfrm>
            <a:off x="2970833" y="5244430"/>
            <a:ext cx="1554163" cy="704850"/>
            <a:chOff x="657" y="2893"/>
            <a:chExt cx="1032" cy="590"/>
          </a:xfrm>
        </p:grpSpPr>
        <p:sp>
          <p:nvSpPr>
            <p:cNvPr id="91149"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85882"/>
                    <a:invGamma/>
                  </a:schemeClr>
                </a:gs>
                <a:gs pos="100000">
                  <a:schemeClr val="accent2"/>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50" name="AutoShape 14"/>
            <p:cNvSpPr>
              <a:spLocks noChangeArrowheads="1"/>
            </p:cNvSpPr>
            <p:nvPr/>
          </p:nvSpPr>
          <p:spPr bwMode="gray">
            <a:xfrm>
              <a:off x="658" y="2894"/>
              <a:ext cx="1031" cy="236"/>
            </a:xfrm>
            <a:prstGeom prst="roundRect">
              <a:avLst>
                <a:gd name="adj" fmla="val 30769"/>
              </a:avLst>
            </a:prstGeom>
            <a:gradFill rotWithShape="1">
              <a:gsLst>
                <a:gs pos="0">
                  <a:schemeClr val="accent2"/>
                </a:gs>
                <a:gs pos="100000">
                  <a:schemeClr val="accent2">
                    <a:gamma/>
                    <a:tint val="5921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51" name="Group 15"/>
          <p:cNvGrpSpPr>
            <a:grpSpLocks/>
          </p:cNvGrpSpPr>
          <p:nvPr/>
        </p:nvGrpSpPr>
        <p:grpSpPr bwMode="auto">
          <a:xfrm>
            <a:off x="4588496" y="5244430"/>
            <a:ext cx="1554162" cy="704850"/>
            <a:chOff x="657" y="2893"/>
            <a:chExt cx="1032" cy="590"/>
          </a:xfrm>
        </p:grpSpPr>
        <p:sp>
          <p:nvSpPr>
            <p:cNvPr id="91152" name="AutoShape 16"/>
            <p:cNvSpPr>
              <a:spLocks noChangeArrowheads="1"/>
            </p:cNvSpPr>
            <p:nvPr/>
          </p:nvSpPr>
          <p:spPr bwMode="ltGray">
            <a:xfrm>
              <a:off x="657" y="2893"/>
              <a:ext cx="1031" cy="590"/>
            </a:xfrm>
            <a:prstGeom prst="roundRect">
              <a:avLst>
                <a:gd name="adj" fmla="val 12736"/>
              </a:avLst>
            </a:prstGeom>
            <a:gradFill rotWithShape="1">
              <a:gsLst>
                <a:gs pos="0">
                  <a:schemeClr val="folHlink">
                    <a:gamma/>
                    <a:shade val="85882"/>
                    <a:invGamma/>
                  </a:schemeClr>
                </a:gs>
                <a:gs pos="100000">
                  <a:schemeClr val="folHlink"/>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53" name="AutoShape 17"/>
            <p:cNvSpPr>
              <a:spLocks noChangeArrowheads="1"/>
            </p:cNvSpPr>
            <p:nvPr/>
          </p:nvSpPr>
          <p:spPr bwMode="ltGray">
            <a:xfrm>
              <a:off x="658" y="2894"/>
              <a:ext cx="1031" cy="236"/>
            </a:xfrm>
            <a:prstGeom prst="roundRect">
              <a:avLst>
                <a:gd name="adj" fmla="val 30769"/>
              </a:avLst>
            </a:prstGeom>
            <a:gradFill rotWithShape="1">
              <a:gsLst>
                <a:gs pos="0">
                  <a:schemeClr val="folHlink"/>
                </a:gs>
                <a:gs pos="100000">
                  <a:schemeClr val="folHlink">
                    <a:gamma/>
                    <a:tint val="5921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54" name="Group 18"/>
          <p:cNvGrpSpPr>
            <a:grpSpLocks/>
          </p:cNvGrpSpPr>
          <p:nvPr/>
        </p:nvGrpSpPr>
        <p:grpSpPr bwMode="auto">
          <a:xfrm>
            <a:off x="6204571" y="5244430"/>
            <a:ext cx="1554162" cy="704850"/>
            <a:chOff x="657" y="2893"/>
            <a:chExt cx="1032" cy="590"/>
          </a:xfrm>
        </p:grpSpPr>
        <p:sp>
          <p:nvSpPr>
            <p:cNvPr id="91155" name="AutoShape 19"/>
            <p:cNvSpPr>
              <a:spLocks noChangeArrowheads="1"/>
            </p:cNvSpPr>
            <p:nvPr/>
          </p:nvSpPr>
          <p:spPr bwMode="gray">
            <a:xfrm>
              <a:off x="657" y="2893"/>
              <a:ext cx="1031" cy="590"/>
            </a:xfrm>
            <a:prstGeom prst="roundRect">
              <a:avLst>
                <a:gd name="adj" fmla="val 12736"/>
              </a:avLst>
            </a:prstGeom>
            <a:gradFill rotWithShape="1">
              <a:gsLst>
                <a:gs pos="0">
                  <a:schemeClr val="hlink">
                    <a:gamma/>
                    <a:shade val="85882"/>
                    <a:invGamma/>
                  </a:schemeClr>
                </a:gs>
                <a:gs pos="100000">
                  <a:schemeClr val="hlink"/>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56" name="AutoShape 20"/>
            <p:cNvSpPr>
              <a:spLocks noChangeArrowheads="1"/>
            </p:cNvSpPr>
            <p:nvPr/>
          </p:nvSpPr>
          <p:spPr bwMode="gray">
            <a:xfrm>
              <a:off x="658" y="2894"/>
              <a:ext cx="1031" cy="236"/>
            </a:xfrm>
            <a:prstGeom prst="roundRect">
              <a:avLst>
                <a:gd name="adj" fmla="val 30769"/>
              </a:avLst>
            </a:prstGeom>
            <a:gradFill rotWithShape="1">
              <a:gsLst>
                <a:gs pos="0">
                  <a:schemeClr val="hlink"/>
                </a:gs>
                <a:gs pos="100000">
                  <a:schemeClr val="hlink">
                    <a:gamma/>
                    <a:tint val="62353"/>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91157" name="Text Box 21"/>
          <p:cNvSpPr txBox="1">
            <a:spLocks noChangeArrowheads="1"/>
          </p:cNvSpPr>
          <p:nvPr/>
        </p:nvSpPr>
        <p:spPr bwMode="gray">
          <a:xfrm>
            <a:off x="1359248" y="3058443"/>
            <a:ext cx="1512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outerShdw>
                </a:effectLst>
              </a14:hiddenEffects>
            </a:ext>
          </a:extLst>
        </p:spPr>
        <p:txBody>
          <a:bodyPr wrap="square">
            <a:spAutoFit/>
          </a:bodyPr>
          <a:lstStyle/>
          <a:p>
            <a:pPr algn="ctr">
              <a:spcBef>
                <a:spcPct val="50000"/>
              </a:spcBef>
            </a:pPr>
            <a:r>
              <a:rPr lang="zh-TW" altLang="en-US" sz="1600" b="1" dirty="0" smtClean="0">
                <a:ea typeface="新細明體" panose="02020500000000000000" pitchFamily="18" charset="-120"/>
                <a:cs typeface="Arial" panose="020B0604020202020204" pitchFamily="34" charset="0"/>
              </a:rPr>
              <a:t>當日即時業績</a:t>
            </a:r>
            <a:endParaRPr lang="en-US" altLang="zh-TW" sz="1600" b="1" dirty="0">
              <a:ea typeface="新細明體" panose="02020500000000000000" pitchFamily="18" charset="-120"/>
              <a:cs typeface="Arial" panose="020B0604020202020204" pitchFamily="34" charset="0"/>
            </a:endParaRPr>
          </a:p>
        </p:txBody>
      </p:sp>
      <p:sp>
        <p:nvSpPr>
          <p:cNvPr id="91158" name="Text Box 22"/>
          <p:cNvSpPr txBox="1">
            <a:spLocks noChangeArrowheads="1"/>
          </p:cNvSpPr>
          <p:nvPr/>
        </p:nvSpPr>
        <p:spPr bwMode="gray">
          <a:xfrm>
            <a:off x="3053383" y="3058443"/>
            <a:ext cx="14271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outerShdw>
                </a:effectLst>
              </a14:hiddenEffects>
            </a:ext>
          </a:extLst>
        </p:spPr>
        <p:txBody>
          <a:bodyPr>
            <a:spAutoFit/>
          </a:bodyPr>
          <a:lstStyle/>
          <a:p>
            <a:pPr algn="ctr">
              <a:spcBef>
                <a:spcPct val="50000"/>
              </a:spcBef>
            </a:pPr>
            <a:r>
              <a:rPr lang="zh-TW" altLang="en-US" sz="1600" b="1" dirty="0" smtClean="0">
                <a:ea typeface="新細明體" panose="02020500000000000000" pitchFamily="18" charset="-120"/>
                <a:cs typeface="Arial" panose="020B0604020202020204" pitchFamily="34" charset="0"/>
              </a:rPr>
              <a:t>落實庫存管理</a:t>
            </a:r>
            <a:endParaRPr lang="en-US" altLang="zh-TW" sz="1600" b="1" dirty="0">
              <a:ea typeface="新細明體" panose="02020500000000000000" pitchFamily="18" charset="-120"/>
              <a:cs typeface="Arial" panose="020B0604020202020204" pitchFamily="34" charset="0"/>
            </a:endParaRPr>
          </a:p>
        </p:txBody>
      </p:sp>
      <p:sp>
        <p:nvSpPr>
          <p:cNvPr id="91159" name="Text Box 23"/>
          <p:cNvSpPr txBox="1">
            <a:spLocks noChangeArrowheads="1"/>
          </p:cNvSpPr>
          <p:nvPr/>
        </p:nvSpPr>
        <p:spPr bwMode="gray">
          <a:xfrm>
            <a:off x="4609133" y="3058443"/>
            <a:ext cx="14922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outerShdw>
                </a:effectLst>
              </a14:hiddenEffects>
            </a:ext>
          </a:extLst>
        </p:spPr>
        <p:txBody>
          <a:bodyPr wrap="square">
            <a:spAutoFit/>
          </a:bodyPr>
          <a:lstStyle/>
          <a:p>
            <a:pPr algn="ctr">
              <a:spcBef>
                <a:spcPct val="50000"/>
              </a:spcBef>
            </a:pPr>
            <a:r>
              <a:rPr lang="zh-TW" altLang="en-US" sz="1600" b="1" dirty="0" smtClean="0">
                <a:ea typeface="新細明體" panose="02020500000000000000" pitchFamily="18" charset="-120"/>
                <a:cs typeface="Arial" panose="020B0604020202020204" pitchFamily="34" charset="0"/>
              </a:rPr>
              <a:t>促銷案系統化</a:t>
            </a:r>
            <a:endParaRPr lang="en-US" altLang="zh-TW" sz="1600" b="1" dirty="0">
              <a:ea typeface="新細明體" panose="02020500000000000000" pitchFamily="18" charset="-120"/>
              <a:cs typeface="Arial" panose="020B0604020202020204" pitchFamily="34" charset="0"/>
            </a:endParaRPr>
          </a:p>
        </p:txBody>
      </p:sp>
      <p:sp>
        <p:nvSpPr>
          <p:cNvPr id="91160" name="Text Box 24"/>
          <p:cNvSpPr txBox="1">
            <a:spLocks noChangeArrowheads="1"/>
          </p:cNvSpPr>
          <p:nvPr/>
        </p:nvSpPr>
        <p:spPr bwMode="gray">
          <a:xfrm>
            <a:off x="6207746" y="3058443"/>
            <a:ext cx="14938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outerShdw>
                </a:effectLst>
              </a14:hiddenEffects>
            </a:ext>
          </a:extLst>
        </p:spPr>
        <p:txBody>
          <a:bodyPr wrap="square">
            <a:spAutoFit/>
          </a:bodyPr>
          <a:lstStyle/>
          <a:p>
            <a:pPr algn="ctr">
              <a:spcBef>
                <a:spcPct val="50000"/>
              </a:spcBef>
            </a:pPr>
            <a:r>
              <a:rPr lang="zh-TW" altLang="en-US" sz="1600" b="1" dirty="0" smtClean="0">
                <a:ea typeface="新細明體" panose="02020500000000000000" pitchFamily="18" charset="-120"/>
                <a:cs typeface="Arial" panose="020B0604020202020204" pitchFamily="34" charset="0"/>
              </a:rPr>
              <a:t>作物面積收集</a:t>
            </a:r>
            <a:endParaRPr lang="en-US" altLang="zh-TW" sz="1600" b="1" dirty="0">
              <a:ea typeface="新細明體" panose="02020500000000000000" pitchFamily="18" charset="-120"/>
              <a:cs typeface="Arial" panose="020B0604020202020204" pitchFamily="34" charset="0"/>
            </a:endParaRPr>
          </a:p>
        </p:txBody>
      </p:sp>
      <p:sp>
        <p:nvSpPr>
          <p:cNvPr id="91161" name="Text Box 25"/>
          <p:cNvSpPr txBox="1">
            <a:spLocks noChangeArrowheads="1"/>
          </p:cNvSpPr>
          <p:nvPr/>
        </p:nvSpPr>
        <p:spPr bwMode="gray">
          <a:xfrm>
            <a:off x="1369046" y="5236493"/>
            <a:ext cx="365125" cy="641350"/>
          </a:xfrm>
          <a:prstGeom prst="rect">
            <a:avLst/>
          </a:prstGeom>
          <a:noFill/>
          <a:ln>
            <a:noFill/>
          </a:ln>
          <a:effectLst>
            <a:outerShdw dist="1796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TW" sz="3600" b="1" dirty="0" smtClean="0">
                <a:solidFill>
                  <a:srgbClr val="F8F8F8"/>
                </a:solidFill>
                <a:ea typeface="新細明體" panose="02020500000000000000" pitchFamily="18" charset="-120"/>
                <a:cs typeface="Arial" panose="020B0604020202020204" pitchFamily="34" charset="0"/>
              </a:rPr>
              <a:t>1</a:t>
            </a:r>
            <a:endParaRPr lang="en-US" altLang="zh-TW" sz="3600" b="1" dirty="0">
              <a:solidFill>
                <a:srgbClr val="F8F8F8"/>
              </a:solidFill>
              <a:ea typeface="新細明體" panose="02020500000000000000" pitchFamily="18" charset="-120"/>
              <a:cs typeface="Arial" panose="020B0604020202020204" pitchFamily="34" charset="0"/>
            </a:endParaRPr>
          </a:p>
        </p:txBody>
      </p:sp>
      <p:sp>
        <p:nvSpPr>
          <p:cNvPr id="91162" name="Text Box 26"/>
          <p:cNvSpPr txBox="1">
            <a:spLocks noChangeArrowheads="1"/>
          </p:cNvSpPr>
          <p:nvPr/>
        </p:nvSpPr>
        <p:spPr bwMode="gray">
          <a:xfrm>
            <a:off x="2986708" y="5236493"/>
            <a:ext cx="365125" cy="641350"/>
          </a:xfrm>
          <a:prstGeom prst="rect">
            <a:avLst/>
          </a:prstGeom>
          <a:noFill/>
          <a:ln>
            <a:noFill/>
          </a:ln>
          <a:effectLst>
            <a:outerShdw dist="1796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TW" sz="3600" b="1" dirty="0" smtClean="0">
                <a:solidFill>
                  <a:srgbClr val="F8F8F8"/>
                </a:solidFill>
                <a:ea typeface="新細明體" panose="02020500000000000000" pitchFamily="18" charset="-120"/>
                <a:cs typeface="Arial" panose="020B0604020202020204" pitchFamily="34" charset="0"/>
              </a:rPr>
              <a:t>2</a:t>
            </a:r>
            <a:endParaRPr lang="en-US" altLang="zh-TW" sz="3600" b="1" dirty="0">
              <a:solidFill>
                <a:srgbClr val="F8F8F8"/>
              </a:solidFill>
              <a:ea typeface="新細明體" panose="02020500000000000000" pitchFamily="18" charset="-120"/>
              <a:cs typeface="Arial" panose="020B0604020202020204" pitchFamily="34" charset="0"/>
            </a:endParaRPr>
          </a:p>
        </p:txBody>
      </p:sp>
      <p:sp>
        <p:nvSpPr>
          <p:cNvPr id="91163" name="Text Box 27"/>
          <p:cNvSpPr txBox="1">
            <a:spLocks noChangeArrowheads="1"/>
          </p:cNvSpPr>
          <p:nvPr/>
        </p:nvSpPr>
        <p:spPr bwMode="gray">
          <a:xfrm>
            <a:off x="4609133" y="5236493"/>
            <a:ext cx="363538" cy="641350"/>
          </a:xfrm>
          <a:prstGeom prst="rect">
            <a:avLst/>
          </a:prstGeom>
          <a:noFill/>
          <a:ln>
            <a:noFill/>
          </a:ln>
          <a:effectLst>
            <a:outerShdw dist="1796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TW" sz="3600" b="1" dirty="0" smtClean="0">
                <a:solidFill>
                  <a:srgbClr val="F8F8F8"/>
                </a:solidFill>
                <a:ea typeface="新細明體" panose="02020500000000000000" pitchFamily="18" charset="-120"/>
                <a:cs typeface="Arial" panose="020B0604020202020204" pitchFamily="34" charset="0"/>
              </a:rPr>
              <a:t>3</a:t>
            </a:r>
            <a:endParaRPr lang="en-US" altLang="zh-TW" sz="3600" b="1" dirty="0">
              <a:solidFill>
                <a:srgbClr val="F8F8F8"/>
              </a:solidFill>
              <a:ea typeface="新細明體" panose="02020500000000000000" pitchFamily="18" charset="-120"/>
              <a:cs typeface="Arial" panose="020B0604020202020204" pitchFamily="34" charset="0"/>
            </a:endParaRPr>
          </a:p>
        </p:txBody>
      </p:sp>
      <p:sp>
        <p:nvSpPr>
          <p:cNvPr id="91164" name="Text Box 28"/>
          <p:cNvSpPr txBox="1">
            <a:spLocks noChangeArrowheads="1"/>
          </p:cNvSpPr>
          <p:nvPr/>
        </p:nvSpPr>
        <p:spPr bwMode="gray">
          <a:xfrm>
            <a:off x="6207746" y="5236493"/>
            <a:ext cx="365125" cy="641350"/>
          </a:xfrm>
          <a:prstGeom prst="rect">
            <a:avLst/>
          </a:prstGeom>
          <a:noFill/>
          <a:ln>
            <a:noFill/>
          </a:ln>
          <a:effectLst>
            <a:outerShdw dist="1796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TW" sz="3600" b="1" dirty="0" smtClean="0">
                <a:solidFill>
                  <a:srgbClr val="F8F8F8"/>
                </a:solidFill>
                <a:ea typeface="新細明體" panose="02020500000000000000" pitchFamily="18" charset="-120"/>
                <a:cs typeface="Arial" panose="020B0604020202020204" pitchFamily="34" charset="0"/>
              </a:rPr>
              <a:t>4</a:t>
            </a:r>
            <a:endParaRPr lang="en-US" altLang="zh-TW" sz="3600" b="1" dirty="0">
              <a:solidFill>
                <a:srgbClr val="F8F8F8"/>
              </a:solidFill>
              <a:ea typeface="新細明體" panose="02020500000000000000" pitchFamily="18" charset="-120"/>
              <a:cs typeface="Arial" panose="020B0604020202020204" pitchFamily="34" charset="0"/>
            </a:endParaRPr>
          </a:p>
        </p:txBody>
      </p:sp>
      <p:grpSp>
        <p:nvGrpSpPr>
          <p:cNvPr id="91165" name="Group 29"/>
          <p:cNvGrpSpPr>
            <a:grpSpLocks/>
          </p:cNvGrpSpPr>
          <p:nvPr/>
        </p:nvGrpSpPr>
        <p:grpSpPr bwMode="auto">
          <a:xfrm>
            <a:off x="1354758" y="5050755"/>
            <a:ext cx="1550988" cy="153988"/>
            <a:chOff x="764" y="2737"/>
            <a:chExt cx="1032" cy="102"/>
          </a:xfrm>
        </p:grpSpPr>
        <p:sp>
          <p:nvSpPr>
            <p:cNvPr id="91166" name="AutoShape 30"/>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67" name="AutoShape 31"/>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68" name="Group 32"/>
          <p:cNvGrpSpPr>
            <a:grpSpLocks/>
          </p:cNvGrpSpPr>
          <p:nvPr/>
        </p:nvGrpSpPr>
        <p:grpSpPr bwMode="auto">
          <a:xfrm>
            <a:off x="1354758" y="4896768"/>
            <a:ext cx="1550988" cy="152400"/>
            <a:chOff x="764" y="2737"/>
            <a:chExt cx="1032" cy="102"/>
          </a:xfrm>
        </p:grpSpPr>
        <p:sp>
          <p:nvSpPr>
            <p:cNvPr id="91169" name="AutoShape 33"/>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70" name="AutoShape 34"/>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71" name="Group 35"/>
          <p:cNvGrpSpPr>
            <a:grpSpLocks/>
          </p:cNvGrpSpPr>
          <p:nvPr/>
        </p:nvGrpSpPr>
        <p:grpSpPr bwMode="auto">
          <a:xfrm>
            <a:off x="1354758" y="4709443"/>
            <a:ext cx="1550988" cy="153987"/>
            <a:chOff x="764" y="2737"/>
            <a:chExt cx="1032" cy="102"/>
          </a:xfrm>
        </p:grpSpPr>
        <p:sp>
          <p:nvSpPr>
            <p:cNvPr id="91172" name="AutoShape 36"/>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73" name="AutoShape 37"/>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74" name="Group 38"/>
          <p:cNvGrpSpPr>
            <a:grpSpLocks/>
          </p:cNvGrpSpPr>
          <p:nvPr/>
        </p:nvGrpSpPr>
        <p:grpSpPr bwMode="auto">
          <a:xfrm>
            <a:off x="1354758" y="4522118"/>
            <a:ext cx="1550988" cy="153987"/>
            <a:chOff x="764" y="2737"/>
            <a:chExt cx="1032" cy="102"/>
          </a:xfrm>
        </p:grpSpPr>
        <p:sp>
          <p:nvSpPr>
            <p:cNvPr id="91175" name="AutoShape 39"/>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76" name="AutoShape 40"/>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77" name="Group 41"/>
          <p:cNvGrpSpPr>
            <a:grpSpLocks/>
          </p:cNvGrpSpPr>
          <p:nvPr/>
        </p:nvGrpSpPr>
        <p:grpSpPr bwMode="auto">
          <a:xfrm>
            <a:off x="1354758" y="4339555"/>
            <a:ext cx="1550988" cy="153988"/>
            <a:chOff x="764" y="2737"/>
            <a:chExt cx="1032" cy="102"/>
          </a:xfrm>
        </p:grpSpPr>
        <p:sp>
          <p:nvSpPr>
            <p:cNvPr id="91178" name="AutoShape 42"/>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79" name="AutoShape 43"/>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80" name="Group 44"/>
          <p:cNvGrpSpPr>
            <a:grpSpLocks/>
          </p:cNvGrpSpPr>
          <p:nvPr/>
        </p:nvGrpSpPr>
        <p:grpSpPr bwMode="auto">
          <a:xfrm>
            <a:off x="1354758" y="4152230"/>
            <a:ext cx="1550988" cy="153988"/>
            <a:chOff x="764" y="2737"/>
            <a:chExt cx="1032" cy="102"/>
          </a:xfrm>
        </p:grpSpPr>
        <p:sp>
          <p:nvSpPr>
            <p:cNvPr id="91181" name="AutoShape 45"/>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82" name="AutoShape 46"/>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83" name="Group 47"/>
          <p:cNvGrpSpPr>
            <a:grpSpLocks/>
          </p:cNvGrpSpPr>
          <p:nvPr/>
        </p:nvGrpSpPr>
        <p:grpSpPr bwMode="auto">
          <a:xfrm>
            <a:off x="1354758" y="3964905"/>
            <a:ext cx="1550988" cy="153988"/>
            <a:chOff x="764" y="2737"/>
            <a:chExt cx="1032" cy="102"/>
          </a:xfrm>
        </p:grpSpPr>
        <p:sp>
          <p:nvSpPr>
            <p:cNvPr id="91184" name="AutoShape 48"/>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85" name="AutoShape 49"/>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86" name="Group 50"/>
          <p:cNvGrpSpPr>
            <a:grpSpLocks/>
          </p:cNvGrpSpPr>
          <p:nvPr/>
        </p:nvGrpSpPr>
        <p:grpSpPr bwMode="auto">
          <a:xfrm>
            <a:off x="1354758" y="3779168"/>
            <a:ext cx="1550988" cy="153987"/>
            <a:chOff x="764" y="2737"/>
            <a:chExt cx="1032" cy="102"/>
          </a:xfrm>
        </p:grpSpPr>
        <p:sp>
          <p:nvSpPr>
            <p:cNvPr id="91187" name="AutoShape 51"/>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88" name="AutoShape 52"/>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89" name="Group 53"/>
          <p:cNvGrpSpPr>
            <a:grpSpLocks/>
          </p:cNvGrpSpPr>
          <p:nvPr/>
        </p:nvGrpSpPr>
        <p:grpSpPr bwMode="auto">
          <a:xfrm>
            <a:off x="2978771" y="5050755"/>
            <a:ext cx="1550987" cy="153988"/>
            <a:chOff x="764" y="2737"/>
            <a:chExt cx="1032" cy="102"/>
          </a:xfrm>
        </p:grpSpPr>
        <p:sp>
          <p:nvSpPr>
            <p:cNvPr id="91190" name="AutoShape 54"/>
            <p:cNvSpPr>
              <a:spLocks noChangeArrowheads="1"/>
            </p:cNvSpPr>
            <p:nvPr/>
          </p:nvSpPr>
          <p:spPr bwMode="gray">
            <a:xfrm>
              <a:off x="764" y="2737"/>
              <a:ext cx="1031" cy="102"/>
            </a:xfrm>
            <a:prstGeom prst="roundRect">
              <a:avLst>
                <a:gd name="adj" fmla="val 20588"/>
              </a:avLst>
            </a:prstGeom>
            <a:solidFill>
              <a:schemeClr val="accent2"/>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91" name="AutoShape 55"/>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92" name="Group 56"/>
          <p:cNvGrpSpPr>
            <a:grpSpLocks/>
          </p:cNvGrpSpPr>
          <p:nvPr/>
        </p:nvGrpSpPr>
        <p:grpSpPr bwMode="auto">
          <a:xfrm>
            <a:off x="2978771" y="4896768"/>
            <a:ext cx="1550987" cy="152400"/>
            <a:chOff x="764" y="2737"/>
            <a:chExt cx="1032" cy="102"/>
          </a:xfrm>
        </p:grpSpPr>
        <p:sp>
          <p:nvSpPr>
            <p:cNvPr id="91193" name="AutoShape 57"/>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94" name="AutoShape 58"/>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95" name="Group 59"/>
          <p:cNvGrpSpPr>
            <a:grpSpLocks/>
          </p:cNvGrpSpPr>
          <p:nvPr/>
        </p:nvGrpSpPr>
        <p:grpSpPr bwMode="auto">
          <a:xfrm>
            <a:off x="4580558" y="5050755"/>
            <a:ext cx="1549400" cy="153988"/>
            <a:chOff x="764" y="2737"/>
            <a:chExt cx="1032" cy="102"/>
          </a:xfrm>
        </p:grpSpPr>
        <p:sp>
          <p:nvSpPr>
            <p:cNvPr id="91196" name="AutoShape 60"/>
            <p:cNvSpPr>
              <a:spLocks noChangeArrowheads="1"/>
            </p:cNvSpPr>
            <p:nvPr/>
          </p:nvSpPr>
          <p:spPr bwMode="lt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197" name="AutoShape 61"/>
            <p:cNvSpPr>
              <a:spLocks noChangeArrowheads="1"/>
            </p:cNvSpPr>
            <p:nvPr/>
          </p:nvSpPr>
          <p:spPr bwMode="lt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198" name="Group 62"/>
          <p:cNvGrpSpPr>
            <a:grpSpLocks/>
          </p:cNvGrpSpPr>
          <p:nvPr/>
        </p:nvGrpSpPr>
        <p:grpSpPr bwMode="auto">
          <a:xfrm>
            <a:off x="6201396" y="5050755"/>
            <a:ext cx="1549400" cy="153988"/>
            <a:chOff x="764" y="2737"/>
            <a:chExt cx="1032" cy="102"/>
          </a:xfrm>
        </p:grpSpPr>
        <p:sp>
          <p:nvSpPr>
            <p:cNvPr id="91199" name="AutoShape 63"/>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200" name="AutoShape 64"/>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201" name="Group 65"/>
          <p:cNvGrpSpPr>
            <a:grpSpLocks/>
          </p:cNvGrpSpPr>
          <p:nvPr/>
        </p:nvGrpSpPr>
        <p:grpSpPr bwMode="auto">
          <a:xfrm>
            <a:off x="2978771" y="4711030"/>
            <a:ext cx="1550987" cy="152400"/>
            <a:chOff x="764" y="2737"/>
            <a:chExt cx="1032" cy="102"/>
          </a:xfrm>
        </p:grpSpPr>
        <p:sp>
          <p:nvSpPr>
            <p:cNvPr id="91202" name="AutoShape 66"/>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203" name="AutoShape 67"/>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204" name="Group 68"/>
          <p:cNvGrpSpPr>
            <a:grpSpLocks/>
          </p:cNvGrpSpPr>
          <p:nvPr/>
        </p:nvGrpSpPr>
        <p:grpSpPr bwMode="auto">
          <a:xfrm>
            <a:off x="2978771" y="4533230"/>
            <a:ext cx="1550987" cy="152400"/>
            <a:chOff x="764" y="2737"/>
            <a:chExt cx="1032" cy="102"/>
          </a:xfrm>
        </p:grpSpPr>
        <p:sp>
          <p:nvSpPr>
            <p:cNvPr id="91205" name="AutoShape 69"/>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206" name="AutoShape 70"/>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207" name="Group 71"/>
          <p:cNvGrpSpPr>
            <a:grpSpLocks/>
          </p:cNvGrpSpPr>
          <p:nvPr/>
        </p:nvGrpSpPr>
        <p:grpSpPr bwMode="auto">
          <a:xfrm>
            <a:off x="2978771" y="4347493"/>
            <a:ext cx="1550987" cy="152400"/>
            <a:chOff x="764" y="2737"/>
            <a:chExt cx="1032" cy="102"/>
          </a:xfrm>
        </p:grpSpPr>
        <p:sp>
          <p:nvSpPr>
            <p:cNvPr id="91208" name="AutoShape 72"/>
            <p:cNvSpPr>
              <a:spLocks noChangeArrowheads="1"/>
            </p:cNvSpPr>
            <p:nvPr/>
          </p:nvSpPr>
          <p:spPr bwMode="gray">
            <a:xfrm>
              <a:off x="764" y="2737"/>
              <a:ext cx="1031" cy="102"/>
            </a:xfrm>
            <a:prstGeom prst="roundRect">
              <a:avLst>
                <a:gd name="adj" fmla="val 20588"/>
              </a:avLst>
            </a:prstGeom>
            <a:gradFill rotWithShape="1">
              <a:gsLst>
                <a:gs pos="0">
                  <a:schemeClr val="accent2">
                    <a:gamma/>
                    <a:shade val="85882"/>
                    <a:invGamma/>
                  </a:schemeClr>
                </a:gs>
                <a:gs pos="100000">
                  <a:schemeClr val="accent2"/>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209" name="AutoShape 73"/>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210" name="Group 74"/>
          <p:cNvGrpSpPr>
            <a:grpSpLocks/>
          </p:cNvGrpSpPr>
          <p:nvPr/>
        </p:nvGrpSpPr>
        <p:grpSpPr bwMode="auto">
          <a:xfrm>
            <a:off x="4580558" y="4895180"/>
            <a:ext cx="1549400" cy="153988"/>
            <a:chOff x="764" y="2737"/>
            <a:chExt cx="1032" cy="102"/>
          </a:xfrm>
        </p:grpSpPr>
        <p:sp>
          <p:nvSpPr>
            <p:cNvPr id="91211" name="AutoShape 75"/>
            <p:cNvSpPr>
              <a:spLocks noChangeArrowheads="1"/>
            </p:cNvSpPr>
            <p:nvPr/>
          </p:nvSpPr>
          <p:spPr bwMode="lt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212" name="AutoShape 76"/>
            <p:cNvSpPr>
              <a:spLocks noChangeArrowheads="1"/>
            </p:cNvSpPr>
            <p:nvPr/>
          </p:nvSpPr>
          <p:spPr bwMode="lt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213" name="Group 77"/>
          <p:cNvGrpSpPr>
            <a:grpSpLocks/>
          </p:cNvGrpSpPr>
          <p:nvPr/>
        </p:nvGrpSpPr>
        <p:grpSpPr bwMode="auto">
          <a:xfrm>
            <a:off x="4580558" y="4709443"/>
            <a:ext cx="1549400" cy="153987"/>
            <a:chOff x="764" y="2737"/>
            <a:chExt cx="1032" cy="102"/>
          </a:xfrm>
        </p:grpSpPr>
        <p:sp>
          <p:nvSpPr>
            <p:cNvPr id="91214" name="AutoShape 78"/>
            <p:cNvSpPr>
              <a:spLocks noChangeArrowheads="1"/>
            </p:cNvSpPr>
            <p:nvPr/>
          </p:nvSpPr>
          <p:spPr bwMode="ltGray">
            <a:xfrm>
              <a:off x="764" y="2737"/>
              <a:ext cx="1031" cy="102"/>
            </a:xfrm>
            <a:prstGeom prst="roundRect">
              <a:avLst>
                <a:gd name="adj" fmla="val 20588"/>
              </a:avLst>
            </a:prstGeom>
            <a:solidFill>
              <a:schemeClr val="folHlink"/>
            </a:soli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215" name="AutoShape 79"/>
            <p:cNvSpPr>
              <a:spLocks noChangeArrowheads="1"/>
            </p:cNvSpPr>
            <p:nvPr/>
          </p:nvSpPr>
          <p:spPr bwMode="lt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91216" name="Group 80"/>
          <p:cNvGrpSpPr>
            <a:grpSpLocks/>
          </p:cNvGrpSpPr>
          <p:nvPr/>
        </p:nvGrpSpPr>
        <p:grpSpPr bwMode="auto">
          <a:xfrm>
            <a:off x="6201396" y="4887243"/>
            <a:ext cx="1549400" cy="153987"/>
            <a:chOff x="764" y="2737"/>
            <a:chExt cx="1032" cy="102"/>
          </a:xfrm>
        </p:grpSpPr>
        <p:sp>
          <p:nvSpPr>
            <p:cNvPr id="91217" name="AutoShape 81"/>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p>
          </p:txBody>
        </p:sp>
        <p:sp>
          <p:nvSpPr>
            <p:cNvPr id="91218" name="AutoShape 82"/>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 name="文字方塊 1"/>
          <p:cNvSpPr txBox="1"/>
          <p:nvPr/>
        </p:nvSpPr>
        <p:spPr>
          <a:xfrm>
            <a:off x="1359247" y="3441263"/>
            <a:ext cx="1548085" cy="338554"/>
          </a:xfrm>
          <a:prstGeom prst="rect">
            <a:avLst/>
          </a:prstGeom>
          <a:noFill/>
        </p:spPr>
        <p:txBody>
          <a:bodyPr wrap="square" rtlCol="0">
            <a:spAutoFit/>
          </a:bodyPr>
          <a:lstStyle/>
          <a:p>
            <a:pPr algn="ctr"/>
            <a:r>
              <a:rPr lang="zh-TW" altLang="en-US" sz="1600" dirty="0" smtClean="0">
                <a:solidFill>
                  <a:srgbClr val="FF0000"/>
                </a:solidFill>
              </a:rPr>
              <a:t>高層主管要求</a:t>
            </a:r>
            <a:endParaRPr lang="zh-TW" altLang="en-US" sz="1600" dirty="0">
              <a:solidFill>
                <a:srgbClr val="FF0000"/>
              </a:solidFill>
            </a:endParaRPr>
          </a:p>
        </p:txBody>
      </p:sp>
      <p:sp>
        <p:nvSpPr>
          <p:cNvPr id="84" name="文字方塊 83"/>
          <p:cNvSpPr txBox="1"/>
          <p:nvPr/>
        </p:nvSpPr>
        <p:spPr>
          <a:xfrm>
            <a:off x="2979515" y="3594571"/>
            <a:ext cx="1548085" cy="584775"/>
          </a:xfrm>
          <a:prstGeom prst="rect">
            <a:avLst/>
          </a:prstGeom>
          <a:noFill/>
        </p:spPr>
        <p:txBody>
          <a:bodyPr wrap="square" rtlCol="0">
            <a:spAutoFit/>
          </a:bodyPr>
          <a:lstStyle/>
          <a:p>
            <a:pPr algn="ctr"/>
            <a:r>
              <a:rPr lang="zh-TW" altLang="en-US" sz="1600" dirty="0" smtClean="0">
                <a:solidFill>
                  <a:srgbClr val="FF0000"/>
                </a:solidFill>
              </a:rPr>
              <a:t>轉撥調貨管理</a:t>
            </a:r>
            <a:endParaRPr lang="en-US" altLang="zh-TW" sz="1600" dirty="0" smtClean="0">
              <a:solidFill>
                <a:srgbClr val="FF0000"/>
              </a:solidFill>
            </a:endParaRPr>
          </a:p>
          <a:p>
            <a:pPr algn="ctr"/>
            <a:r>
              <a:rPr lang="zh-TW" altLang="en-US" sz="1600" dirty="0" smtClean="0">
                <a:solidFill>
                  <a:srgbClr val="FF0000"/>
                </a:solidFill>
              </a:rPr>
              <a:t>庫存金額管理</a:t>
            </a:r>
            <a:endParaRPr lang="zh-TW" altLang="en-US" sz="1600" dirty="0">
              <a:solidFill>
                <a:srgbClr val="FF0000"/>
              </a:solidFill>
            </a:endParaRPr>
          </a:p>
        </p:txBody>
      </p:sp>
      <p:sp>
        <p:nvSpPr>
          <p:cNvPr id="85" name="文字方塊 84"/>
          <p:cNvSpPr txBox="1"/>
          <p:nvPr/>
        </p:nvSpPr>
        <p:spPr>
          <a:xfrm>
            <a:off x="4599608" y="3747879"/>
            <a:ext cx="1548085" cy="584775"/>
          </a:xfrm>
          <a:prstGeom prst="rect">
            <a:avLst/>
          </a:prstGeom>
          <a:noFill/>
        </p:spPr>
        <p:txBody>
          <a:bodyPr wrap="square" rtlCol="0">
            <a:spAutoFit/>
          </a:bodyPr>
          <a:lstStyle/>
          <a:p>
            <a:pPr algn="ctr"/>
            <a:r>
              <a:rPr lang="zh-TW" altLang="en-US" sz="1600" dirty="0" smtClean="0">
                <a:solidFill>
                  <a:srgbClr val="FF0000"/>
                </a:solidFill>
              </a:rPr>
              <a:t>產品價格管控</a:t>
            </a:r>
            <a:endParaRPr lang="en-US" altLang="zh-TW" sz="1600" dirty="0" smtClean="0">
              <a:solidFill>
                <a:srgbClr val="FF0000"/>
              </a:solidFill>
            </a:endParaRPr>
          </a:p>
          <a:p>
            <a:pPr algn="ctr"/>
            <a:r>
              <a:rPr lang="zh-TW" altLang="en-US" sz="1600" dirty="0" smtClean="0">
                <a:solidFill>
                  <a:srgbClr val="FF0000"/>
                </a:solidFill>
              </a:rPr>
              <a:t>避免人為出錯</a:t>
            </a:r>
            <a:endParaRPr lang="zh-TW" altLang="en-US" sz="1600" dirty="0">
              <a:solidFill>
                <a:srgbClr val="FF0000"/>
              </a:solidFill>
            </a:endParaRPr>
          </a:p>
        </p:txBody>
      </p:sp>
      <p:sp>
        <p:nvSpPr>
          <p:cNvPr id="86" name="文字方塊 85"/>
          <p:cNvSpPr txBox="1"/>
          <p:nvPr/>
        </p:nvSpPr>
        <p:spPr>
          <a:xfrm>
            <a:off x="6183784" y="3900279"/>
            <a:ext cx="1548085" cy="584775"/>
          </a:xfrm>
          <a:prstGeom prst="rect">
            <a:avLst/>
          </a:prstGeom>
          <a:noFill/>
        </p:spPr>
        <p:txBody>
          <a:bodyPr wrap="square" rtlCol="0">
            <a:spAutoFit/>
          </a:bodyPr>
          <a:lstStyle/>
          <a:p>
            <a:pPr algn="ctr"/>
            <a:r>
              <a:rPr lang="zh-TW" altLang="en-US" sz="1600" dirty="0" smtClean="0">
                <a:solidFill>
                  <a:srgbClr val="FF0000"/>
                </a:solidFill>
              </a:rPr>
              <a:t>農</a:t>
            </a:r>
            <a:r>
              <a:rPr lang="zh-TW" altLang="en-US" sz="1600" dirty="0">
                <a:solidFill>
                  <a:srgbClr val="FF0000"/>
                </a:solidFill>
              </a:rPr>
              <a:t>民</a:t>
            </a:r>
            <a:r>
              <a:rPr lang="zh-TW" altLang="en-US" sz="1600" dirty="0" smtClean="0">
                <a:solidFill>
                  <a:srgbClr val="FF0000"/>
                </a:solidFill>
              </a:rPr>
              <a:t>資料收集</a:t>
            </a:r>
            <a:endParaRPr lang="en-US" altLang="zh-TW" sz="1600" dirty="0" smtClean="0">
              <a:solidFill>
                <a:srgbClr val="FF0000"/>
              </a:solidFill>
            </a:endParaRPr>
          </a:p>
          <a:p>
            <a:pPr algn="ctr"/>
            <a:r>
              <a:rPr lang="zh-TW" altLang="en-US" sz="1600" dirty="0" smtClean="0">
                <a:solidFill>
                  <a:srgbClr val="FF0000"/>
                </a:solidFill>
              </a:rPr>
              <a:t>客戶關係管理</a:t>
            </a:r>
            <a:endParaRPr lang="zh-TW" altLang="en-US" sz="1600" dirty="0">
              <a:solidFill>
                <a:srgbClr val="FF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zh-TW" altLang="en-US" dirty="0" smtClean="0">
                <a:latin typeface="微軟正黑體" pitchFamily="34" charset="-120"/>
                <a:ea typeface="微軟正黑體" pitchFamily="34" charset="-120"/>
              </a:rPr>
              <a:t>策略分析</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資訊策略</a:t>
            </a:r>
            <a:endParaRPr lang="en-US" altLang="zh-TW" dirty="0">
              <a:latin typeface="微軟正黑體" pitchFamily="34" charset="-120"/>
              <a:ea typeface="微軟正黑體" pitchFamily="34" charset="-120"/>
            </a:endParaRPr>
          </a:p>
        </p:txBody>
      </p:sp>
      <p:sp>
        <p:nvSpPr>
          <p:cNvPr id="76803" name="Oval 3"/>
          <p:cNvSpPr>
            <a:spLocks noChangeArrowheads="1"/>
          </p:cNvSpPr>
          <p:nvPr/>
        </p:nvSpPr>
        <p:spPr bwMode="gray">
          <a:xfrm>
            <a:off x="5384800" y="2057400"/>
            <a:ext cx="2867025" cy="2968625"/>
          </a:xfrm>
          <a:prstGeom prst="ellipse">
            <a:avLst/>
          </a:prstGeom>
          <a:noFill/>
          <a:ln w="57150">
            <a:solidFill>
              <a:schemeClr val="tx2">
                <a:alpha val="39999"/>
              </a:schemeClr>
            </a:solidFill>
            <a:round/>
            <a:headEnd/>
            <a:tailEnd/>
          </a:ln>
          <a:effectLst/>
          <a:scene3d>
            <a:camera prst="legacyPerspectiveFront"/>
            <a:lightRig rig="legacyFlat3" dir="r"/>
          </a:scene3d>
          <a:sp3d extrusionH="430200" prstMaterial="legacyPlastic">
            <a:bevelT w="13500" h="13500" prst="angle"/>
            <a:bevelB w="13500" h="13500" prst="angle"/>
            <a:extrusionClr>
              <a:schemeClr val="accent2"/>
            </a:extrusionClr>
            <a:contourClr>
              <a:schemeClr val="tx2"/>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flatTx/>
          </a:bodyPr>
          <a:lstStyle/>
          <a:p>
            <a:endParaRPr lang="zh-TW" altLang="en-US"/>
          </a:p>
        </p:txBody>
      </p:sp>
      <p:sp>
        <p:nvSpPr>
          <p:cNvPr id="76804" name="Oval 4"/>
          <p:cNvSpPr>
            <a:spLocks noChangeArrowheads="1"/>
          </p:cNvSpPr>
          <p:nvPr/>
        </p:nvSpPr>
        <p:spPr bwMode="gray">
          <a:xfrm>
            <a:off x="1001713" y="2057400"/>
            <a:ext cx="2867025" cy="2968625"/>
          </a:xfrm>
          <a:prstGeom prst="ellipse">
            <a:avLst/>
          </a:prstGeom>
          <a:noFill/>
          <a:ln w="57150">
            <a:solidFill>
              <a:schemeClr val="tx2">
                <a:alpha val="39999"/>
              </a:schemeClr>
            </a:solidFill>
            <a:round/>
            <a:headEnd/>
            <a:tailEnd/>
          </a:ln>
          <a:effectLst/>
          <a:scene3d>
            <a:camera prst="legacyPerspectiveFront"/>
            <a:lightRig rig="legacyFlat3" dir="r"/>
          </a:scene3d>
          <a:sp3d extrusionH="430200" prstMaterial="legacyPlastic">
            <a:bevelT w="13500" h="13500" prst="angle"/>
            <a:bevelB w="13500" h="13500" prst="angle"/>
            <a:extrusionClr>
              <a:schemeClr val="hlink"/>
            </a:extrusionClr>
            <a:contourClr>
              <a:schemeClr val="tx2"/>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TW" altLang="en-US"/>
          </a:p>
        </p:txBody>
      </p:sp>
      <p:grpSp>
        <p:nvGrpSpPr>
          <p:cNvPr id="76805" name="Group 5"/>
          <p:cNvGrpSpPr>
            <a:grpSpLocks/>
          </p:cNvGrpSpPr>
          <p:nvPr/>
        </p:nvGrpSpPr>
        <p:grpSpPr bwMode="auto">
          <a:xfrm>
            <a:off x="3121025" y="2928938"/>
            <a:ext cx="1368425" cy="1266825"/>
            <a:chOff x="2226" y="2171"/>
            <a:chExt cx="798" cy="741"/>
          </a:xfrm>
        </p:grpSpPr>
        <p:sp>
          <p:nvSpPr>
            <p:cNvPr id="76806" name="AutoShape 6"/>
            <p:cNvSpPr>
              <a:spLocks noChangeArrowheads="1"/>
            </p:cNvSpPr>
            <p:nvPr/>
          </p:nvSpPr>
          <p:spPr bwMode="gray">
            <a:xfrm>
              <a:off x="2226" y="2171"/>
              <a:ext cx="798" cy="741"/>
            </a:xfrm>
            <a:prstGeom prst="roundRect">
              <a:avLst>
                <a:gd name="adj" fmla="val 11921"/>
              </a:avLst>
            </a:prstGeom>
            <a:gradFill rotWithShape="1">
              <a:gsLst>
                <a:gs pos="0">
                  <a:schemeClr val="hlink"/>
                </a:gs>
                <a:gs pos="100000">
                  <a:schemeClr val="hlink">
                    <a:gamma/>
                    <a:shade val="72941"/>
                    <a:invGamma/>
                  </a:schemeClr>
                </a:gs>
              </a:gsLst>
              <a:lin ang="5400000" scaled="1"/>
            </a:gradFill>
            <a:ln>
              <a:noFill/>
            </a:ln>
            <a:effectLst>
              <a:outerShdw dist="53882" dir="2700000" algn="ctr" rotWithShape="0">
                <a:srgbClr val="000000">
                  <a:alpha val="50000"/>
                </a:srgbClr>
              </a:outerShdw>
            </a:effectLst>
            <a:extLst>
              <a:ext uri="{91240B29-F687-4F45-9708-019B960494DF}">
                <a14:hiddenLine xmlns:a14="http://schemas.microsoft.com/office/drawing/2010/main" w="25400">
                  <a:solidFill>
                    <a:srgbClr val="FEFEFE"/>
                  </a:solidFill>
                  <a:round/>
                  <a:headEnd/>
                  <a:tailEnd/>
                </a14:hiddenLine>
              </a:ext>
            </a:extLst>
          </p:spPr>
          <p:txBody>
            <a:bodyPr wrap="none" anchor="ctr"/>
            <a:lstStyle/>
            <a:p>
              <a:endParaRPr lang="zh-TW" altLang="en-US"/>
            </a:p>
          </p:txBody>
        </p:sp>
        <p:sp>
          <p:nvSpPr>
            <p:cNvPr id="76807" name="Freeform 7"/>
            <p:cNvSpPr>
              <a:spLocks/>
            </p:cNvSpPr>
            <p:nvPr/>
          </p:nvSpPr>
          <p:spPr bwMode="gray">
            <a:xfrm>
              <a:off x="2256" y="2208"/>
              <a:ext cx="397" cy="37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60392"/>
                    <a:invGamma/>
                  </a:schemeClr>
                </a:gs>
                <a:gs pos="50000">
                  <a:schemeClr val="hlink">
                    <a:alpha val="0"/>
                  </a:schemeClr>
                </a:gs>
                <a:gs pos="100000">
                  <a:schemeClr val="hlink">
                    <a:gamma/>
                    <a:tint val="60392"/>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TW" altLang="en-US"/>
            </a:p>
          </p:txBody>
        </p:sp>
      </p:grpSp>
      <p:sp>
        <p:nvSpPr>
          <p:cNvPr id="76808" name="Text Box 8"/>
          <p:cNvSpPr txBox="1">
            <a:spLocks noChangeArrowheads="1"/>
          </p:cNvSpPr>
          <p:nvPr/>
        </p:nvSpPr>
        <p:spPr bwMode="white">
          <a:xfrm>
            <a:off x="3117850" y="3056279"/>
            <a:ext cx="1376363"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dirty="0" smtClean="0">
                <a:solidFill>
                  <a:srgbClr val="F8F8F8"/>
                </a:solidFill>
                <a:ea typeface="新細明體" panose="02020500000000000000" pitchFamily="18" charset="-120"/>
                <a:cs typeface="Arial" panose="020B0604020202020204" pitchFamily="34" charset="0"/>
              </a:rPr>
              <a:t>公司</a:t>
            </a:r>
            <a:endParaRPr lang="en-US" altLang="zh-TW" sz="2400" b="1" dirty="0" smtClean="0">
              <a:solidFill>
                <a:srgbClr val="F8F8F8"/>
              </a:solidFill>
              <a:ea typeface="新細明體" panose="02020500000000000000" pitchFamily="18" charset="-120"/>
              <a:cs typeface="Arial" panose="020B0604020202020204" pitchFamily="34" charset="0"/>
            </a:endParaRPr>
          </a:p>
          <a:p>
            <a:pPr algn="ctr">
              <a:spcBef>
                <a:spcPct val="50000"/>
              </a:spcBef>
            </a:pPr>
            <a:r>
              <a:rPr lang="zh-TW" altLang="en-US" sz="2400" b="1" dirty="0" smtClean="0">
                <a:solidFill>
                  <a:srgbClr val="F8F8F8"/>
                </a:solidFill>
                <a:ea typeface="新細明體" panose="02020500000000000000" pitchFamily="18" charset="-120"/>
                <a:cs typeface="Arial" panose="020B0604020202020204" pitchFamily="34" charset="0"/>
              </a:rPr>
              <a:t>策略</a:t>
            </a:r>
            <a:endParaRPr lang="en-US" altLang="zh-TW" sz="2400" b="1" dirty="0">
              <a:solidFill>
                <a:srgbClr val="F8F8F8"/>
              </a:solidFill>
              <a:ea typeface="新細明體" panose="02020500000000000000" pitchFamily="18" charset="-120"/>
              <a:cs typeface="Arial" panose="020B0604020202020204" pitchFamily="34" charset="0"/>
            </a:endParaRPr>
          </a:p>
        </p:txBody>
      </p:sp>
      <p:sp>
        <p:nvSpPr>
          <p:cNvPr id="76809" name="Text Box 9"/>
          <p:cNvSpPr txBox="1">
            <a:spLocks noChangeArrowheads="1"/>
          </p:cNvSpPr>
          <p:nvPr/>
        </p:nvSpPr>
        <p:spPr bwMode="auto">
          <a:xfrm>
            <a:off x="1517650" y="3298825"/>
            <a:ext cx="1646238"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600" b="1" dirty="0" smtClean="0">
                <a:solidFill>
                  <a:srgbClr val="000000"/>
                </a:solidFill>
                <a:ea typeface="新細明體" panose="02020500000000000000" pitchFamily="18" charset="-120"/>
                <a:cs typeface="Arial" panose="020B0604020202020204" pitchFamily="34" charset="0"/>
              </a:rPr>
              <a:t>挑戰</a:t>
            </a:r>
            <a:r>
              <a:rPr lang="en-US" altLang="zh-TW" sz="1600" b="1" dirty="0" smtClean="0">
                <a:solidFill>
                  <a:srgbClr val="000000"/>
                </a:solidFill>
                <a:ea typeface="新細明體" panose="02020500000000000000" pitchFamily="18" charset="-120"/>
                <a:cs typeface="Arial" panose="020B0604020202020204" pitchFamily="34" charset="0"/>
              </a:rPr>
              <a:t>20</a:t>
            </a:r>
            <a:r>
              <a:rPr lang="zh-TW" altLang="en-US" sz="1600" b="1" dirty="0" smtClean="0">
                <a:solidFill>
                  <a:srgbClr val="000000"/>
                </a:solidFill>
                <a:ea typeface="新細明體" panose="02020500000000000000" pitchFamily="18" charset="-120"/>
                <a:cs typeface="Arial" panose="020B0604020202020204" pitchFamily="34" charset="0"/>
              </a:rPr>
              <a:t>億營收</a:t>
            </a:r>
            <a:endParaRPr lang="en-US" altLang="zh-TW" sz="1600" b="1" dirty="0">
              <a:solidFill>
                <a:srgbClr val="000000"/>
              </a:solidFill>
              <a:ea typeface="新細明體" panose="02020500000000000000" pitchFamily="18" charset="-120"/>
              <a:cs typeface="Arial" panose="020B0604020202020204" pitchFamily="34" charset="0"/>
            </a:endParaRPr>
          </a:p>
        </p:txBody>
      </p:sp>
      <p:sp>
        <p:nvSpPr>
          <p:cNvPr id="76810" name="AutoShape 10"/>
          <p:cNvSpPr>
            <a:spLocks noChangeArrowheads="1"/>
          </p:cNvSpPr>
          <p:nvPr/>
        </p:nvSpPr>
        <p:spPr bwMode="gray">
          <a:xfrm>
            <a:off x="3911600" y="2362200"/>
            <a:ext cx="1333500" cy="762000"/>
          </a:xfrm>
          <a:custGeom>
            <a:avLst/>
            <a:gdLst>
              <a:gd name="G0" fmla="+- -1028336 0 0"/>
              <a:gd name="G1" fmla="+- -11733423 0 0"/>
              <a:gd name="G2" fmla="+- -1028336 0 -11733423"/>
              <a:gd name="G3" fmla="+- 10800 0 0"/>
              <a:gd name="G4" fmla="+- 0 0 -1028336"/>
              <a:gd name="T0" fmla="*/ 360 256 1"/>
              <a:gd name="T1" fmla="*/ 0 256 1"/>
              <a:gd name="G5" fmla="+- G2 T0 T1"/>
              <a:gd name="G6" fmla="?: G2 G2 G5"/>
              <a:gd name="G7" fmla="+- 0 0 G6"/>
              <a:gd name="G8" fmla="+- 7986 0 0"/>
              <a:gd name="G9" fmla="+- 0 0 -11733423"/>
              <a:gd name="G10" fmla="+- 7986 0 2700"/>
              <a:gd name="G11" fmla="cos G10 -1028336"/>
              <a:gd name="G12" fmla="sin G10 -1028336"/>
              <a:gd name="G13" fmla="cos 13500 -1028336"/>
              <a:gd name="G14" fmla="sin 13500 -1028336"/>
              <a:gd name="G15" fmla="+- G11 10800 0"/>
              <a:gd name="G16" fmla="+- G12 10800 0"/>
              <a:gd name="G17" fmla="+- G13 10800 0"/>
              <a:gd name="G18" fmla="+- G14 10800 0"/>
              <a:gd name="G19" fmla="*/ 7986 1 2"/>
              <a:gd name="G20" fmla="+- G19 5400 0"/>
              <a:gd name="G21" fmla="cos G20 -1028336"/>
              <a:gd name="G22" fmla="sin G20 -1028336"/>
              <a:gd name="G23" fmla="+- G21 10800 0"/>
              <a:gd name="G24" fmla="+- G12 G23 G22"/>
              <a:gd name="G25" fmla="+- G22 G23 G11"/>
              <a:gd name="G26" fmla="cos 10800 -1028336"/>
              <a:gd name="G27" fmla="sin 10800 -1028336"/>
              <a:gd name="G28" fmla="cos 7986 -1028336"/>
              <a:gd name="G29" fmla="sin 7986 -1028336"/>
              <a:gd name="G30" fmla="+- G26 10800 0"/>
              <a:gd name="G31" fmla="+- G27 10800 0"/>
              <a:gd name="G32" fmla="+- G28 10800 0"/>
              <a:gd name="G33" fmla="+- G29 10800 0"/>
              <a:gd name="G34" fmla="+- G19 5400 0"/>
              <a:gd name="G35" fmla="cos G34 -11733423"/>
              <a:gd name="G36" fmla="sin G34 -11733423"/>
              <a:gd name="G37" fmla="+/ -11733423 -1028336 2"/>
              <a:gd name="T2" fmla="*/ 180 256 1"/>
              <a:gd name="T3" fmla="*/ 0 256 1"/>
              <a:gd name="G38" fmla="+- G37 T2 T3"/>
              <a:gd name="G39" fmla="?: G2 G37 G38"/>
              <a:gd name="G40" fmla="cos 10800 G39"/>
              <a:gd name="G41" fmla="sin 10800 G39"/>
              <a:gd name="G42" fmla="cos 7986 G39"/>
              <a:gd name="G43" fmla="sin 7986 G39"/>
              <a:gd name="G44" fmla="+- G40 10800 0"/>
              <a:gd name="G45" fmla="+- G41 10800 0"/>
              <a:gd name="G46" fmla="+- G42 10800 0"/>
              <a:gd name="G47" fmla="+- G43 10800 0"/>
              <a:gd name="G48" fmla="+- G35 10800 0"/>
              <a:gd name="G49" fmla="+- G36 10800 0"/>
              <a:gd name="T4" fmla="*/ 9415 w 21600"/>
              <a:gd name="T5" fmla="*/ 89 h 21600"/>
              <a:gd name="T6" fmla="*/ 1408 w 21600"/>
              <a:gd name="T7" fmla="*/ 10642 h 21600"/>
              <a:gd name="T8" fmla="*/ 9776 w 21600"/>
              <a:gd name="T9" fmla="*/ 2879 h 21600"/>
              <a:gd name="T10" fmla="*/ 23796 w 21600"/>
              <a:gd name="T11" fmla="*/ 7148 h 21600"/>
              <a:gd name="T12" fmla="*/ 20953 w 21600"/>
              <a:gd name="T13" fmla="*/ 12212 h 21600"/>
              <a:gd name="T14" fmla="*/ 15889 w 21600"/>
              <a:gd name="T15" fmla="*/ 93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88" y="8640"/>
                </a:moveTo>
                <a:cubicBezTo>
                  <a:pt x="17520" y="5194"/>
                  <a:pt x="14378" y="2814"/>
                  <a:pt x="10800" y="2814"/>
                </a:cubicBezTo>
                <a:cubicBezTo>
                  <a:pt x="6441" y="2813"/>
                  <a:pt x="2888" y="6308"/>
                  <a:pt x="2815" y="10665"/>
                </a:cubicBezTo>
                <a:lnTo>
                  <a:pt x="1" y="10618"/>
                </a:lnTo>
                <a:cubicBezTo>
                  <a:pt x="100" y="4725"/>
                  <a:pt x="4906" y="-1"/>
                  <a:pt x="10800" y="0"/>
                </a:cubicBezTo>
                <a:cubicBezTo>
                  <a:pt x="15639" y="0"/>
                  <a:pt x="19888" y="3219"/>
                  <a:pt x="21197" y="7879"/>
                </a:cubicBezTo>
                <a:lnTo>
                  <a:pt x="23796" y="7148"/>
                </a:lnTo>
                <a:lnTo>
                  <a:pt x="20953" y="12212"/>
                </a:lnTo>
                <a:lnTo>
                  <a:pt x="15889" y="9370"/>
                </a:lnTo>
                <a:lnTo>
                  <a:pt x="18488" y="8640"/>
                </a:lnTo>
                <a:close/>
              </a:path>
            </a:pathLst>
          </a:custGeom>
          <a:solidFill>
            <a:schemeClr val="tx1">
              <a:alpha val="37000"/>
            </a:schemeClr>
          </a:solidFill>
          <a:ln>
            <a:noFill/>
          </a:ln>
          <a:effectLst/>
          <a:extLst>
            <a:ext uri="{91240B29-F687-4F45-9708-019B960494DF}">
              <a14:hiddenLine xmlns:a14="http://schemas.microsoft.com/office/drawing/2010/main" w="9525">
                <a:solidFill>
                  <a:srgbClr val="F8F8F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76811" name="Group 11"/>
          <p:cNvGrpSpPr>
            <a:grpSpLocks/>
          </p:cNvGrpSpPr>
          <p:nvPr/>
        </p:nvGrpSpPr>
        <p:grpSpPr bwMode="auto">
          <a:xfrm>
            <a:off x="4640263" y="2928938"/>
            <a:ext cx="1368425" cy="1266825"/>
            <a:chOff x="2226" y="2171"/>
            <a:chExt cx="798" cy="741"/>
          </a:xfrm>
        </p:grpSpPr>
        <p:sp>
          <p:nvSpPr>
            <p:cNvPr id="76812" name="AutoShape 12"/>
            <p:cNvSpPr>
              <a:spLocks noChangeArrowheads="1"/>
            </p:cNvSpPr>
            <p:nvPr/>
          </p:nvSpPr>
          <p:spPr bwMode="gray">
            <a:xfrm>
              <a:off x="2226" y="2171"/>
              <a:ext cx="798" cy="741"/>
            </a:xfrm>
            <a:prstGeom prst="roundRect">
              <a:avLst>
                <a:gd name="adj" fmla="val 11921"/>
              </a:avLst>
            </a:prstGeom>
            <a:gradFill rotWithShape="1">
              <a:gsLst>
                <a:gs pos="0">
                  <a:schemeClr val="accent2"/>
                </a:gs>
                <a:gs pos="100000">
                  <a:schemeClr val="accent2">
                    <a:gamma/>
                    <a:shade val="72941"/>
                    <a:invGamma/>
                  </a:schemeClr>
                </a:gs>
              </a:gsLst>
              <a:lin ang="5400000" scaled="1"/>
            </a:gradFill>
            <a:ln>
              <a:noFill/>
            </a:ln>
            <a:effectLst>
              <a:outerShdw dist="53882" dir="2700000" algn="ctr" rotWithShape="0">
                <a:srgbClr val="000000">
                  <a:alpha val="50000"/>
                </a:srgbClr>
              </a:outerShdw>
            </a:effectLst>
            <a:extLst>
              <a:ext uri="{91240B29-F687-4F45-9708-019B960494DF}">
                <a14:hiddenLine xmlns:a14="http://schemas.microsoft.com/office/drawing/2010/main" w="25400">
                  <a:solidFill>
                    <a:srgbClr val="FEFEFE"/>
                  </a:solidFill>
                  <a:round/>
                  <a:headEnd/>
                  <a:tailEnd/>
                </a14:hiddenLine>
              </a:ext>
            </a:extLst>
          </p:spPr>
          <p:txBody>
            <a:bodyPr wrap="none" anchor="ctr"/>
            <a:lstStyle/>
            <a:p>
              <a:endParaRPr lang="zh-TW" altLang="en-US"/>
            </a:p>
          </p:txBody>
        </p:sp>
        <p:sp>
          <p:nvSpPr>
            <p:cNvPr id="76813" name="Freeform 13"/>
            <p:cNvSpPr>
              <a:spLocks/>
            </p:cNvSpPr>
            <p:nvPr/>
          </p:nvSpPr>
          <p:spPr bwMode="gray">
            <a:xfrm>
              <a:off x="2256" y="2208"/>
              <a:ext cx="397" cy="37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60392"/>
                    <a:invGamma/>
                  </a:schemeClr>
                </a:gs>
                <a:gs pos="50000">
                  <a:schemeClr val="accent2">
                    <a:alpha val="0"/>
                  </a:schemeClr>
                </a:gs>
                <a:gs pos="100000">
                  <a:schemeClr val="accent2">
                    <a:gamma/>
                    <a:tint val="60392"/>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TW" altLang="en-US"/>
            </a:p>
          </p:txBody>
        </p:sp>
      </p:grpSp>
      <p:sp>
        <p:nvSpPr>
          <p:cNvPr id="76814" name="Text Box 14"/>
          <p:cNvSpPr txBox="1">
            <a:spLocks noChangeArrowheads="1"/>
          </p:cNvSpPr>
          <p:nvPr/>
        </p:nvSpPr>
        <p:spPr bwMode="white">
          <a:xfrm>
            <a:off x="4637088" y="3071810"/>
            <a:ext cx="1376362"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dirty="0" smtClean="0">
                <a:solidFill>
                  <a:srgbClr val="F8F8F8"/>
                </a:solidFill>
                <a:ea typeface="新細明體" panose="02020500000000000000" pitchFamily="18" charset="-120"/>
                <a:cs typeface="Arial" panose="020B0604020202020204" pitchFamily="34" charset="0"/>
              </a:rPr>
              <a:t>資訊</a:t>
            </a:r>
            <a:endParaRPr lang="en-US" altLang="zh-TW" sz="2400" b="1" dirty="0" smtClean="0">
              <a:solidFill>
                <a:srgbClr val="F8F8F8"/>
              </a:solidFill>
              <a:ea typeface="新細明體" panose="02020500000000000000" pitchFamily="18" charset="-120"/>
              <a:cs typeface="Arial" panose="020B0604020202020204" pitchFamily="34" charset="0"/>
            </a:endParaRPr>
          </a:p>
          <a:p>
            <a:pPr algn="ctr">
              <a:spcBef>
                <a:spcPct val="50000"/>
              </a:spcBef>
            </a:pPr>
            <a:r>
              <a:rPr lang="zh-TW" altLang="en-US" sz="2400" b="1" dirty="0" smtClean="0">
                <a:solidFill>
                  <a:srgbClr val="F8F8F8"/>
                </a:solidFill>
                <a:ea typeface="新細明體" panose="02020500000000000000" pitchFamily="18" charset="-120"/>
                <a:cs typeface="Arial" panose="020B0604020202020204" pitchFamily="34" charset="0"/>
              </a:rPr>
              <a:t>策略</a:t>
            </a:r>
            <a:endParaRPr lang="en-US" altLang="zh-TW" sz="2400" b="1" dirty="0" smtClean="0">
              <a:solidFill>
                <a:srgbClr val="F8F8F8"/>
              </a:solidFill>
              <a:ea typeface="新細明體" panose="02020500000000000000" pitchFamily="18" charset="-120"/>
              <a:cs typeface="Arial" panose="020B0604020202020204" pitchFamily="34" charset="0"/>
            </a:endParaRPr>
          </a:p>
        </p:txBody>
      </p:sp>
      <p:grpSp>
        <p:nvGrpSpPr>
          <p:cNvPr id="76815" name="Group 15"/>
          <p:cNvGrpSpPr>
            <a:grpSpLocks/>
          </p:cNvGrpSpPr>
          <p:nvPr/>
        </p:nvGrpSpPr>
        <p:grpSpPr bwMode="auto">
          <a:xfrm>
            <a:off x="1235075" y="1600200"/>
            <a:ext cx="1196975" cy="1171575"/>
            <a:chOff x="480" y="1200"/>
            <a:chExt cx="1042" cy="1019"/>
          </a:xfrm>
        </p:grpSpPr>
        <p:grpSp>
          <p:nvGrpSpPr>
            <p:cNvPr id="76816" name="Group 16"/>
            <p:cNvGrpSpPr>
              <a:grpSpLocks/>
            </p:cNvGrpSpPr>
            <p:nvPr/>
          </p:nvGrpSpPr>
          <p:grpSpPr bwMode="auto">
            <a:xfrm>
              <a:off x="480" y="1200"/>
              <a:ext cx="1042" cy="1019"/>
              <a:chOff x="480" y="1200"/>
              <a:chExt cx="1042" cy="1019"/>
            </a:xfrm>
          </p:grpSpPr>
          <p:pic>
            <p:nvPicPr>
              <p:cNvPr id="76817" name="Picture 17"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76818" name="Oval 18"/>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76819" name="Picture 1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820" name="Group 20"/>
          <p:cNvGrpSpPr>
            <a:grpSpLocks/>
          </p:cNvGrpSpPr>
          <p:nvPr/>
        </p:nvGrpSpPr>
        <p:grpSpPr bwMode="auto">
          <a:xfrm>
            <a:off x="374650" y="2971800"/>
            <a:ext cx="1196975" cy="1171575"/>
            <a:chOff x="480" y="1200"/>
            <a:chExt cx="1042" cy="1019"/>
          </a:xfrm>
        </p:grpSpPr>
        <p:grpSp>
          <p:nvGrpSpPr>
            <p:cNvPr id="76821" name="Group 21"/>
            <p:cNvGrpSpPr>
              <a:grpSpLocks/>
            </p:cNvGrpSpPr>
            <p:nvPr/>
          </p:nvGrpSpPr>
          <p:grpSpPr bwMode="auto">
            <a:xfrm>
              <a:off x="480" y="1200"/>
              <a:ext cx="1042" cy="1019"/>
              <a:chOff x="480" y="1200"/>
              <a:chExt cx="1042" cy="1019"/>
            </a:xfrm>
          </p:grpSpPr>
          <p:pic>
            <p:nvPicPr>
              <p:cNvPr id="76822" name="Picture 22"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76823" name="Oval 23"/>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76824" name="Picture 2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825" name="Group 25"/>
          <p:cNvGrpSpPr>
            <a:grpSpLocks/>
          </p:cNvGrpSpPr>
          <p:nvPr/>
        </p:nvGrpSpPr>
        <p:grpSpPr bwMode="auto">
          <a:xfrm>
            <a:off x="1235075" y="4267200"/>
            <a:ext cx="1196975" cy="1171575"/>
            <a:chOff x="480" y="1200"/>
            <a:chExt cx="1042" cy="1019"/>
          </a:xfrm>
        </p:grpSpPr>
        <p:grpSp>
          <p:nvGrpSpPr>
            <p:cNvPr id="76826" name="Group 26"/>
            <p:cNvGrpSpPr>
              <a:grpSpLocks/>
            </p:cNvGrpSpPr>
            <p:nvPr/>
          </p:nvGrpSpPr>
          <p:grpSpPr bwMode="auto">
            <a:xfrm>
              <a:off x="480" y="1200"/>
              <a:ext cx="1042" cy="1019"/>
              <a:chOff x="480" y="1200"/>
              <a:chExt cx="1042" cy="1019"/>
            </a:xfrm>
          </p:grpSpPr>
          <p:pic>
            <p:nvPicPr>
              <p:cNvPr id="76827" name="Picture 27"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76828" name="Oval 28"/>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76829" name="Picture 2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76830" name="Text Box 30"/>
          <p:cNvSpPr txBox="1">
            <a:spLocks noChangeArrowheads="1"/>
          </p:cNvSpPr>
          <p:nvPr/>
        </p:nvSpPr>
        <p:spPr bwMode="white">
          <a:xfrm>
            <a:off x="1300163" y="1785926"/>
            <a:ext cx="1060450"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即時</a:t>
            </a:r>
            <a:endParaRPr lang="en-US" altLang="zh-TW" sz="1600" b="1" dirty="0" smtClean="0">
              <a:solidFill>
                <a:srgbClr val="F8F8F8"/>
              </a:solidFill>
              <a:ea typeface="新細明體" panose="02020500000000000000" pitchFamily="18" charset="-120"/>
              <a:cs typeface="Arial" panose="020B0604020202020204" pitchFamily="34" charset="0"/>
            </a:endParaRPr>
          </a:p>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業績</a:t>
            </a:r>
            <a:endParaRPr lang="en-US" altLang="zh-TW" sz="1600" b="1" dirty="0">
              <a:solidFill>
                <a:srgbClr val="F8F8F8"/>
              </a:solidFill>
              <a:ea typeface="新細明體" panose="02020500000000000000" pitchFamily="18" charset="-120"/>
              <a:cs typeface="Arial" panose="020B0604020202020204" pitchFamily="34" charset="0"/>
            </a:endParaRPr>
          </a:p>
        </p:txBody>
      </p:sp>
      <p:sp>
        <p:nvSpPr>
          <p:cNvPr id="76831" name="Text Box 31"/>
          <p:cNvSpPr txBox="1">
            <a:spLocks noChangeArrowheads="1"/>
          </p:cNvSpPr>
          <p:nvPr/>
        </p:nvSpPr>
        <p:spPr bwMode="white">
          <a:xfrm>
            <a:off x="415925" y="3221180"/>
            <a:ext cx="1060450"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降低</a:t>
            </a:r>
            <a:endParaRPr lang="en-US" altLang="zh-TW" sz="1600" b="1" dirty="0" smtClean="0">
              <a:solidFill>
                <a:srgbClr val="F8F8F8"/>
              </a:solidFill>
              <a:ea typeface="新細明體" panose="02020500000000000000" pitchFamily="18" charset="-120"/>
              <a:cs typeface="Arial" panose="020B0604020202020204" pitchFamily="34" charset="0"/>
            </a:endParaRPr>
          </a:p>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庫存</a:t>
            </a:r>
            <a:endParaRPr lang="en-US" altLang="zh-TW" sz="1600" b="1" dirty="0" smtClean="0">
              <a:solidFill>
                <a:srgbClr val="F8F8F8"/>
              </a:solidFill>
              <a:ea typeface="新細明體" panose="02020500000000000000" pitchFamily="18" charset="-120"/>
              <a:cs typeface="Arial" panose="020B0604020202020204" pitchFamily="34" charset="0"/>
            </a:endParaRPr>
          </a:p>
        </p:txBody>
      </p:sp>
      <p:sp>
        <p:nvSpPr>
          <p:cNvPr id="76832" name="Text Box 32"/>
          <p:cNvSpPr txBox="1">
            <a:spLocks noChangeArrowheads="1"/>
          </p:cNvSpPr>
          <p:nvPr/>
        </p:nvSpPr>
        <p:spPr bwMode="white">
          <a:xfrm>
            <a:off x="1303338" y="4500570"/>
            <a:ext cx="1060450"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植物</a:t>
            </a:r>
            <a:endParaRPr lang="en-US" altLang="zh-TW" sz="1600" b="1" dirty="0" smtClean="0">
              <a:solidFill>
                <a:srgbClr val="F8F8F8"/>
              </a:solidFill>
              <a:ea typeface="新細明體" panose="02020500000000000000" pitchFamily="18" charset="-120"/>
              <a:cs typeface="Arial" panose="020B0604020202020204" pitchFamily="34" charset="0"/>
            </a:endParaRPr>
          </a:p>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醫生</a:t>
            </a:r>
            <a:endParaRPr lang="en-US" altLang="zh-TW" sz="1600" b="1" dirty="0" smtClean="0">
              <a:solidFill>
                <a:srgbClr val="F8F8F8"/>
              </a:solidFill>
              <a:ea typeface="新細明體" panose="02020500000000000000" pitchFamily="18" charset="-120"/>
              <a:cs typeface="Arial" panose="020B0604020202020204" pitchFamily="34" charset="0"/>
            </a:endParaRPr>
          </a:p>
        </p:txBody>
      </p:sp>
      <p:grpSp>
        <p:nvGrpSpPr>
          <p:cNvPr id="76833" name="Group 33"/>
          <p:cNvGrpSpPr>
            <a:grpSpLocks/>
          </p:cNvGrpSpPr>
          <p:nvPr/>
        </p:nvGrpSpPr>
        <p:grpSpPr bwMode="auto">
          <a:xfrm>
            <a:off x="6748463" y="1600200"/>
            <a:ext cx="1196975" cy="1171575"/>
            <a:chOff x="480" y="1200"/>
            <a:chExt cx="1042" cy="1019"/>
          </a:xfrm>
        </p:grpSpPr>
        <p:grpSp>
          <p:nvGrpSpPr>
            <p:cNvPr id="76834" name="Group 34"/>
            <p:cNvGrpSpPr>
              <a:grpSpLocks/>
            </p:cNvGrpSpPr>
            <p:nvPr/>
          </p:nvGrpSpPr>
          <p:grpSpPr bwMode="auto">
            <a:xfrm>
              <a:off x="480" y="1200"/>
              <a:ext cx="1042" cy="1019"/>
              <a:chOff x="480" y="1200"/>
              <a:chExt cx="1042" cy="1019"/>
            </a:xfrm>
          </p:grpSpPr>
          <p:pic>
            <p:nvPicPr>
              <p:cNvPr id="76835" name="Picture 35"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76836" name="Oval 36"/>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66275"/>
                      <a:invGamma/>
                      <a:alpha val="89999"/>
                    </a:schemeClr>
                  </a:gs>
                  <a:gs pos="100000">
                    <a:schemeClr val="accent2">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76837" name="Picture 3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76838" name="Text Box 38"/>
          <p:cNvSpPr txBox="1">
            <a:spLocks noChangeArrowheads="1"/>
          </p:cNvSpPr>
          <p:nvPr/>
        </p:nvSpPr>
        <p:spPr bwMode="white">
          <a:xfrm>
            <a:off x="6813550" y="1863858"/>
            <a:ext cx="1060450"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資料</a:t>
            </a:r>
            <a:endParaRPr lang="en-US" altLang="zh-TW" sz="1600" b="1" dirty="0" smtClean="0">
              <a:solidFill>
                <a:srgbClr val="F8F8F8"/>
              </a:solidFill>
              <a:ea typeface="新細明體" panose="02020500000000000000" pitchFamily="18" charset="-120"/>
              <a:cs typeface="Arial" panose="020B0604020202020204" pitchFamily="34" charset="0"/>
            </a:endParaRPr>
          </a:p>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交換</a:t>
            </a:r>
            <a:endParaRPr lang="en-US" altLang="zh-TW" sz="1600" b="1" dirty="0">
              <a:solidFill>
                <a:srgbClr val="F8F8F8"/>
              </a:solidFill>
              <a:ea typeface="新細明體" panose="02020500000000000000" pitchFamily="18" charset="-120"/>
              <a:cs typeface="Arial" panose="020B0604020202020204" pitchFamily="34" charset="0"/>
            </a:endParaRPr>
          </a:p>
        </p:txBody>
      </p:sp>
      <p:grpSp>
        <p:nvGrpSpPr>
          <p:cNvPr id="76839" name="Group 39"/>
          <p:cNvGrpSpPr>
            <a:grpSpLocks/>
          </p:cNvGrpSpPr>
          <p:nvPr/>
        </p:nvGrpSpPr>
        <p:grpSpPr bwMode="auto">
          <a:xfrm>
            <a:off x="7642225" y="2971800"/>
            <a:ext cx="1196975" cy="1171575"/>
            <a:chOff x="480" y="1200"/>
            <a:chExt cx="1042" cy="1019"/>
          </a:xfrm>
        </p:grpSpPr>
        <p:grpSp>
          <p:nvGrpSpPr>
            <p:cNvPr id="76840" name="Group 40"/>
            <p:cNvGrpSpPr>
              <a:grpSpLocks/>
            </p:cNvGrpSpPr>
            <p:nvPr/>
          </p:nvGrpSpPr>
          <p:grpSpPr bwMode="auto">
            <a:xfrm>
              <a:off x="480" y="1200"/>
              <a:ext cx="1042" cy="1019"/>
              <a:chOff x="480" y="1200"/>
              <a:chExt cx="1042" cy="1019"/>
            </a:xfrm>
          </p:grpSpPr>
          <p:pic>
            <p:nvPicPr>
              <p:cNvPr id="76841" name="Picture 4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76842" name="Oval 42"/>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66275"/>
                      <a:invGamma/>
                      <a:alpha val="89999"/>
                    </a:schemeClr>
                  </a:gs>
                  <a:gs pos="100000">
                    <a:schemeClr val="accent2">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76843" name="Picture 4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76844" name="Text Box 44"/>
          <p:cNvSpPr txBox="1">
            <a:spLocks noChangeArrowheads="1"/>
          </p:cNvSpPr>
          <p:nvPr/>
        </p:nvSpPr>
        <p:spPr bwMode="white">
          <a:xfrm>
            <a:off x="7683500" y="3214686"/>
            <a:ext cx="1060450"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庫存</a:t>
            </a:r>
            <a:endParaRPr lang="en-US" altLang="zh-TW" sz="1600" b="1" dirty="0" smtClean="0">
              <a:solidFill>
                <a:srgbClr val="F8F8F8"/>
              </a:solidFill>
              <a:ea typeface="新細明體" panose="02020500000000000000" pitchFamily="18" charset="-120"/>
              <a:cs typeface="Arial" panose="020B0604020202020204" pitchFamily="34" charset="0"/>
            </a:endParaRPr>
          </a:p>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管理</a:t>
            </a:r>
            <a:endParaRPr lang="en-US" altLang="zh-TW" sz="1600" b="1" dirty="0">
              <a:solidFill>
                <a:srgbClr val="F8F8F8"/>
              </a:solidFill>
              <a:ea typeface="新細明體" panose="02020500000000000000" pitchFamily="18" charset="-120"/>
              <a:cs typeface="Arial" panose="020B0604020202020204" pitchFamily="34" charset="0"/>
            </a:endParaRPr>
          </a:p>
        </p:txBody>
      </p:sp>
      <p:grpSp>
        <p:nvGrpSpPr>
          <p:cNvPr id="76845" name="Group 45"/>
          <p:cNvGrpSpPr>
            <a:grpSpLocks/>
          </p:cNvGrpSpPr>
          <p:nvPr/>
        </p:nvGrpSpPr>
        <p:grpSpPr bwMode="auto">
          <a:xfrm>
            <a:off x="6748463" y="4249738"/>
            <a:ext cx="1196975" cy="1171575"/>
            <a:chOff x="480" y="1200"/>
            <a:chExt cx="1042" cy="1019"/>
          </a:xfrm>
        </p:grpSpPr>
        <p:grpSp>
          <p:nvGrpSpPr>
            <p:cNvPr id="76846" name="Group 46"/>
            <p:cNvGrpSpPr>
              <a:grpSpLocks/>
            </p:cNvGrpSpPr>
            <p:nvPr/>
          </p:nvGrpSpPr>
          <p:grpSpPr bwMode="auto">
            <a:xfrm>
              <a:off x="480" y="1200"/>
              <a:ext cx="1042" cy="1019"/>
              <a:chOff x="480" y="1200"/>
              <a:chExt cx="1042" cy="1019"/>
            </a:xfrm>
          </p:grpSpPr>
          <p:pic>
            <p:nvPicPr>
              <p:cNvPr id="76847" name="Picture 47"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76848" name="Oval 48"/>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66275"/>
                      <a:invGamma/>
                      <a:alpha val="89999"/>
                    </a:schemeClr>
                  </a:gs>
                  <a:gs pos="100000">
                    <a:schemeClr val="accent2">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76849" name="Picture 4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76850" name="Text Box 50"/>
          <p:cNvSpPr txBox="1">
            <a:spLocks noChangeArrowheads="1"/>
          </p:cNvSpPr>
          <p:nvPr/>
        </p:nvSpPr>
        <p:spPr bwMode="white">
          <a:xfrm>
            <a:off x="6813550" y="4500570"/>
            <a:ext cx="1060450"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知識</a:t>
            </a:r>
            <a:endParaRPr lang="en-US" altLang="zh-TW" sz="1600" b="1" dirty="0" smtClean="0">
              <a:solidFill>
                <a:srgbClr val="F8F8F8"/>
              </a:solidFill>
              <a:ea typeface="新細明體" panose="02020500000000000000" pitchFamily="18" charset="-120"/>
              <a:cs typeface="Arial" panose="020B0604020202020204" pitchFamily="34" charset="0"/>
            </a:endParaRPr>
          </a:p>
          <a:p>
            <a:pPr algn="ctr">
              <a:spcBef>
                <a:spcPct val="50000"/>
              </a:spcBef>
            </a:pPr>
            <a:r>
              <a:rPr lang="zh-TW" altLang="en-US" sz="1600" b="1" dirty="0" smtClean="0">
                <a:solidFill>
                  <a:srgbClr val="F8F8F8"/>
                </a:solidFill>
                <a:ea typeface="新細明體" panose="02020500000000000000" pitchFamily="18" charset="-120"/>
                <a:cs typeface="Arial" panose="020B0604020202020204" pitchFamily="34" charset="0"/>
              </a:rPr>
              <a:t>管理</a:t>
            </a:r>
            <a:endParaRPr lang="en-US" altLang="zh-TW" sz="1600" b="1" dirty="0">
              <a:solidFill>
                <a:srgbClr val="F8F8F8"/>
              </a:solidFill>
              <a:ea typeface="新細明體" panose="02020500000000000000" pitchFamily="18" charset="-120"/>
              <a:cs typeface="Arial" panose="020B0604020202020204" pitchFamily="34" charset="0"/>
            </a:endParaRPr>
          </a:p>
        </p:txBody>
      </p:sp>
      <p:sp>
        <p:nvSpPr>
          <p:cNvPr id="76851" name="AutoShape 51"/>
          <p:cNvSpPr>
            <a:spLocks noChangeArrowheads="1"/>
          </p:cNvSpPr>
          <p:nvPr/>
        </p:nvSpPr>
        <p:spPr bwMode="gray">
          <a:xfrm rot="10800000">
            <a:off x="3956050" y="4038600"/>
            <a:ext cx="1333500" cy="762000"/>
          </a:xfrm>
          <a:custGeom>
            <a:avLst/>
            <a:gdLst>
              <a:gd name="G0" fmla="+- -1028336 0 0"/>
              <a:gd name="G1" fmla="+- -11733423 0 0"/>
              <a:gd name="G2" fmla="+- -1028336 0 -11733423"/>
              <a:gd name="G3" fmla="+- 10800 0 0"/>
              <a:gd name="G4" fmla="+- 0 0 -1028336"/>
              <a:gd name="T0" fmla="*/ 360 256 1"/>
              <a:gd name="T1" fmla="*/ 0 256 1"/>
              <a:gd name="G5" fmla="+- G2 T0 T1"/>
              <a:gd name="G6" fmla="?: G2 G2 G5"/>
              <a:gd name="G7" fmla="+- 0 0 G6"/>
              <a:gd name="G8" fmla="+- 7986 0 0"/>
              <a:gd name="G9" fmla="+- 0 0 -11733423"/>
              <a:gd name="G10" fmla="+- 7986 0 2700"/>
              <a:gd name="G11" fmla="cos G10 -1028336"/>
              <a:gd name="G12" fmla="sin G10 -1028336"/>
              <a:gd name="G13" fmla="cos 13500 -1028336"/>
              <a:gd name="G14" fmla="sin 13500 -1028336"/>
              <a:gd name="G15" fmla="+- G11 10800 0"/>
              <a:gd name="G16" fmla="+- G12 10800 0"/>
              <a:gd name="G17" fmla="+- G13 10800 0"/>
              <a:gd name="G18" fmla="+- G14 10800 0"/>
              <a:gd name="G19" fmla="*/ 7986 1 2"/>
              <a:gd name="G20" fmla="+- G19 5400 0"/>
              <a:gd name="G21" fmla="cos G20 -1028336"/>
              <a:gd name="G22" fmla="sin G20 -1028336"/>
              <a:gd name="G23" fmla="+- G21 10800 0"/>
              <a:gd name="G24" fmla="+- G12 G23 G22"/>
              <a:gd name="G25" fmla="+- G22 G23 G11"/>
              <a:gd name="G26" fmla="cos 10800 -1028336"/>
              <a:gd name="G27" fmla="sin 10800 -1028336"/>
              <a:gd name="G28" fmla="cos 7986 -1028336"/>
              <a:gd name="G29" fmla="sin 7986 -1028336"/>
              <a:gd name="G30" fmla="+- G26 10800 0"/>
              <a:gd name="G31" fmla="+- G27 10800 0"/>
              <a:gd name="G32" fmla="+- G28 10800 0"/>
              <a:gd name="G33" fmla="+- G29 10800 0"/>
              <a:gd name="G34" fmla="+- G19 5400 0"/>
              <a:gd name="G35" fmla="cos G34 -11733423"/>
              <a:gd name="G36" fmla="sin G34 -11733423"/>
              <a:gd name="G37" fmla="+/ -11733423 -1028336 2"/>
              <a:gd name="T2" fmla="*/ 180 256 1"/>
              <a:gd name="T3" fmla="*/ 0 256 1"/>
              <a:gd name="G38" fmla="+- G37 T2 T3"/>
              <a:gd name="G39" fmla="?: G2 G37 G38"/>
              <a:gd name="G40" fmla="cos 10800 G39"/>
              <a:gd name="G41" fmla="sin 10800 G39"/>
              <a:gd name="G42" fmla="cos 7986 G39"/>
              <a:gd name="G43" fmla="sin 7986 G39"/>
              <a:gd name="G44" fmla="+- G40 10800 0"/>
              <a:gd name="G45" fmla="+- G41 10800 0"/>
              <a:gd name="G46" fmla="+- G42 10800 0"/>
              <a:gd name="G47" fmla="+- G43 10800 0"/>
              <a:gd name="G48" fmla="+- G35 10800 0"/>
              <a:gd name="G49" fmla="+- G36 10800 0"/>
              <a:gd name="T4" fmla="*/ 9415 w 21600"/>
              <a:gd name="T5" fmla="*/ 89 h 21600"/>
              <a:gd name="T6" fmla="*/ 1408 w 21600"/>
              <a:gd name="T7" fmla="*/ 10642 h 21600"/>
              <a:gd name="T8" fmla="*/ 9776 w 21600"/>
              <a:gd name="T9" fmla="*/ 2879 h 21600"/>
              <a:gd name="T10" fmla="*/ 23796 w 21600"/>
              <a:gd name="T11" fmla="*/ 7148 h 21600"/>
              <a:gd name="T12" fmla="*/ 20953 w 21600"/>
              <a:gd name="T13" fmla="*/ 12212 h 21600"/>
              <a:gd name="T14" fmla="*/ 15889 w 21600"/>
              <a:gd name="T15" fmla="*/ 937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88" y="8640"/>
                </a:moveTo>
                <a:cubicBezTo>
                  <a:pt x="17520" y="5194"/>
                  <a:pt x="14378" y="2814"/>
                  <a:pt x="10800" y="2814"/>
                </a:cubicBezTo>
                <a:cubicBezTo>
                  <a:pt x="6441" y="2813"/>
                  <a:pt x="2888" y="6308"/>
                  <a:pt x="2815" y="10665"/>
                </a:cubicBezTo>
                <a:lnTo>
                  <a:pt x="1" y="10618"/>
                </a:lnTo>
                <a:cubicBezTo>
                  <a:pt x="100" y="4725"/>
                  <a:pt x="4906" y="-1"/>
                  <a:pt x="10800" y="0"/>
                </a:cubicBezTo>
                <a:cubicBezTo>
                  <a:pt x="15639" y="0"/>
                  <a:pt x="19888" y="3219"/>
                  <a:pt x="21197" y="7879"/>
                </a:cubicBezTo>
                <a:lnTo>
                  <a:pt x="23796" y="7148"/>
                </a:lnTo>
                <a:lnTo>
                  <a:pt x="20953" y="12212"/>
                </a:lnTo>
                <a:lnTo>
                  <a:pt x="15889" y="9370"/>
                </a:lnTo>
                <a:lnTo>
                  <a:pt x="18488" y="8640"/>
                </a:lnTo>
                <a:close/>
              </a:path>
            </a:pathLst>
          </a:custGeom>
          <a:solidFill>
            <a:schemeClr val="tx1">
              <a:alpha val="37000"/>
            </a:schemeClr>
          </a:solidFill>
          <a:ln>
            <a:noFill/>
          </a:ln>
          <a:effectLst/>
          <a:extLst>
            <a:ext uri="{91240B29-F687-4F45-9708-019B960494DF}">
              <a14:hiddenLine xmlns:a14="http://schemas.microsoft.com/office/drawing/2010/main" w="9525">
                <a:solidFill>
                  <a:srgbClr val="F8F8F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6852" name="Text Box 52"/>
          <p:cNvSpPr txBox="1">
            <a:spLocks noChangeArrowheads="1"/>
          </p:cNvSpPr>
          <p:nvPr/>
        </p:nvSpPr>
        <p:spPr bwMode="auto">
          <a:xfrm>
            <a:off x="6043613" y="3298825"/>
            <a:ext cx="16462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dirty="0" smtClean="0">
                <a:solidFill>
                  <a:srgbClr val="000000"/>
                </a:solidFill>
                <a:ea typeface="新細明體" panose="02020500000000000000" pitchFamily="18" charset="-120"/>
                <a:cs typeface="Arial" panose="020B0604020202020204" pitchFamily="34" charset="0"/>
              </a:rPr>
              <a:t>POS</a:t>
            </a:r>
            <a:r>
              <a:rPr lang="zh-TW" altLang="en-US" sz="1600" b="1" dirty="0" smtClean="0">
                <a:solidFill>
                  <a:srgbClr val="000000"/>
                </a:solidFill>
                <a:ea typeface="新細明體" panose="02020500000000000000" pitchFamily="18" charset="-120"/>
                <a:cs typeface="Arial" panose="020B0604020202020204" pitchFamily="34" charset="0"/>
              </a:rPr>
              <a:t>系統導入</a:t>
            </a:r>
            <a:endParaRPr lang="en-US" altLang="zh-TW" sz="1600" b="1" dirty="0">
              <a:solidFill>
                <a:srgbClr val="000000"/>
              </a:solidFill>
              <a:ea typeface="新細明體" panose="02020500000000000000" pitchFamily="18" charset="-120"/>
              <a:cs typeface="Arial" panose="020B0604020202020204" pitchFamily="34" charset="0"/>
            </a:endParaRPr>
          </a:p>
        </p:txBody>
      </p:sp>
      <p:sp>
        <p:nvSpPr>
          <p:cNvPr id="76853" name="Text Box 4"/>
          <p:cNvSpPr txBox="1">
            <a:spLocks noChangeArrowheads="1"/>
          </p:cNvSpPr>
          <p:nvPr/>
        </p:nvSpPr>
        <p:spPr bwMode="gray">
          <a:xfrm>
            <a:off x="1828800" y="5667375"/>
            <a:ext cx="55626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1C1C1C">
                      <a:alpha val="50000"/>
                    </a:srgbClr>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zh-TW" altLang="en-US" sz="2000" b="1" dirty="0" smtClean="0">
                <a:solidFill>
                  <a:srgbClr val="000099"/>
                </a:solidFill>
                <a:ea typeface="新細明體" panose="02020500000000000000" pitchFamily="18" charset="-120"/>
              </a:rPr>
              <a:t>植物醫生</a:t>
            </a:r>
            <a:r>
              <a:rPr lang="zh-TW" altLang="en-US" sz="2000" b="1" dirty="0" smtClean="0">
                <a:ea typeface="新細明體" panose="02020500000000000000" pitchFamily="18" charset="-120"/>
              </a:rPr>
              <a:t>←→</a:t>
            </a:r>
            <a:r>
              <a:rPr lang="zh-TW" altLang="en-US" sz="2000" b="1" dirty="0" smtClean="0">
                <a:solidFill>
                  <a:schemeClr val="accent6">
                    <a:lumMod val="50000"/>
                  </a:schemeClr>
                </a:solidFill>
                <a:ea typeface="新細明體" panose="02020500000000000000" pitchFamily="18" charset="-120"/>
              </a:rPr>
              <a:t>知識</a:t>
            </a:r>
            <a:r>
              <a:rPr lang="zh-TW" altLang="en-US" sz="2000" b="1" dirty="0">
                <a:solidFill>
                  <a:schemeClr val="accent6">
                    <a:lumMod val="50000"/>
                  </a:schemeClr>
                </a:solidFill>
                <a:ea typeface="新細明體" panose="02020500000000000000" pitchFamily="18" charset="-120"/>
              </a:rPr>
              <a:t>管理</a:t>
            </a:r>
            <a:endParaRPr lang="en-US" altLang="zh-TW" sz="2000" b="1" dirty="0">
              <a:solidFill>
                <a:schemeClr val="accent6">
                  <a:lumMod val="50000"/>
                </a:schemeClr>
              </a:solidFill>
              <a:ea typeface="新細明體" panose="02020500000000000000" pitchFamily="18"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EE384"/>
        </a:lt1>
        <a:dk2>
          <a:srgbClr val="FD8334"/>
        </a:dk2>
        <a:lt2>
          <a:srgbClr val="808080"/>
        </a:lt2>
        <a:accent1>
          <a:srgbClr val="F98EB2"/>
        </a:accent1>
        <a:accent2>
          <a:srgbClr val="FCB43E"/>
        </a:accent2>
        <a:accent3>
          <a:srgbClr val="FEEFC2"/>
        </a:accent3>
        <a:accent4>
          <a:srgbClr val="000000"/>
        </a:accent4>
        <a:accent5>
          <a:srgbClr val="FBC6D5"/>
        </a:accent5>
        <a:accent6>
          <a:srgbClr val="E4A337"/>
        </a:accent6>
        <a:hlink>
          <a:srgbClr val="FA6D73"/>
        </a:hlink>
        <a:folHlink>
          <a:srgbClr val="D264C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4E1EE"/>
        </a:lt1>
        <a:dk2>
          <a:srgbClr val="2F84AF"/>
        </a:dk2>
        <a:lt2>
          <a:srgbClr val="808080"/>
        </a:lt2>
        <a:accent1>
          <a:srgbClr val="9899C1"/>
        </a:accent1>
        <a:accent2>
          <a:srgbClr val="4BBAC3"/>
        </a:accent2>
        <a:accent3>
          <a:srgbClr val="E6EEF5"/>
        </a:accent3>
        <a:accent4>
          <a:srgbClr val="000000"/>
        </a:accent4>
        <a:accent5>
          <a:srgbClr val="CACADD"/>
        </a:accent5>
        <a:accent6>
          <a:srgbClr val="43A8B0"/>
        </a:accent6>
        <a:hlink>
          <a:srgbClr val="7AC5B9"/>
        </a:hlink>
        <a:folHlink>
          <a:srgbClr val="719FC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576TGp_report_light</Template>
  <TotalTime>1047</TotalTime>
  <Words>1078</Words>
  <Application>Microsoft Office PowerPoint</Application>
  <PresentationFormat>如螢幕大小 (4:3)</PresentationFormat>
  <Paragraphs>153</Paragraphs>
  <Slides>12</Slides>
  <Notes>1</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Default Design</vt:lpstr>
      <vt:lpstr>興農POS系統專案</vt:lpstr>
      <vt:lpstr>簡報架構</vt:lpstr>
      <vt:lpstr>集團簡介-沿革</vt:lpstr>
      <vt:lpstr>集團簡介-版圖</vt:lpstr>
      <vt:lpstr>集團簡介-官網</vt:lpstr>
      <vt:lpstr>專案背景-現況</vt:lpstr>
      <vt:lpstr>專案背景-規劃</vt:lpstr>
      <vt:lpstr>策略分析-公司策略</vt:lpstr>
      <vt:lpstr>策略分析-資訊策略</vt:lpstr>
      <vt:lpstr>策略分析-知識管理</vt:lpstr>
      <vt:lpstr>效益分析</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沖床整線管理</dc:title>
  <dc:creator>李宛臻</dc:creator>
  <cp:lastModifiedBy>gavin</cp:lastModifiedBy>
  <cp:revision>170</cp:revision>
  <dcterms:created xsi:type="dcterms:W3CDTF">2017-12-06T07:15:02Z</dcterms:created>
  <dcterms:modified xsi:type="dcterms:W3CDTF">2017-12-15T01:40:38Z</dcterms:modified>
</cp:coreProperties>
</file>