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18" r:id="rId4"/>
    <p:sldId id="297" r:id="rId5"/>
    <p:sldId id="296" r:id="rId6"/>
    <p:sldId id="322" r:id="rId7"/>
    <p:sldId id="323" r:id="rId8"/>
    <p:sldId id="324" r:id="rId9"/>
    <p:sldId id="319" r:id="rId10"/>
    <p:sldId id="325" r:id="rId11"/>
    <p:sldId id="321" r:id="rId12"/>
    <p:sldId id="258" r:id="rId13"/>
    <p:sldId id="298" r:id="rId14"/>
    <p:sldId id="299" r:id="rId15"/>
    <p:sldId id="301" r:id="rId16"/>
    <p:sldId id="302" r:id="rId17"/>
    <p:sldId id="313" r:id="rId18"/>
    <p:sldId id="303" r:id="rId19"/>
    <p:sldId id="304" r:id="rId20"/>
    <p:sldId id="305" r:id="rId21"/>
    <p:sldId id="306" r:id="rId22"/>
    <p:sldId id="307" r:id="rId23"/>
    <p:sldId id="310" r:id="rId24"/>
    <p:sldId id="309" r:id="rId25"/>
    <p:sldId id="320" r:id="rId26"/>
    <p:sldId id="316" r:id="rId27"/>
    <p:sldId id="308" r:id="rId28"/>
    <p:sldId id="314" r:id="rId29"/>
    <p:sldId id="311" r:id="rId30"/>
    <p:sldId id="312" r:id="rId31"/>
    <p:sldId id="294" r:id="rId32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9D7"/>
    <a:srgbClr val="808080"/>
    <a:srgbClr val="969696"/>
    <a:srgbClr val="FF7F00"/>
    <a:srgbClr val="000000"/>
    <a:srgbClr val="333333"/>
    <a:srgbClr val="EC2C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F6F4F"/>
              </a:solidFill>
            </c:spPr>
          </c:dPt>
          <c:dPt>
            <c:idx val="1"/>
            <c:bubble3D val="0"/>
            <c:spPr>
              <a:solidFill>
                <a:srgbClr val="B5BC57"/>
              </a:solidFill>
            </c:spPr>
          </c:dPt>
          <c:dPt>
            <c:idx val="2"/>
            <c:bubble3D val="0"/>
            <c:spPr>
              <a:solidFill>
                <a:srgbClr val="BDA954"/>
              </a:solidFill>
            </c:spPr>
          </c:dPt>
          <c:dLbls>
            <c:dLbl>
              <c:idx val="0"/>
              <c:layout>
                <c:manualLayout>
                  <c:x val="-0.18195319335083132"/>
                  <c:y val="0.1435325476589181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altLang="en-US" sz="1800" b="0" i="0" u="none" strike="noStrike" kern="1200" baseline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defRPr>
                    </a:pPr>
                    <a:r>
                      <a:rPr lang="en-US" altLang="zh-TW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3C</a:t>
                    </a:r>
                    <a:r>
                      <a:rPr lang="zh-TW" altLang="en-US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電子</a:t>
                    </a:r>
                    <a:r>
                      <a:rPr lang="en-US" altLang="zh-TW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, 25%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925051035287423E-4"/>
                  <c:y val="-0.2193617137391534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altLang="en-US" sz="1800" b="0" i="0" u="none" strike="noStrike" kern="1200" baseline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defRPr>
                    </a:pPr>
                    <a:r>
                      <a:rPr lang="zh-TW" altLang="en-US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家電 </a:t>
                    </a:r>
                    <a:r>
                      <a:rPr lang="en-US" altLang="zh-TW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&amp; </a:t>
                    </a:r>
                    <a:r>
                      <a:rPr lang="zh-TW" altLang="en-US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工業</a:t>
                    </a:r>
                    <a:r>
                      <a:rPr lang="en-US" altLang="zh-TW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, </a:t>
                    </a:r>
                    <a:r>
                      <a:rPr lang="en-US" altLang="zh-TW" sz="1800" b="0" i="0" u="none" strike="noStrike" kern="1200" baseline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30%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106833867988734"/>
                  <c:y val="0.1365174660066819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zh-TW" altLang="zh-TW" sz="1800" b="0" i="0" u="none" strike="noStrike" kern="1200" baseline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defRPr>
                    </a:pPr>
                    <a:r>
                      <a:rPr lang="zh-TW" altLang="en-US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汽車</a:t>
                    </a:r>
                    <a:r>
                      <a:rPr lang="en-US" altLang="zh-TW" sz="1800" b="0" i="0" u="none" strike="noStrike" kern="1200" baseline="0" dirty="0" smtClean="0">
                        <a:solidFill>
                          <a:srgbClr val="000000"/>
                        </a:solidFill>
                        <a:latin typeface="Gisha" panose="020B0502040204020203" pitchFamily="34" charset="-79"/>
                        <a:ea typeface="微軟正黑體" panose="020B0604030504040204" pitchFamily="34" charset="-120"/>
                        <a:cs typeface="Gisha" panose="020B0502040204020203" pitchFamily="34" charset="-79"/>
                      </a:rPr>
                      <a:t>, 45%</a:t>
                    </a:r>
                    <a:endParaRPr lang="zh-TW" altLang="en-US" sz="1800" b="0" i="0" u="none" strike="noStrike" kern="1200" baseline="0" dirty="0">
                      <a:solidFill>
                        <a:srgbClr val="000000"/>
                      </a:solidFill>
                      <a:latin typeface="Gisha" panose="020B0502040204020203" pitchFamily="34" charset="-79"/>
                      <a:ea typeface="微軟正黑體" panose="020B0604030504040204" pitchFamily="34" charset="-120"/>
                      <a:cs typeface="Gisha" panose="020B0502040204020203" pitchFamily="34" charset="-79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3C Electronics</c:v>
                </c:pt>
                <c:pt idx="1">
                  <c:v>Appliance &amp; Industry</c:v>
                </c:pt>
                <c:pt idx="2">
                  <c:v>Automobile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0.35000000000000031</c:v>
                </c:pt>
                <c:pt idx="1">
                  <c:v>0.30000000000000032</c:v>
                </c:pt>
                <c:pt idx="2">
                  <c:v>0.35000000000000031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Gisha" pitchFamily="34" charset="-79"/>
          <a:cs typeface="Gisha" pitchFamily="34" charset="-79"/>
        </a:defRPr>
      </a:pPr>
      <a:endParaRPr lang="zh-TW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E730B-DDBD-49DF-9261-9613A4FD7E1E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89C4DF9-3582-4A2F-8143-FBE6F97A3221}">
      <dgm:prSet custT="1"/>
      <dgm:spPr>
        <a:gradFill flip="none" rotWithShape="0">
          <a:gsLst>
            <a:gs pos="0">
              <a:srgbClr val="66CCFF">
                <a:tint val="66000"/>
                <a:satMod val="160000"/>
              </a:srgbClr>
            </a:gs>
            <a:gs pos="50000">
              <a:srgbClr val="66CCFF">
                <a:tint val="44500"/>
                <a:satMod val="160000"/>
              </a:srgbClr>
            </a:gs>
            <a:gs pos="100000">
              <a:srgbClr val="66CC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kumimoji="1" lang="zh-TW" alt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目前市售製程控制管理系統有五大特性無法合用</a:t>
          </a:r>
          <a:endParaRPr lang="zh-TW" altLang="en-US" sz="2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1425D2-71C9-4948-BCAC-93A086E63E4B}" type="parTrans" cxnId="{FD475468-ECD1-480D-AAEB-DD919E8524AF}">
      <dgm:prSet/>
      <dgm:spPr/>
      <dgm:t>
        <a:bodyPr/>
        <a:lstStyle/>
        <a:p>
          <a:endParaRPr lang="zh-TW" altLang="en-US" sz="1400"/>
        </a:p>
      </dgm:t>
    </dgm:pt>
    <dgm:pt modelId="{61D9BCD3-41FE-4CB5-9483-B53E2EB88888}" type="sibTrans" cxnId="{FD475468-ECD1-480D-AAEB-DD919E8524AF}">
      <dgm:prSet/>
      <dgm:spPr/>
      <dgm:t>
        <a:bodyPr/>
        <a:lstStyle/>
        <a:p>
          <a:endParaRPr lang="zh-TW" altLang="en-US" sz="1400"/>
        </a:p>
      </dgm:t>
    </dgm:pt>
    <dgm:pt modelId="{C1ABF514-BF84-4CC8-819F-C57514202A0B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 vert="eaVert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 rtl="0"/>
          <a:r>
            <a:rPr kumimoji="1" lang="zh-TW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非針對</a:t>
          </a:r>
          <a:r>
            <a:rPr kumimoji="1"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沖壓</a:t>
          </a:r>
          <a:r>
            <a:rPr kumimoji="1" lang="zh-TW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機</a:t>
          </a:r>
          <a:r>
            <a:rPr kumimoji="1"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械</a:t>
          </a:r>
          <a:r>
            <a:rPr kumimoji="1" lang="zh-TW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應用而開發</a:t>
          </a:r>
          <a:endParaRPr kumimoji="1" lang="en-US" sz="1800" b="1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252BB3-FC36-4650-B7C7-33391EAA1019}" type="parTrans" cxnId="{8F403BCB-EDAF-4714-91C9-9B42FD7CC6A0}">
      <dgm:prSet/>
      <dgm:spPr/>
      <dgm:t>
        <a:bodyPr/>
        <a:lstStyle/>
        <a:p>
          <a:endParaRPr lang="zh-TW" altLang="en-US" sz="1400"/>
        </a:p>
      </dgm:t>
    </dgm:pt>
    <dgm:pt modelId="{BD85527B-03EC-4694-ACAB-0108E8F0C749}" type="sibTrans" cxnId="{8F403BCB-EDAF-4714-91C9-9B42FD7CC6A0}">
      <dgm:prSet/>
      <dgm:spPr/>
      <dgm:t>
        <a:bodyPr/>
        <a:lstStyle/>
        <a:p>
          <a:endParaRPr lang="zh-TW" altLang="en-US" sz="1400"/>
        </a:p>
      </dgm:t>
    </dgm:pt>
    <dgm:pt modelId="{136557F4-03B3-48B3-AE32-995C4AB3C5E2}">
      <dgm:prSet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 vert="eaVert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 rtl="0"/>
          <a:r>
            <a:rPr kumimoji="1"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控制器為各製造廠系統，市售軟體難以直接串接使用</a:t>
          </a:r>
          <a:endParaRPr lang="zh-TW" altLang="en-US" sz="1800" b="1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3ED86-C7F1-457C-A17F-1BEDD9E2A098}" type="parTrans" cxnId="{40E8AD30-69D6-4EA4-9F91-C6089D5B0D93}">
      <dgm:prSet/>
      <dgm:spPr/>
      <dgm:t>
        <a:bodyPr/>
        <a:lstStyle/>
        <a:p>
          <a:endParaRPr lang="zh-TW" altLang="en-US" sz="1400"/>
        </a:p>
      </dgm:t>
    </dgm:pt>
    <dgm:pt modelId="{50D271D1-807B-4778-8E25-7D8B2A57EA87}" type="sibTrans" cxnId="{40E8AD30-69D6-4EA4-9F91-C6089D5B0D93}">
      <dgm:prSet/>
      <dgm:spPr/>
      <dgm:t>
        <a:bodyPr/>
        <a:lstStyle/>
        <a:p>
          <a:endParaRPr lang="zh-TW" altLang="en-US" sz="1400"/>
        </a:p>
      </dgm:t>
    </dgm:pt>
    <dgm:pt modelId="{93F78838-15BA-4184-A117-B261628CBD72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 vert="eaVert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 rtl="0"/>
          <a:r>
            <a:rPr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無法串聯整線設備與傳動系統控制訊號</a:t>
          </a:r>
          <a:endParaRPr lang="zh-TW" altLang="en-US" sz="1800" b="1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FB001-6ED0-4B5E-B8A9-2D1863D7DD32}" type="parTrans" cxnId="{BB2EF42C-DE90-4B38-838B-251E570BF0DF}">
      <dgm:prSet/>
      <dgm:spPr/>
      <dgm:t>
        <a:bodyPr/>
        <a:lstStyle/>
        <a:p>
          <a:endParaRPr lang="zh-TW" altLang="en-US" sz="1400"/>
        </a:p>
      </dgm:t>
    </dgm:pt>
    <dgm:pt modelId="{F70A6BC9-7AD9-4F81-83F9-6782C2B292CC}" type="sibTrans" cxnId="{BB2EF42C-DE90-4B38-838B-251E570BF0DF}">
      <dgm:prSet/>
      <dgm:spPr/>
      <dgm:t>
        <a:bodyPr/>
        <a:lstStyle/>
        <a:p>
          <a:endParaRPr lang="zh-TW" altLang="en-US" sz="1400"/>
        </a:p>
      </dgm:t>
    </dgm:pt>
    <dgm:pt modelId="{42546604-D8CB-4DD5-9EF7-ABA16E894EE0}">
      <dgm:prSet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 vert="eaVert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 rtl="0"/>
          <a:r>
            <a:rPr kumimoji="1"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未能連結後端售後服務及營運管理系統</a:t>
          </a:r>
          <a:endParaRPr lang="zh-TW" altLang="en-US" sz="1800" b="1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907453-7FAE-4D3E-B3CC-2685B95320C2}" type="sibTrans" cxnId="{118A7022-049E-4014-A3EE-E97326A41ACB}">
      <dgm:prSet/>
      <dgm:spPr/>
      <dgm:t>
        <a:bodyPr/>
        <a:lstStyle/>
        <a:p>
          <a:endParaRPr lang="zh-TW" altLang="en-US" sz="1400"/>
        </a:p>
      </dgm:t>
    </dgm:pt>
    <dgm:pt modelId="{70382783-A609-4665-B14D-670663700382}" type="parTrans" cxnId="{118A7022-049E-4014-A3EE-E97326A41ACB}">
      <dgm:prSet/>
      <dgm:spPr/>
      <dgm:t>
        <a:bodyPr/>
        <a:lstStyle/>
        <a:p>
          <a:endParaRPr lang="zh-TW" altLang="en-US" sz="1400"/>
        </a:p>
      </dgm:t>
    </dgm:pt>
    <dgm:pt modelId="{9A4B066D-EBBF-463D-819E-D5396A621B09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 vert="eaVert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 rtl="0"/>
          <a:r>
            <a:rPr kumimoji="1"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未具備</a:t>
          </a:r>
          <a:r>
            <a:rPr kumimoji="1" lang="zh-TW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自動化故障</a:t>
          </a:r>
          <a:r>
            <a:rPr kumimoji="1" lang="zh-TW" altLang="en-US" sz="1800" b="1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診斷支援</a:t>
          </a:r>
          <a:endParaRPr kumimoji="1" lang="en-US" sz="1800" b="1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2D67BC-0AEC-48C3-A52D-6D5B80FF1349}" type="sibTrans" cxnId="{D15CD068-1C73-4273-82E7-06C7839D38C3}">
      <dgm:prSet/>
      <dgm:spPr/>
      <dgm:t>
        <a:bodyPr/>
        <a:lstStyle/>
        <a:p>
          <a:endParaRPr lang="zh-TW" altLang="en-US" sz="1400"/>
        </a:p>
      </dgm:t>
    </dgm:pt>
    <dgm:pt modelId="{BB36BABF-0A73-499F-AB30-086942520BBA}" type="parTrans" cxnId="{D15CD068-1C73-4273-82E7-06C7839D38C3}">
      <dgm:prSet/>
      <dgm:spPr/>
      <dgm:t>
        <a:bodyPr/>
        <a:lstStyle/>
        <a:p>
          <a:endParaRPr lang="zh-TW" altLang="en-US" sz="1400"/>
        </a:p>
      </dgm:t>
    </dgm:pt>
    <dgm:pt modelId="{624A21E2-CAD3-4787-BB8F-E4A7CC860A3D}" type="pres">
      <dgm:prSet presAssocID="{F8AE730B-DDBD-49DF-9261-9613A4FD7E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E3FAFD6-B8CC-4938-A699-749C7E4CC86A}" type="pres">
      <dgm:prSet presAssocID="{489C4DF9-3582-4A2F-8143-FBE6F97A3221}" presName="vertOne" presStyleCnt="0"/>
      <dgm:spPr/>
    </dgm:pt>
    <dgm:pt modelId="{1E46F369-E238-47F0-A5E2-9561616A6FF2}" type="pres">
      <dgm:prSet presAssocID="{489C4DF9-3582-4A2F-8143-FBE6F97A3221}" presName="txOne" presStyleLbl="node0" presStyleIdx="0" presStyleCnt="1" custScaleY="541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B2445F-A401-436E-9D43-7CCEAB5E4418}" type="pres">
      <dgm:prSet presAssocID="{489C4DF9-3582-4A2F-8143-FBE6F97A3221}" presName="parTransOne" presStyleCnt="0"/>
      <dgm:spPr/>
    </dgm:pt>
    <dgm:pt modelId="{8739C04B-DDDE-4189-94ED-42257879D566}" type="pres">
      <dgm:prSet presAssocID="{489C4DF9-3582-4A2F-8143-FBE6F97A3221}" presName="horzOne" presStyleCnt="0"/>
      <dgm:spPr/>
    </dgm:pt>
    <dgm:pt modelId="{2A2B2E17-256A-4249-B7AC-1FF3E35BB725}" type="pres">
      <dgm:prSet presAssocID="{C1ABF514-BF84-4CC8-819F-C57514202A0B}" presName="vertTwo" presStyleCnt="0"/>
      <dgm:spPr/>
    </dgm:pt>
    <dgm:pt modelId="{ADEEA90A-0B76-4BCF-8C4F-62C73E2C67B1}" type="pres">
      <dgm:prSet presAssocID="{C1ABF514-BF84-4CC8-819F-C57514202A0B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4B075E-6736-4569-BCA4-36C50D776674}" type="pres">
      <dgm:prSet presAssocID="{C1ABF514-BF84-4CC8-819F-C57514202A0B}" presName="horzTwo" presStyleCnt="0"/>
      <dgm:spPr/>
    </dgm:pt>
    <dgm:pt modelId="{64238416-6665-4792-8225-8687580A4946}" type="pres">
      <dgm:prSet presAssocID="{BD85527B-03EC-4694-ACAB-0108E8F0C749}" presName="sibSpaceTwo" presStyleCnt="0"/>
      <dgm:spPr/>
    </dgm:pt>
    <dgm:pt modelId="{F66E6CD2-F321-4E82-92E5-A4C6C3DFF679}" type="pres">
      <dgm:prSet presAssocID="{93F78838-15BA-4184-A117-B261628CBD72}" presName="vertTwo" presStyleCnt="0"/>
      <dgm:spPr/>
    </dgm:pt>
    <dgm:pt modelId="{F38F5405-E6CF-432F-B1AA-DC716C1791EF}" type="pres">
      <dgm:prSet presAssocID="{93F78838-15BA-4184-A117-B261628CBD72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895F8D-0297-4D11-945C-D2A502F511D1}" type="pres">
      <dgm:prSet presAssocID="{93F78838-15BA-4184-A117-B261628CBD72}" presName="horzTwo" presStyleCnt="0"/>
      <dgm:spPr/>
    </dgm:pt>
    <dgm:pt modelId="{2CB5EC56-EB68-406C-B4E2-45CA54B2C53A}" type="pres">
      <dgm:prSet presAssocID="{F70A6BC9-7AD9-4F81-83F9-6782C2B292CC}" presName="sibSpaceTwo" presStyleCnt="0"/>
      <dgm:spPr/>
    </dgm:pt>
    <dgm:pt modelId="{661F2F4A-4532-42CE-AEFD-9D9968DE94FD}" type="pres">
      <dgm:prSet presAssocID="{136557F4-03B3-48B3-AE32-995C4AB3C5E2}" presName="vertTwo" presStyleCnt="0"/>
      <dgm:spPr/>
    </dgm:pt>
    <dgm:pt modelId="{5882891A-8419-4294-852B-3655A84543BF}" type="pres">
      <dgm:prSet presAssocID="{136557F4-03B3-48B3-AE32-995C4AB3C5E2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5153AD-70EF-49D1-81FB-BA0990A3B2EE}" type="pres">
      <dgm:prSet presAssocID="{136557F4-03B3-48B3-AE32-995C4AB3C5E2}" presName="horzTwo" presStyleCnt="0"/>
      <dgm:spPr/>
    </dgm:pt>
    <dgm:pt modelId="{54E1DE8B-FA52-4660-AF89-895BECB5FBBB}" type="pres">
      <dgm:prSet presAssocID="{50D271D1-807B-4778-8E25-7D8B2A57EA87}" presName="sibSpaceTwo" presStyleCnt="0"/>
      <dgm:spPr/>
    </dgm:pt>
    <dgm:pt modelId="{F290E7A9-5068-4E38-A01C-0CC60831BAC5}" type="pres">
      <dgm:prSet presAssocID="{42546604-D8CB-4DD5-9EF7-ABA16E894EE0}" presName="vertTwo" presStyleCnt="0"/>
      <dgm:spPr/>
    </dgm:pt>
    <dgm:pt modelId="{31ABD954-36C4-4DD0-9DED-1C03D17C6DE3}" type="pres">
      <dgm:prSet presAssocID="{42546604-D8CB-4DD5-9EF7-ABA16E894EE0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D1BD53-0821-434F-8CEB-80ABBDC92F1E}" type="pres">
      <dgm:prSet presAssocID="{42546604-D8CB-4DD5-9EF7-ABA16E894EE0}" presName="horzTwo" presStyleCnt="0"/>
      <dgm:spPr/>
    </dgm:pt>
    <dgm:pt modelId="{32E77C99-2FA1-4B38-AAED-8896A984FCDC}" type="pres">
      <dgm:prSet presAssocID="{36907453-7FAE-4D3E-B3CC-2685B95320C2}" presName="sibSpaceTwo" presStyleCnt="0"/>
      <dgm:spPr/>
    </dgm:pt>
    <dgm:pt modelId="{0B0CC07B-DD7A-4839-870B-A7C917FFCBFE}" type="pres">
      <dgm:prSet presAssocID="{9A4B066D-EBBF-463D-819E-D5396A621B09}" presName="vertTwo" presStyleCnt="0"/>
      <dgm:spPr/>
    </dgm:pt>
    <dgm:pt modelId="{371F5E12-90D2-4DAD-9123-5DEACA8F564A}" type="pres">
      <dgm:prSet presAssocID="{9A4B066D-EBBF-463D-819E-D5396A621B0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E4CAF8-4EE2-446D-AC1C-EA89711C31F0}" type="pres">
      <dgm:prSet presAssocID="{9A4B066D-EBBF-463D-819E-D5396A621B09}" presName="horzTwo" presStyleCnt="0"/>
      <dgm:spPr/>
    </dgm:pt>
  </dgm:ptLst>
  <dgm:cxnLst>
    <dgm:cxn modelId="{FD475468-ECD1-480D-AAEB-DD919E8524AF}" srcId="{F8AE730B-DDBD-49DF-9261-9613A4FD7E1E}" destId="{489C4DF9-3582-4A2F-8143-FBE6F97A3221}" srcOrd="0" destOrd="0" parTransId="{A21425D2-71C9-4948-BCAC-93A086E63E4B}" sibTransId="{61D9BCD3-41FE-4CB5-9483-B53E2EB88888}"/>
    <dgm:cxn modelId="{131C2750-BF3B-4468-A82C-8E72490D2068}" type="presOf" srcId="{489C4DF9-3582-4A2F-8143-FBE6F97A3221}" destId="{1E46F369-E238-47F0-A5E2-9561616A6FF2}" srcOrd="0" destOrd="0" presId="urn:microsoft.com/office/officeart/2005/8/layout/hierarchy4"/>
    <dgm:cxn modelId="{FC3DFBD8-6ADA-481A-8C1A-C1B9456DCDE0}" type="presOf" srcId="{9A4B066D-EBBF-463D-819E-D5396A621B09}" destId="{371F5E12-90D2-4DAD-9123-5DEACA8F564A}" srcOrd="0" destOrd="0" presId="urn:microsoft.com/office/officeart/2005/8/layout/hierarchy4"/>
    <dgm:cxn modelId="{F339A8D2-2CA1-44E0-98B7-E17667E0CC52}" type="presOf" srcId="{42546604-D8CB-4DD5-9EF7-ABA16E894EE0}" destId="{31ABD954-36C4-4DD0-9DED-1C03D17C6DE3}" srcOrd="0" destOrd="0" presId="urn:microsoft.com/office/officeart/2005/8/layout/hierarchy4"/>
    <dgm:cxn modelId="{BB2EF42C-DE90-4B38-838B-251E570BF0DF}" srcId="{489C4DF9-3582-4A2F-8143-FBE6F97A3221}" destId="{93F78838-15BA-4184-A117-B261628CBD72}" srcOrd="1" destOrd="0" parTransId="{401FB001-6ED0-4B5E-B8A9-2D1863D7DD32}" sibTransId="{F70A6BC9-7AD9-4F81-83F9-6782C2B292CC}"/>
    <dgm:cxn modelId="{118A7022-049E-4014-A3EE-E97326A41ACB}" srcId="{489C4DF9-3582-4A2F-8143-FBE6F97A3221}" destId="{42546604-D8CB-4DD5-9EF7-ABA16E894EE0}" srcOrd="3" destOrd="0" parTransId="{70382783-A609-4665-B14D-670663700382}" sibTransId="{36907453-7FAE-4D3E-B3CC-2685B95320C2}"/>
    <dgm:cxn modelId="{8F403BCB-EDAF-4714-91C9-9B42FD7CC6A0}" srcId="{489C4DF9-3582-4A2F-8143-FBE6F97A3221}" destId="{C1ABF514-BF84-4CC8-819F-C57514202A0B}" srcOrd="0" destOrd="0" parTransId="{06252BB3-FC36-4650-B7C7-33391EAA1019}" sibTransId="{BD85527B-03EC-4694-ACAB-0108E8F0C749}"/>
    <dgm:cxn modelId="{F0E3EC27-63A7-4065-AFE3-F969E3B26A79}" type="presOf" srcId="{136557F4-03B3-48B3-AE32-995C4AB3C5E2}" destId="{5882891A-8419-4294-852B-3655A84543BF}" srcOrd="0" destOrd="0" presId="urn:microsoft.com/office/officeart/2005/8/layout/hierarchy4"/>
    <dgm:cxn modelId="{D15CD068-1C73-4273-82E7-06C7839D38C3}" srcId="{489C4DF9-3582-4A2F-8143-FBE6F97A3221}" destId="{9A4B066D-EBBF-463D-819E-D5396A621B09}" srcOrd="4" destOrd="0" parTransId="{BB36BABF-0A73-499F-AB30-086942520BBA}" sibTransId="{BF2D67BC-0AEC-48C3-A52D-6D5B80FF1349}"/>
    <dgm:cxn modelId="{40E8AD30-69D6-4EA4-9F91-C6089D5B0D93}" srcId="{489C4DF9-3582-4A2F-8143-FBE6F97A3221}" destId="{136557F4-03B3-48B3-AE32-995C4AB3C5E2}" srcOrd="2" destOrd="0" parTransId="{3623ED86-C7F1-457C-A17F-1BEDD9E2A098}" sibTransId="{50D271D1-807B-4778-8E25-7D8B2A57EA87}"/>
    <dgm:cxn modelId="{50483F7E-0F16-4AFE-97BD-F3A4E4032C4C}" type="presOf" srcId="{F8AE730B-DDBD-49DF-9261-9613A4FD7E1E}" destId="{624A21E2-CAD3-4787-BB8F-E4A7CC860A3D}" srcOrd="0" destOrd="0" presId="urn:microsoft.com/office/officeart/2005/8/layout/hierarchy4"/>
    <dgm:cxn modelId="{F8F8BFFA-EEB6-453E-ACA0-7EF669024DBD}" type="presOf" srcId="{93F78838-15BA-4184-A117-B261628CBD72}" destId="{F38F5405-E6CF-432F-B1AA-DC716C1791EF}" srcOrd="0" destOrd="0" presId="urn:microsoft.com/office/officeart/2005/8/layout/hierarchy4"/>
    <dgm:cxn modelId="{3A65AB38-3A8D-4F48-9CC1-EECE2CFE668E}" type="presOf" srcId="{C1ABF514-BF84-4CC8-819F-C57514202A0B}" destId="{ADEEA90A-0B76-4BCF-8C4F-62C73E2C67B1}" srcOrd="0" destOrd="0" presId="urn:microsoft.com/office/officeart/2005/8/layout/hierarchy4"/>
    <dgm:cxn modelId="{B015E1C2-089B-4A4C-8958-6604B6ABD7EF}" type="presParOf" srcId="{624A21E2-CAD3-4787-BB8F-E4A7CC860A3D}" destId="{1E3FAFD6-B8CC-4938-A699-749C7E4CC86A}" srcOrd="0" destOrd="0" presId="urn:microsoft.com/office/officeart/2005/8/layout/hierarchy4"/>
    <dgm:cxn modelId="{9DABBAA3-88ED-4230-96C9-4B174F992E1F}" type="presParOf" srcId="{1E3FAFD6-B8CC-4938-A699-749C7E4CC86A}" destId="{1E46F369-E238-47F0-A5E2-9561616A6FF2}" srcOrd="0" destOrd="0" presId="urn:microsoft.com/office/officeart/2005/8/layout/hierarchy4"/>
    <dgm:cxn modelId="{CE3C8569-B608-4EA1-AF7E-F7332069B351}" type="presParOf" srcId="{1E3FAFD6-B8CC-4938-A699-749C7E4CC86A}" destId="{4CB2445F-A401-436E-9D43-7CCEAB5E4418}" srcOrd="1" destOrd="0" presId="urn:microsoft.com/office/officeart/2005/8/layout/hierarchy4"/>
    <dgm:cxn modelId="{3514AB19-4C64-49B7-9B1E-44F19F308592}" type="presParOf" srcId="{1E3FAFD6-B8CC-4938-A699-749C7E4CC86A}" destId="{8739C04B-DDDE-4189-94ED-42257879D566}" srcOrd="2" destOrd="0" presId="urn:microsoft.com/office/officeart/2005/8/layout/hierarchy4"/>
    <dgm:cxn modelId="{51789DD6-9C9D-4E97-94C0-F45BA889146A}" type="presParOf" srcId="{8739C04B-DDDE-4189-94ED-42257879D566}" destId="{2A2B2E17-256A-4249-B7AC-1FF3E35BB725}" srcOrd="0" destOrd="0" presId="urn:microsoft.com/office/officeart/2005/8/layout/hierarchy4"/>
    <dgm:cxn modelId="{AB3DC067-3D1B-4634-A7DA-19B98A4BCE6C}" type="presParOf" srcId="{2A2B2E17-256A-4249-B7AC-1FF3E35BB725}" destId="{ADEEA90A-0B76-4BCF-8C4F-62C73E2C67B1}" srcOrd="0" destOrd="0" presId="urn:microsoft.com/office/officeart/2005/8/layout/hierarchy4"/>
    <dgm:cxn modelId="{6B4B41DA-FFA2-4CFB-A8F9-8A378273F3FC}" type="presParOf" srcId="{2A2B2E17-256A-4249-B7AC-1FF3E35BB725}" destId="{154B075E-6736-4569-BCA4-36C50D776674}" srcOrd="1" destOrd="0" presId="urn:microsoft.com/office/officeart/2005/8/layout/hierarchy4"/>
    <dgm:cxn modelId="{B377C0E7-3C8F-4F20-B010-A4A134B788BA}" type="presParOf" srcId="{8739C04B-DDDE-4189-94ED-42257879D566}" destId="{64238416-6665-4792-8225-8687580A4946}" srcOrd="1" destOrd="0" presId="urn:microsoft.com/office/officeart/2005/8/layout/hierarchy4"/>
    <dgm:cxn modelId="{14006E9D-B536-4635-B90F-02C2C261C699}" type="presParOf" srcId="{8739C04B-DDDE-4189-94ED-42257879D566}" destId="{F66E6CD2-F321-4E82-92E5-A4C6C3DFF679}" srcOrd="2" destOrd="0" presId="urn:microsoft.com/office/officeart/2005/8/layout/hierarchy4"/>
    <dgm:cxn modelId="{CE6DDB4D-61A0-4ADD-931B-FBFE91F48EF9}" type="presParOf" srcId="{F66E6CD2-F321-4E82-92E5-A4C6C3DFF679}" destId="{F38F5405-E6CF-432F-B1AA-DC716C1791EF}" srcOrd="0" destOrd="0" presId="urn:microsoft.com/office/officeart/2005/8/layout/hierarchy4"/>
    <dgm:cxn modelId="{C425BC6B-7028-4C86-B46F-96EE1DCC2A87}" type="presParOf" srcId="{F66E6CD2-F321-4E82-92E5-A4C6C3DFF679}" destId="{C8895F8D-0297-4D11-945C-D2A502F511D1}" srcOrd="1" destOrd="0" presId="urn:microsoft.com/office/officeart/2005/8/layout/hierarchy4"/>
    <dgm:cxn modelId="{5CE1D2F9-8A11-480B-8A5F-D0E0ADC6F20D}" type="presParOf" srcId="{8739C04B-DDDE-4189-94ED-42257879D566}" destId="{2CB5EC56-EB68-406C-B4E2-45CA54B2C53A}" srcOrd="3" destOrd="0" presId="urn:microsoft.com/office/officeart/2005/8/layout/hierarchy4"/>
    <dgm:cxn modelId="{BD55F2EF-2EDD-4673-9BA3-3DD1B120B8AF}" type="presParOf" srcId="{8739C04B-DDDE-4189-94ED-42257879D566}" destId="{661F2F4A-4532-42CE-AEFD-9D9968DE94FD}" srcOrd="4" destOrd="0" presId="urn:microsoft.com/office/officeart/2005/8/layout/hierarchy4"/>
    <dgm:cxn modelId="{0EAED81B-04E3-49DA-A2AA-AB0DB433BF56}" type="presParOf" srcId="{661F2F4A-4532-42CE-AEFD-9D9968DE94FD}" destId="{5882891A-8419-4294-852B-3655A84543BF}" srcOrd="0" destOrd="0" presId="urn:microsoft.com/office/officeart/2005/8/layout/hierarchy4"/>
    <dgm:cxn modelId="{74E0CC8C-D30F-4C29-B681-817FBF84DEC2}" type="presParOf" srcId="{661F2F4A-4532-42CE-AEFD-9D9968DE94FD}" destId="{5A5153AD-70EF-49D1-81FB-BA0990A3B2EE}" srcOrd="1" destOrd="0" presId="urn:microsoft.com/office/officeart/2005/8/layout/hierarchy4"/>
    <dgm:cxn modelId="{049CF475-68C5-4D86-8CEB-86E29A775F79}" type="presParOf" srcId="{8739C04B-DDDE-4189-94ED-42257879D566}" destId="{54E1DE8B-FA52-4660-AF89-895BECB5FBBB}" srcOrd="5" destOrd="0" presId="urn:microsoft.com/office/officeart/2005/8/layout/hierarchy4"/>
    <dgm:cxn modelId="{DB37F162-D65C-472E-88DB-541A8397FD20}" type="presParOf" srcId="{8739C04B-DDDE-4189-94ED-42257879D566}" destId="{F290E7A9-5068-4E38-A01C-0CC60831BAC5}" srcOrd="6" destOrd="0" presId="urn:microsoft.com/office/officeart/2005/8/layout/hierarchy4"/>
    <dgm:cxn modelId="{34C146DA-93C4-48FA-91FF-D6C90F85A1A6}" type="presParOf" srcId="{F290E7A9-5068-4E38-A01C-0CC60831BAC5}" destId="{31ABD954-36C4-4DD0-9DED-1C03D17C6DE3}" srcOrd="0" destOrd="0" presId="urn:microsoft.com/office/officeart/2005/8/layout/hierarchy4"/>
    <dgm:cxn modelId="{BB704B97-EA3B-4C45-B52A-E7DECD44C1A5}" type="presParOf" srcId="{F290E7A9-5068-4E38-A01C-0CC60831BAC5}" destId="{54D1BD53-0821-434F-8CEB-80ABBDC92F1E}" srcOrd="1" destOrd="0" presId="urn:microsoft.com/office/officeart/2005/8/layout/hierarchy4"/>
    <dgm:cxn modelId="{B75066DD-55BC-4DE2-A1AF-07093E03E3D3}" type="presParOf" srcId="{8739C04B-DDDE-4189-94ED-42257879D566}" destId="{32E77C99-2FA1-4B38-AAED-8896A984FCDC}" srcOrd="7" destOrd="0" presId="urn:microsoft.com/office/officeart/2005/8/layout/hierarchy4"/>
    <dgm:cxn modelId="{872AB495-7EC0-4F4A-AB09-EAE3008E46AA}" type="presParOf" srcId="{8739C04B-DDDE-4189-94ED-42257879D566}" destId="{0B0CC07B-DD7A-4839-870B-A7C917FFCBFE}" srcOrd="8" destOrd="0" presId="urn:microsoft.com/office/officeart/2005/8/layout/hierarchy4"/>
    <dgm:cxn modelId="{509B2627-0AB8-4728-A19F-D8084F6A11A0}" type="presParOf" srcId="{0B0CC07B-DD7A-4839-870B-A7C917FFCBFE}" destId="{371F5E12-90D2-4DAD-9123-5DEACA8F564A}" srcOrd="0" destOrd="0" presId="urn:microsoft.com/office/officeart/2005/8/layout/hierarchy4"/>
    <dgm:cxn modelId="{CFE5F89F-3B00-4632-977A-90D93780E9EC}" type="presParOf" srcId="{0B0CC07B-DD7A-4839-870B-A7C917FFCBFE}" destId="{B1E4CAF8-4EE2-446D-AC1C-EA89711C31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F369-E238-47F0-A5E2-9561616A6FF2}">
      <dsp:nvSpPr>
        <dsp:cNvPr id="0" name=""/>
        <dsp:cNvSpPr/>
      </dsp:nvSpPr>
      <dsp:spPr>
        <a:xfrm>
          <a:off x="3495" y="2359"/>
          <a:ext cx="8701024" cy="16894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CCFF">
                <a:tint val="66000"/>
                <a:satMod val="160000"/>
              </a:srgbClr>
            </a:gs>
            <a:gs pos="50000">
              <a:srgbClr val="66CCFF">
                <a:tint val="44500"/>
                <a:satMod val="160000"/>
              </a:srgbClr>
            </a:gs>
            <a:gs pos="100000">
              <a:srgbClr val="66CCFF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目前市售製程控制管理系統有五大特性無法合用</a:t>
          </a:r>
          <a:endParaRPr lang="zh-TW" altLang="en-US" sz="2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977" y="51841"/>
        <a:ext cx="8602060" cy="1590465"/>
      </dsp:txXfrm>
    </dsp:sp>
    <dsp:sp modelId="{ADEEA90A-0B76-4BCF-8C4F-62C73E2C67B1}">
      <dsp:nvSpPr>
        <dsp:cNvPr id="0" name=""/>
        <dsp:cNvSpPr/>
      </dsp:nvSpPr>
      <dsp:spPr>
        <a:xfrm>
          <a:off x="3495" y="1989426"/>
          <a:ext cx="1630626" cy="311996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非針對</a:t>
          </a:r>
          <a:r>
            <a:rPr kumimoji="1"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沖壓</a:t>
          </a:r>
          <a:r>
            <a:rPr kumimoji="1" lang="zh-TW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機</a:t>
          </a:r>
          <a:r>
            <a:rPr kumimoji="1"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械</a:t>
          </a:r>
          <a:r>
            <a:rPr kumimoji="1" lang="zh-TW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應用而開發</a:t>
          </a:r>
          <a:endParaRPr kumimoji="1" lang="en-US" sz="1800" b="1" kern="1200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54" y="2037185"/>
        <a:ext cx="1535108" cy="3024446"/>
      </dsp:txXfrm>
    </dsp:sp>
    <dsp:sp modelId="{F38F5405-E6CF-432F-B1AA-DC716C1791EF}">
      <dsp:nvSpPr>
        <dsp:cNvPr id="0" name=""/>
        <dsp:cNvSpPr/>
      </dsp:nvSpPr>
      <dsp:spPr>
        <a:xfrm>
          <a:off x="1771094" y="1989426"/>
          <a:ext cx="1630626" cy="311996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無法串聯整線設備與傳動系統控制訊號</a:t>
          </a:r>
          <a:endParaRPr lang="zh-TW" altLang="en-US" sz="1800" b="1" kern="1200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8853" y="2037185"/>
        <a:ext cx="1535108" cy="3024446"/>
      </dsp:txXfrm>
    </dsp:sp>
    <dsp:sp modelId="{5882891A-8419-4294-852B-3655A84543BF}">
      <dsp:nvSpPr>
        <dsp:cNvPr id="0" name=""/>
        <dsp:cNvSpPr/>
      </dsp:nvSpPr>
      <dsp:spPr>
        <a:xfrm>
          <a:off x="3538694" y="1989426"/>
          <a:ext cx="1630626" cy="311996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控制器為各製造廠系統，市售軟體難以直接串接使用</a:t>
          </a:r>
          <a:endParaRPr lang="zh-TW" altLang="en-US" sz="1800" b="1" kern="1200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6453" y="2037185"/>
        <a:ext cx="1535108" cy="3024446"/>
      </dsp:txXfrm>
    </dsp:sp>
    <dsp:sp modelId="{31ABD954-36C4-4DD0-9DED-1C03D17C6DE3}">
      <dsp:nvSpPr>
        <dsp:cNvPr id="0" name=""/>
        <dsp:cNvSpPr/>
      </dsp:nvSpPr>
      <dsp:spPr>
        <a:xfrm>
          <a:off x="5306293" y="1989426"/>
          <a:ext cx="1630626" cy="311996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未能連結後端售後服務及營運管理系統</a:t>
          </a:r>
          <a:endParaRPr lang="zh-TW" altLang="en-US" sz="1800" b="1" kern="1200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4052" y="2037185"/>
        <a:ext cx="1535108" cy="3024446"/>
      </dsp:txXfrm>
    </dsp:sp>
    <dsp:sp modelId="{371F5E12-90D2-4DAD-9123-5DEACA8F564A}">
      <dsp:nvSpPr>
        <dsp:cNvPr id="0" name=""/>
        <dsp:cNvSpPr/>
      </dsp:nvSpPr>
      <dsp:spPr>
        <a:xfrm>
          <a:off x="7073893" y="1989426"/>
          <a:ext cx="1630626" cy="311996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未具備</a:t>
          </a:r>
          <a:r>
            <a:rPr kumimoji="1" lang="zh-TW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自動化故障</a:t>
          </a:r>
          <a:r>
            <a:rPr kumimoji="1" lang="zh-TW" altLang="en-US" sz="1800" b="1" kern="1200" cap="none" spc="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診斷支援</a:t>
          </a:r>
          <a:endParaRPr kumimoji="1" lang="en-US" sz="1800" b="1" kern="1200" cap="none" spc="0" dirty="0">
            <a:ln w="1143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1652" y="2037185"/>
        <a:ext cx="1535108" cy="302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0.82146</cdr:y>
    </cdr:from>
    <cdr:to>
      <cdr:x>0.34359</cdr:x>
      <cdr:y>0.90899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57400" y="3717879"/>
          <a:ext cx="770243" cy="39619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B98B3D-DE9A-432E-B33F-FD792AD9AA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309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8B3D-DE9A-432E-B33F-FD792AD9AA69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05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8B3D-DE9A-432E-B33F-FD792AD9AA69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529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8B3D-DE9A-432E-B33F-FD792AD9AA69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825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E036C9-7602-40B9-9A7C-27E699637F5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7E2B-691B-4BCC-877C-49927C7284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654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06985-22B5-4881-8682-A8FAEFA96D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57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C4697D4-71BE-4E60-9E60-FA47431721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887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E85C0-66CE-4355-BFAA-8D74D51170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48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DB2E4-808F-4C9C-BAC8-6DEA3D8720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86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A1621-AA8F-4CB3-89B3-C973FBFA67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04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F7EE1-4781-4491-AE0A-DA89D0280C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86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FC0BC-81BD-4141-8751-330E2A109D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145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E707-19BB-4B4F-9F43-1993813D4C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168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F0DF-AEAF-4A30-9EED-5793C12A1F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558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27448-E5D7-4842-9F84-04259AF160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23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D303F764-00A9-45A3-BF81-21FAB38124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wmf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oogle.com.tw/url?sa=i&amp;source=images&amp;cd=&amp;cad=rja&amp;docid=xDMjn5Tlz329NM&amp;tbnid=WiIYBZSzduyheM:&amp;ved=0CAgQjRwwAA&amp;url=http://luc.devroye.org/fonts-62920.html&amp;ei=NPMmUurfAsnGlAW52YHIDw&amp;psig=AFQjCNEPeYHgAAen8cMESAlrS3ZS_EEzgQ&amp;ust=137837074008221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29.jpeg"/><Relationship Id="rId39" Type="http://schemas.openxmlformats.org/officeDocument/2006/relationships/image" Target="../media/image38.png"/><Relationship Id="rId21" Type="http://schemas.openxmlformats.org/officeDocument/2006/relationships/image" Target="../media/image25.jpeg"/><Relationship Id="rId34" Type="http://schemas.openxmlformats.org/officeDocument/2006/relationships/image" Target="../media/image34.jpeg"/><Relationship Id="rId42" Type="http://schemas.openxmlformats.org/officeDocument/2006/relationships/image" Target="../media/image40.jpeg"/><Relationship Id="rId47" Type="http://schemas.openxmlformats.org/officeDocument/2006/relationships/image" Target="../media/image44.jpeg"/><Relationship Id="rId50" Type="http://schemas.openxmlformats.org/officeDocument/2006/relationships/hyperlink" Target="http://www.flextronics.com/" TargetMode="External"/><Relationship Id="rId55" Type="http://schemas.openxmlformats.org/officeDocument/2006/relationships/hyperlink" Target="http://www.google.com.tw/url?sa=i&amp;source=images&amp;cd=&amp;cad=rja&amp;docid=6-MLDjqbO3rgDM&amp;tbnid=v0v0jAy3CvJMgM:&amp;ved=0CAgQjRwwAA&amp;url=http://www.livesource.com/sites/default/files/LiveSource_eNews_0813.html&amp;ei=eew_UrSVEInOkQWd7oHIAw&amp;psig=AFQjCNHp2VMDqe42PWqlzkPvj6FqQP0jyg&amp;ust=1380007417305495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google.com.tw/url?sa=i&amp;rct=j&amp;q=&amp;esrc=s&amp;frm=1&amp;source=images&amp;cd=&amp;cad=rja&amp;docid=LDWL1cV0TkEt1M&amp;tbnid=bekiChs_p9TyCM:&amp;ved=0CAUQjRw&amp;url=http://webtools.cooperindustries.com/lighting/classes/&amp;ei=efA_UpGsFYrQkwWy7ID4Aw&amp;psig=AFQjCNFJQgmfZTMzUReuofKNQsAcmAhv6w&amp;ust=1380008411593005" TargetMode="External"/><Relationship Id="rId16" Type="http://schemas.openxmlformats.org/officeDocument/2006/relationships/image" Target="../media/image21.jpeg"/><Relationship Id="rId29" Type="http://schemas.openxmlformats.org/officeDocument/2006/relationships/hyperlink" Target="http://allcarlogos.net/wp-content/uploads/2012/07/nissan-logo-AT-1.jpg" TargetMode="External"/><Relationship Id="rId11" Type="http://schemas.openxmlformats.org/officeDocument/2006/relationships/image" Target="../media/image16.jpeg"/><Relationship Id="rId24" Type="http://schemas.openxmlformats.org/officeDocument/2006/relationships/image" Target="../media/image28.jpeg"/><Relationship Id="rId32" Type="http://schemas.openxmlformats.org/officeDocument/2006/relationships/image" Target="../media/image33.png"/><Relationship Id="rId37" Type="http://schemas.openxmlformats.org/officeDocument/2006/relationships/image" Target="../media/image36.jpeg"/><Relationship Id="rId40" Type="http://schemas.openxmlformats.org/officeDocument/2006/relationships/image" Target="../media/image39.png"/><Relationship Id="rId45" Type="http://schemas.openxmlformats.org/officeDocument/2006/relationships/image" Target="../media/image42.jpeg"/><Relationship Id="rId53" Type="http://schemas.openxmlformats.org/officeDocument/2006/relationships/hyperlink" Target="http://www.google.com.tw/url?sa=i&amp;source=images&amp;cd=&amp;cad=rja&amp;docid=M32ggfbCLglKNM&amp;tbnid=C8p1YjH5Ir1s7M:&amp;ved=0CAgQjRwwAA&amp;url=http://www.easyvectors.com/tags/Kenworth&amp;ei=4-o_Ur6cOorDkQXP-4DQAQ&amp;psig=AFQjCNGGid5SteA8BeoWSkypwcMUpLGN6g&amp;ust=1380007011996970" TargetMode="External"/><Relationship Id="rId58" Type="http://schemas.openxmlformats.org/officeDocument/2006/relationships/hyperlink" Target="http://www.baldor.com/default.asp" TargetMode="External"/><Relationship Id="rId5" Type="http://schemas.openxmlformats.org/officeDocument/2006/relationships/image" Target="../media/image10.jpeg"/><Relationship Id="rId19" Type="http://schemas.openxmlformats.org/officeDocument/2006/relationships/hyperlink" Target="http://www.google.com.tw/url?sa=i&amp;source=images&amp;cd=&amp;cad=rja&amp;docid=k6o-wvh33SSJOM&amp;tbnid=FQQfvFZVMYRsaM:&amp;ved=0CAgQjRwwAA&amp;url=http://www.fupad.org/" TargetMode="External"/><Relationship Id="rId4" Type="http://schemas.openxmlformats.org/officeDocument/2006/relationships/chart" Target="../charts/chart1.xml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6.jpeg"/><Relationship Id="rId27" Type="http://schemas.openxmlformats.org/officeDocument/2006/relationships/image" Target="../media/image30.jpeg"/><Relationship Id="rId30" Type="http://schemas.openxmlformats.org/officeDocument/2006/relationships/image" Target="../media/image32.jpeg"/><Relationship Id="rId35" Type="http://schemas.openxmlformats.org/officeDocument/2006/relationships/hyperlink" Target="http://getdesign.org/famous-companies-and-product-logos/hp-logo-png-invent-sk" TargetMode="External"/><Relationship Id="rId43" Type="http://schemas.openxmlformats.org/officeDocument/2006/relationships/hyperlink" Target="http://www.google.com.tw/url?sa=i&amp;source=images&amp;cd=&amp;cad=rja&amp;docid=G2l7qPid20lCFM&amp;tbnid=rHrqlpRaCKvbHM:&amp;ved=0CAgQjRwwAA&amp;url=http://metalformingsearch.com/Listing/Index/Fabrication/Tube_Bending/2262/145&amp;ei=lnINUr_0L4SckQX1wYDYBA&amp;psig=AFQjCNGhdlBz2YxkVHe_LRvKA2-mrXyX1A&amp;ust=1376699414826745" TargetMode="External"/><Relationship Id="rId48" Type="http://schemas.openxmlformats.org/officeDocument/2006/relationships/hyperlink" Target="http://www.google.com.tw/url?sa=i&amp;rct=j&amp;q=&amp;esrc=s&amp;frm=1&amp;source=images&amp;cd=&amp;cad=rja&amp;docid=qoK013-FGo96XM&amp;tbnid=MPemNlHD0kcURM:&amp;ved=0CAUQjRw&amp;url=http://stampingconcepts.com/news.html&amp;ei=L94_UvKsHYrPlAWEj4GIBg&amp;psig=AFQjCNHQhD0nrPvWzfEgo7cAm0dlo6zcTw&amp;ust=1380003579371318" TargetMode="External"/><Relationship Id="rId56" Type="http://schemas.openxmlformats.org/officeDocument/2006/relationships/image" Target="../media/image49.png"/><Relationship Id="rId8" Type="http://schemas.openxmlformats.org/officeDocument/2006/relationships/image" Target="../media/image13.jpeg"/><Relationship Id="rId51" Type="http://schemas.openxmlformats.org/officeDocument/2006/relationships/image" Target="../media/image46.png"/><Relationship Id="rId3" Type="http://schemas.openxmlformats.org/officeDocument/2006/relationships/image" Target="../media/image8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hyperlink" Target="http://www.blount.com/default.asp" TargetMode="External"/><Relationship Id="rId33" Type="http://schemas.openxmlformats.org/officeDocument/2006/relationships/hyperlink" Target="http://www.google.com.mx/url?sa=i&amp;source=images&amp;cd=&amp;cad=rja&amp;docid=JG1P-0XzOLEX1M&amp;tbnid=dzVLWuB7NU3oWM:&amp;ved=0CAUQjRw&amp;url=http://e-motors.ru/vehicles/cars/shanghai-volkswagen/&amp;ei=syoLUp6rIdGckgWAoYGoCw&amp;psig=AFQjCNHNEKs3LUlyNlkY1D16n5tVffr6hw&amp;ust=1376549934503366" TargetMode="External"/><Relationship Id="rId38" Type="http://schemas.openxmlformats.org/officeDocument/2006/relationships/image" Target="../media/image37.jpeg"/><Relationship Id="rId46" Type="http://schemas.openxmlformats.org/officeDocument/2006/relationships/image" Target="../media/image43.jpeg"/><Relationship Id="rId59" Type="http://schemas.openxmlformats.org/officeDocument/2006/relationships/image" Target="../media/image51.png"/><Relationship Id="rId20" Type="http://schemas.openxmlformats.org/officeDocument/2006/relationships/image" Target="../media/image24.jpeg"/><Relationship Id="rId41" Type="http://schemas.openxmlformats.org/officeDocument/2006/relationships/hyperlink" Target="http://www.migllc.com/index.html" TargetMode="External"/><Relationship Id="rId5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5" Type="http://schemas.openxmlformats.org/officeDocument/2006/relationships/image" Target="../media/image20.jpeg"/><Relationship Id="rId23" Type="http://schemas.openxmlformats.org/officeDocument/2006/relationships/image" Target="../media/image27.jpeg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49" Type="http://schemas.openxmlformats.org/officeDocument/2006/relationships/image" Target="../media/image45.png"/><Relationship Id="rId57" Type="http://schemas.openxmlformats.org/officeDocument/2006/relationships/image" Target="../media/image50.png"/><Relationship Id="rId10" Type="http://schemas.openxmlformats.org/officeDocument/2006/relationships/image" Target="../media/image15.jpeg"/><Relationship Id="rId31" Type="http://schemas.openxmlformats.org/officeDocument/2006/relationships/hyperlink" Target="http://www.google.com.mx/url?sa=i&amp;source=images&amp;cd=&amp;cad=rja&amp;docid=cajXips8lMyo0M&amp;tbnid=bIuZotto2WP2IM:&amp;ved=0CAUQjRw&amp;url=http://www.alineacionmaty.com.ar/mangels.html&amp;ei=hioLUuzmEsTPkAWZqIDwAQ&amp;psig=AFQjCNEFWUrvqZmKNu6VCbQSTzl9NVNiOw&amp;ust=1376549888092363" TargetMode="External"/><Relationship Id="rId44" Type="http://schemas.openxmlformats.org/officeDocument/2006/relationships/image" Target="../media/image41.jpeg"/><Relationship Id="rId5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0846" y="2646441"/>
            <a:ext cx="6346788" cy="885825"/>
          </a:xfrm>
        </p:spPr>
        <p:txBody>
          <a:bodyPr/>
          <a:lstStyle/>
          <a:p>
            <a:pPr algn="ctr"/>
            <a:r>
              <a:rPr lang="zh-TW" altLang="en-US" sz="4400" dirty="0">
                <a:latin typeface="+mn-ea"/>
                <a:ea typeface="+mn-ea"/>
              </a:rPr>
              <a:t>工業機台</a:t>
            </a:r>
            <a:r>
              <a:rPr lang="zh-TW" altLang="en-US" sz="4400" dirty="0" smtClean="0">
                <a:latin typeface="+mn-ea"/>
                <a:ea typeface="+mn-ea"/>
              </a:rPr>
              <a:t>自動化</a:t>
            </a:r>
            <a:r>
              <a:rPr lang="en-US" altLang="zh-TW" sz="4400" dirty="0" smtClean="0">
                <a:latin typeface="+mn-ea"/>
                <a:ea typeface="+mn-ea"/>
              </a:rPr>
              <a:t/>
            </a:r>
            <a:br>
              <a:rPr lang="en-US" altLang="zh-TW" sz="4400" dirty="0" smtClean="0">
                <a:latin typeface="+mn-ea"/>
                <a:ea typeface="+mn-ea"/>
              </a:rPr>
            </a:br>
            <a:r>
              <a:rPr lang="zh-TW" altLang="en-US" sz="4400" dirty="0" smtClean="0">
                <a:latin typeface="+mn-ea"/>
                <a:ea typeface="+mn-ea"/>
              </a:rPr>
              <a:t>聯</a:t>
            </a:r>
            <a:r>
              <a:rPr lang="zh-TW" altLang="en-US" sz="4400" dirty="0">
                <a:latin typeface="+mn-ea"/>
                <a:ea typeface="+mn-ea"/>
              </a:rPr>
              <a:t>網開發案</a:t>
            </a:r>
            <a:endParaRPr lang="en-US" altLang="zh-TW" sz="4400" dirty="0">
              <a:latin typeface="+mn-ea"/>
              <a:ea typeface="+mn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4005064"/>
            <a:ext cx="3800464" cy="4572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系統開發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6516216" y="4581128"/>
            <a:ext cx="1928256" cy="15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dist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dirty="0" smtClean="0">
                <a:latin typeface="+mn-ea"/>
              </a:rPr>
              <a:t>老師：呂教授</a:t>
            </a:r>
            <a:endParaRPr lang="en-US" altLang="zh-TW" dirty="0" smtClean="0">
              <a:latin typeface="+mn-ea"/>
            </a:endParaRPr>
          </a:p>
          <a:p>
            <a:pPr algn="r"/>
            <a:r>
              <a:rPr lang="zh-TW" altLang="en-US" dirty="0" smtClean="0">
                <a:latin typeface="+mn-ea"/>
              </a:rPr>
              <a:t>學生：黃俊欽</a:t>
            </a:r>
            <a:endParaRPr lang="en-US" altLang="zh-TW" dirty="0" smtClean="0">
              <a:latin typeface="+mn-ea"/>
            </a:endParaRPr>
          </a:p>
          <a:p>
            <a:pPr algn="r"/>
            <a:r>
              <a:rPr lang="zh-TW" altLang="en-US" dirty="0" smtClean="0">
                <a:latin typeface="+mn-ea"/>
              </a:rPr>
              <a:t>吳明峰</a:t>
            </a:r>
            <a:endParaRPr lang="en-US" altLang="zh-TW" dirty="0" smtClean="0">
              <a:latin typeface="+mn-ea"/>
            </a:endParaRPr>
          </a:p>
          <a:p>
            <a:pPr algn="r"/>
            <a:r>
              <a:rPr lang="zh-TW" altLang="en-US" dirty="0" smtClean="0">
                <a:latin typeface="+mn-ea"/>
              </a:rPr>
              <a:t>　　　 李宛臻</a:t>
            </a:r>
            <a:endParaRPr lang="en-US" altLang="zh-TW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策略能量分析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gray">
          <a:xfrm>
            <a:off x="5384800" y="2057400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>
              <a:latin typeface="+mn-ea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gray">
          <a:xfrm>
            <a:off x="1001713" y="2057400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>
              <a:latin typeface="+mn-ea"/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3121025" y="2928938"/>
            <a:ext cx="1368425" cy="1266825"/>
            <a:chOff x="2226" y="2171"/>
            <a:chExt cx="798" cy="741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FEFEF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>
                <a:latin typeface="+mn-ea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60392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latin typeface="+mn-ea"/>
              </a:endParaRP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white">
          <a:xfrm>
            <a:off x="3117850" y="3056279"/>
            <a:ext cx="1376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公司</a:t>
            </a:r>
            <a:endParaRPr lang="en-US" altLang="zh-TW" sz="2400" b="1" dirty="0" smtClean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策略</a:t>
            </a:r>
            <a:endParaRPr lang="en-US" altLang="zh-TW" sz="2400" b="1" dirty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17650" y="3298825"/>
            <a:ext cx="1646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挑戰新服務</a:t>
            </a:r>
            <a:endParaRPr lang="en-US" altLang="zh-TW" sz="1600" b="1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gray">
          <a:xfrm>
            <a:off x="3911600" y="2362200"/>
            <a:ext cx="1333500" cy="76200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4640263" y="2928938"/>
            <a:ext cx="1368425" cy="1266825"/>
            <a:chOff x="2226" y="2171"/>
            <a:chExt cx="798" cy="741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FEFEF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>
                <a:latin typeface="+mn-ea"/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latin typeface="+mn-ea"/>
              </a:endParaRPr>
            </a:p>
          </p:txBody>
        </p:sp>
      </p:grpSp>
      <p:sp>
        <p:nvSpPr>
          <p:cNvPr id="27" name="Text Box 14"/>
          <p:cNvSpPr txBox="1">
            <a:spLocks noChangeArrowheads="1"/>
          </p:cNvSpPr>
          <p:nvPr/>
        </p:nvSpPr>
        <p:spPr bwMode="white">
          <a:xfrm>
            <a:off x="4637088" y="3071810"/>
            <a:ext cx="1376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資訊</a:t>
            </a:r>
            <a:endParaRPr lang="en-US" altLang="zh-TW" sz="2400" b="1" dirty="0" smtClean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策略</a:t>
            </a:r>
            <a:endParaRPr lang="en-US" altLang="zh-TW" sz="2400" b="1" dirty="0" smtClean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1235075" y="1600200"/>
            <a:ext cx="1196975" cy="1171575"/>
            <a:chOff x="480" y="1200"/>
            <a:chExt cx="1042" cy="1019"/>
          </a:xfrm>
        </p:grpSpPr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1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ea"/>
                </a:endParaRPr>
              </a:p>
            </p:txBody>
          </p:sp>
        </p:grpSp>
        <p:pic>
          <p:nvPicPr>
            <p:cNvPr id="30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374650" y="2971800"/>
            <a:ext cx="1196975" cy="1171575"/>
            <a:chOff x="480" y="1200"/>
            <a:chExt cx="1042" cy="1019"/>
          </a:xfrm>
        </p:grpSpPr>
        <p:grpSp>
          <p:nvGrpSpPr>
            <p:cNvPr id="34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" name="Picture 2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ea"/>
                </a:endParaRPr>
              </a:p>
            </p:txBody>
          </p:sp>
        </p:grpSp>
        <p:pic>
          <p:nvPicPr>
            <p:cNvPr id="35" name="Picture 24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1235075" y="4267200"/>
            <a:ext cx="1196975" cy="1171575"/>
            <a:chOff x="480" y="1200"/>
            <a:chExt cx="1042" cy="1019"/>
          </a:xfrm>
        </p:grpSpPr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1" name="Picture 2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ea"/>
                </a:endParaRPr>
              </a:p>
            </p:txBody>
          </p:sp>
        </p:grpSp>
        <p:pic>
          <p:nvPicPr>
            <p:cNvPr id="40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 Box 30"/>
          <p:cNvSpPr txBox="1">
            <a:spLocks noChangeArrowheads="1"/>
          </p:cNvSpPr>
          <p:nvPr/>
        </p:nvSpPr>
        <p:spPr bwMode="white">
          <a:xfrm>
            <a:off x="1300163" y="1785926"/>
            <a:ext cx="106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高階市場需要時間工藝調教</a:t>
            </a:r>
            <a:endParaRPr lang="en-US" altLang="zh-TW" sz="1600" b="1" dirty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white">
          <a:xfrm>
            <a:off x="415925" y="3221180"/>
            <a:ext cx="106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低階市場被大陸瓜分</a:t>
            </a:r>
            <a:endParaRPr lang="en-US" altLang="zh-TW" sz="1600" b="1" dirty="0" smtClean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white">
          <a:xfrm>
            <a:off x="1303338" y="4500570"/>
            <a:ext cx="106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設備售服診斷模式</a:t>
            </a:r>
            <a:endParaRPr lang="en-US" altLang="zh-TW" sz="1600" b="1" dirty="0" smtClean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46" name="Group 33"/>
          <p:cNvGrpSpPr>
            <a:grpSpLocks/>
          </p:cNvGrpSpPr>
          <p:nvPr/>
        </p:nvGrpSpPr>
        <p:grpSpPr bwMode="auto">
          <a:xfrm>
            <a:off x="6748463" y="1600200"/>
            <a:ext cx="1196975" cy="1171575"/>
            <a:chOff x="480" y="1200"/>
            <a:chExt cx="1042" cy="1019"/>
          </a:xfrm>
        </p:grpSpPr>
        <p:grpSp>
          <p:nvGrpSpPr>
            <p:cNvPr id="47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ea"/>
                </a:endParaRPr>
              </a:p>
            </p:txBody>
          </p:sp>
        </p:grpSp>
        <p:pic>
          <p:nvPicPr>
            <p:cNvPr id="48" name="Picture 3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 Box 38"/>
          <p:cNvSpPr txBox="1">
            <a:spLocks noChangeArrowheads="1"/>
          </p:cNvSpPr>
          <p:nvPr/>
        </p:nvSpPr>
        <p:spPr bwMode="white">
          <a:xfrm>
            <a:off x="6813550" y="1682911"/>
            <a:ext cx="10604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SI</a:t>
            </a: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業者</a:t>
            </a:r>
            <a:r>
              <a:rPr lang="en-US" altLang="zh-TW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/>
            </a:r>
            <a:br>
              <a:rPr lang="en-US" altLang="zh-TW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</a:b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開發</a:t>
            </a:r>
            <a:r>
              <a:rPr lang="en-US" altLang="zh-TW" sz="1600" b="1" dirty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Portal Type</a:t>
            </a:r>
          </a:p>
        </p:txBody>
      </p:sp>
      <p:grpSp>
        <p:nvGrpSpPr>
          <p:cNvPr id="52" name="Group 39"/>
          <p:cNvGrpSpPr>
            <a:grpSpLocks/>
          </p:cNvGrpSpPr>
          <p:nvPr/>
        </p:nvGrpSpPr>
        <p:grpSpPr bwMode="auto">
          <a:xfrm>
            <a:off x="7642225" y="2971800"/>
            <a:ext cx="1196975" cy="1171575"/>
            <a:chOff x="480" y="1200"/>
            <a:chExt cx="1042" cy="1019"/>
          </a:xfrm>
        </p:grpSpPr>
        <p:grpSp>
          <p:nvGrpSpPr>
            <p:cNvPr id="53" name="Group 4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55" name="Picture 4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ea"/>
                </a:endParaRPr>
              </a:p>
            </p:txBody>
          </p:sp>
        </p:grpSp>
        <p:pic>
          <p:nvPicPr>
            <p:cNvPr id="54" name="Picture 4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 Box 44"/>
          <p:cNvSpPr txBox="1">
            <a:spLocks noChangeArrowheads="1"/>
          </p:cNvSpPr>
          <p:nvPr/>
        </p:nvSpPr>
        <p:spPr bwMode="white">
          <a:xfrm>
            <a:off x="7683500" y="3214686"/>
            <a:ext cx="106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成立新</a:t>
            </a:r>
            <a:r>
              <a:rPr lang="en-US" altLang="zh-TW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BU</a:t>
            </a: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接續營運</a:t>
            </a:r>
            <a:endParaRPr lang="en-US" altLang="zh-TW" sz="1600" b="1" dirty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8" name="Group 45"/>
          <p:cNvGrpSpPr>
            <a:grpSpLocks/>
          </p:cNvGrpSpPr>
          <p:nvPr/>
        </p:nvGrpSpPr>
        <p:grpSpPr bwMode="auto">
          <a:xfrm>
            <a:off x="6748463" y="4249738"/>
            <a:ext cx="1196975" cy="1171575"/>
            <a:chOff x="480" y="1200"/>
            <a:chExt cx="1042" cy="1019"/>
          </a:xfrm>
        </p:grpSpPr>
        <p:grpSp>
          <p:nvGrpSpPr>
            <p:cNvPr id="5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1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ea"/>
                </a:endParaRPr>
              </a:p>
            </p:txBody>
          </p:sp>
        </p:grpSp>
        <p:pic>
          <p:nvPicPr>
            <p:cNvPr id="60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 Box 50"/>
          <p:cNvSpPr txBox="1">
            <a:spLocks noChangeArrowheads="1"/>
          </p:cNvSpPr>
          <p:nvPr/>
        </p:nvSpPr>
        <p:spPr bwMode="white">
          <a:xfrm>
            <a:off x="6813550" y="4500570"/>
            <a:ext cx="1060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知識</a:t>
            </a:r>
            <a:endParaRPr lang="en-US" altLang="zh-TW" sz="1600" b="1" dirty="0" smtClean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F8F8F8"/>
                </a:solidFill>
                <a:latin typeface="+mn-ea"/>
                <a:cs typeface="Arial" panose="020B0604020202020204" pitchFamily="34" charset="0"/>
              </a:rPr>
              <a:t>管理</a:t>
            </a:r>
            <a:endParaRPr lang="en-US" altLang="zh-TW" sz="1600" b="1" dirty="0">
              <a:solidFill>
                <a:srgbClr val="F8F8F8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4" name="AutoShape 51"/>
          <p:cNvSpPr>
            <a:spLocks noChangeArrowheads="1"/>
          </p:cNvSpPr>
          <p:nvPr/>
        </p:nvSpPr>
        <p:spPr bwMode="gray">
          <a:xfrm rot="10800000">
            <a:off x="3956050" y="4038600"/>
            <a:ext cx="1333500" cy="76200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65" name="Text Box 52"/>
          <p:cNvSpPr txBox="1">
            <a:spLocks noChangeArrowheads="1"/>
          </p:cNvSpPr>
          <p:nvPr/>
        </p:nvSpPr>
        <p:spPr bwMode="auto">
          <a:xfrm>
            <a:off x="6055722" y="3298825"/>
            <a:ext cx="1646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委託開發</a:t>
            </a:r>
            <a:endParaRPr lang="en-US" altLang="zh-TW" sz="1600" b="1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gray">
          <a:xfrm>
            <a:off x="1797050" y="5727118"/>
            <a:ext cx="556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zh-TW" altLang="en-US" sz="2000" b="1" dirty="0" smtClean="0">
                <a:latin typeface="+mn-ea"/>
              </a:rPr>
              <a:t>機台設備製造←→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產業知識服務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41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S</a:t>
            </a:r>
            <a:r>
              <a:rPr lang="zh-TW" altLang="en-US" sz="4400" dirty="0" smtClean="0"/>
              <a:t>公司</a:t>
            </a:r>
            <a:r>
              <a:rPr lang="zh-TW" altLang="en-US" dirty="0" smtClean="0"/>
              <a:t>智慧工廠願景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8" y="1341438"/>
            <a:ext cx="8705843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69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915638" y="185758"/>
            <a:ext cx="7269112" cy="1143000"/>
          </a:xfrm>
        </p:spPr>
        <p:txBody>
          <a:bodyPr/>
          <a:lstStyle/>
          <a:p>
            <a:r>
              <a:rPr lang="zh-TW" altLang="en-US" dirty="0" smtClean="0"/>
              <a:t>策略背景</a:t>
            </a:r>
            <a:r>
              <a:rPr lang="en-US" altLang="zh-TW" dirty="0" smtClean="0"/>
              <a:t>-</a:t>
            </a:r>
            <a:r>
              <a:rPr lang="zh-TW" altLang="en-US" dirty="0" smtClean="0"/>
              <a:t>產業政策</a:t>
            </a:r>
            <a:endParaRPr lang="en-US" altLang="zh-TW" dirty="0"/>
          </a:p>
        </p:txBody>
      </p:sp>
      <p:grpSp>
        <p:nvGrpSpPr>
          <p:cNvPr id="3" name="群組 2"/>
          <p:cNvGrpSpPr/>
          <p:nvPr/>
        </p:nvGrpSpPr>
        <p:grpSpPr>
          <a:xfrm>
            <a:off x="159094" y="1484783"/>
            <a:ext cx="8839504" cy="4824884"/>
            <a:chOff x="0" y="1268412"/>
            <a:chExt cx="9767889" cy="5571892"/>
          </a:xfrm>
        </p:grpSpPr>
        <p:sp>
          <p:nvSpPr>
            <p:cNvPr id="8" name="橢圓 7"/>
            <p:cNvSpPr/>
            <p:nvPr/>
          </p:nvSpPr>
          <p:spPr bwMode="auto">
            <a:xfrm rot="20718613">
              <a:off x="88347" y="2599265"/>
              <a:ext cx="1514485" cy="835140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TW" altLang="en-US" sz="1600" dirty="0">
                <a:latin typeface="Arial" charset="0"/>
              </a:endParaRPr>
            </a:p>
          </p:txBody>
        </p:sp>
        <p:sp>
          <p:nvSpPr>
            <p:cNvPr id="9" name="橢圓 30"/>
            <p:cNvSpPr>
              <a:spLocks noChangeArrowheads="1"/>
            </p:cNvSpPr>
            <p:nvPr/>
          </p:nvSpPr>
          <p:spPr bwMode="auto">
            <a:xfrm rot="20718613">
              <a:off x="333375" y="2646363"/>
              <a:ext cx="1296988" cy="6477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TW" altLang="en-US" sz="20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465888" y="4221163"/>
              <a:ext cx="1258887" cy="576262"/>
            </a:xfrm>
            <a:prstGeom prst="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+mj-ea"/>
                  <a:ea typeface="+mj-ea"/>
                </a:rPr>
                <a:t>智慧產品</a:t>
              </a:r>
              <a:endParaRPr lang="en-US" altLang="zh-TW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五邊形 10"/>
            <p:cNvSpPr/>
            <p:nvPr/>
          </p:nvSpPr>
          <p:spPr bwMode="auto">
            <a:xfrm>
              <a:off x="0" y="1268413"/>
              <a:ext cx="2289175" cy="720725"/>
            </a:xfrm>
            <a:prstGeom prst="homePlate">
              <a:avLst>
                <a:gd name="adj" fmla="val 25512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bg1"/>
                  </a:solidFill>
                  <a:latin typeface="+mj-ea"/>
                  <a:ea typeface="+mj-ea"/>
                </a:rPr>
                <a:t>設備智動化</a:t>
              </a:r>
              <a:endParaRPr lang="en-US" altLang="zh-TW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zh-TW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生產力</a:t>
              </a: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4.0</a:t>
              </a:r>
              <a:r>
                <a:rPr lang="zh-TW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核心</a:t>
              </a: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zh-TW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五邊形 11"/>
            <p:cNvSpPr/>
            <p:nvPr/>
          </p:nvSpPr>
          <p:spPr bwMode="auto">
            <a:xfrm>
              <a:off x="2289175" y="1268413"/>
              <a:ext cx="5256213" cy="720725"/>
            </a:xfrm>
            <a:prstGeom prst="homePlate">
              <a:avLst>
                <a:gd name="adj" fmla="val 0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bg1"/>
                  </a:solidFill>
                  <a:latin typeface="+mj-ea"/>
                  <a:ea typeface="+mj-ea"/>
                </a:rPr>
                <a:t>工廠智慧化</a:t>
              </a:r>
              <a:endParaRPr lang="en-US" altLang="zh-TW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zh-TW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智慧工廠</a:t>
              </a: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zh-TW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五邊形 12"/>
            <p:cNvSpPr/>
            <p:nvPr/>
          </p:nvSpPr>
          <p:spPr bwMode="auto">
            <a:xfrm rot="10800000">
              <a:off x="7529513" y="1268412"/>
              <a:ext cx="2238376" cy="720725"/>
            </a:xfrm>
            <a:prstGeom prst="homePlate">
              <a:avLst>
                <a:gd name="adj" fmla="val 25512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altLang="zh-TW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602538" y="1268413"/>
              <a:ext cx="2165350" cy="675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bg1"/>
                  </a:solidFill>
                  <a:latin typeface="+mj-ea"/>
                  <a:ea typeface="+mj-ea"/>
                </a:rPr>
                <a:t>系統虛實化</a:t>
              </a:r>
              <a:endParaRPr lang="en-US" altLang="zh-TW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zh-TW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虛實智動化生產系統</a:t>
              </a:r>
              <a:r>
                <a:rPr lang="en-US" altLang="zh-TW" sz="1400" dirty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zh-TW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872880" y="3284984"/>
              <a:ext cx="2376264" cy="237626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eaVert" wrap="none" anchor="ctr"/>
            <a:lstStyle/>
            <a:p>
              <a:pPr>
                <a:defRPr/>
              </a:pPr>
              <a:endParaRPr lang="zh-TW" altLang="en-US" sz="1600">
                <a:latin typeface="Arial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016375" y="3573463"/>
              <a:ext cx="2089150" cy="647700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生產管理</a:t>
              </a:r>
              <a:endParaRPr lang="en-US" altLang="zh-TW" sz="1600" dirty="0"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生產製造系統</a:t>
              </a: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4016375" y="4221163"/>
              <a:ext cx="2089150" cy="576262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智慧工廠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016375" y="4797425"/>
              <a:ext cx="2089150" cy="50323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+mj-ea"/>
                  <a:ea typeface="+mj-ea"/>
                </a:rPr>
                <a:t>應用平台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944938" y="5300663"/>
              <a:ext cx="2303462" cy="390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+mj-ea"/>
                  <a:ea typeface="+mj-ea"/>
                </a:rPr>
                <a:t>虛實智動化生產系統</a:t>
              </a:r>
            </a:p>
          </p:txBody>
        </p:sp>
        <p:sp>
          <p:nvSpPr>
            <p:cNvPr id="20" name="向右箭號 14"/>
            <p:cNvSpPr>
              <a:spLocks noChangeArrowheads="1"/>
            </p:cNvSpPr>
            <p:nvPr/>
          </p:nvSpPr>
          <p:spPr bwMode="auto">
            <a:xfrm>
              <a:off x="2936875" y="4365625"/>
              <a:ext cx="1295400" cy="358775"/>
            </a:xfrm>
            <a:prstGeom prst="rightArrow">
              <a:avLst>
                <a:gd name="adj1" fmla="val 50000"/>
                <a:gd name="adj2" fmla="val 50147"/>
              </a:avLst>
            </a:prstGeom>
            <a:solidFill>
              <a:srgbClr val="FFC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TW" altLang="en-US" sz="20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1" name="向右箭號 15"/>
            <p:cNvSpPr>
              <a:spLocks noChangeArrowheads="1"/>
            </p:cNvSpPr>
            <p:nvPr/>
          </p:nvSpPr>
          <p:spPr bwMode="auto">
            <a:xfrm>
              <a:off x="6105525" y="4365625"/>
              <a:ext cx="503238" cy="358775"/>
            </a:xfrm>
            <a:prstGeom prst="rightArrow">
              <a:avLst>
                <a:gd name="adj1" fmla="val 50000"/>
                <a:gd name="adj2" fmla="val 50093"/>
              </a:avLst>
            </a:prstGeom>
            <a:solidFill>
              <a:srgbClr val="FFC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TW" altLang="en-US" sz="20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6465888" y="4797425"/>
              <a:ext cx="1258887" cy="576263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+mj-ea"/>
                  <a:ea typeface="+mj-ea"/>
                </a:rPr>
                <a:t>應用平台</a:t>
              </a:r>
              <a:endParaRPr lang="en-US" altLang="zh-TW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432050" y="4076700"/>
              <a:ext cx="1225550" cy="576263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+mj-ea"/>
                  <a:ea typeface="+mj-ea"/>
                </a:rPr>
                <a:t>智慧元件</a:t>
              </a:r>
              <a:endParaRPr lang="en-US" altLang="zh-TW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2419350" y="4652963"/>
              <a:ext cx="1238250" cy="576262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+mj-ea"/>
                  <a:ea typeface="+mj-ea"/>
                </a:rPr>
                <a:t>應用平台</a:t>
              </a:r>
              <a:endParaRPr lang="en-US" altLang="zh-TW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圓柱 24"/>
            <p:cNvSpPr/>
            <p:nvPr/>
          </p:nvSpPr>
          <p:spPr bwMode="auto">
            <a:xfrm>
              <a:off x="1928664" y="6264240"/>
              <a:ext cx="5760640" cy="576064"/>
            </a:xfrm>
            <a:prstGeom prst="can">
              <a:avLst>
                <a:gd name="adj" fmla="val 1698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Left"/>
              <a:lightRig rig="threePt" dir="t"/>
            </a:scene3d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C00000"/>
                  </a:solidFill>
                  <a:latin typeface="+mj-lt"/>
                  <a:ea typeface="標楷體" panose="03000509000000000000" pitchFamily="65" charset="-120"/>
                </a:rPr>
                <a:t>物聯網</a:t>
              </a:r>
              <a:r>
                <a:rPr lang="en-US" altLang="zh-TW" sz="1600" dirty="0">
                  <a:solidFill>
                    <a:srgbClr val="C00000"/>
                  </a:solidFill>
                  <a:latin typeface="+mj-lt"/>
                  <a:ea typeface="標楷體" panose="03000509000000000000" pitchFamily="65" charset="-120"/>
                </a:rPr>
                <a:t>(Internet of Things)</a:t>
              </a:r>
              <a:endParaRPr lang="zh-TW" altLang="en-US" sz="1600" dirty="0">
                <a:solidFill>
                  <a:srgbClr val="C00000"/>
                </a:solidFill>
                <a:latin typeface="+mj-lt"/>
                <a:ea typeface="標楷體" panose="03000509000000000000" pitchFamily="65" charset="-120"/>
              </a:endParaRPr>
            </a:p>
          </p:txBody>
        </p:sp>
        <p:grpSp>
          <p:nvGrpSpPr>
            <p:cNvPr id="26" name="群組 23"/>
            <p:cNvGrpSpPr>
              <a:grpSpLocks/>
            </p:cNvGrpSpPr>
            <p:nvPr/>
          </p:nvGrpSpPr>
          <p:grpSpPr bwMode="auto">
            <a:xfrm>
              <a:off x="415925" y="2133600"/>
              <a:ext cx="792163" cy="719138"/>
              <a:chOff x="488504" y="2132856"/>
              <a:chExt cx="792088" cy="720080"/>
            </a:xfrm>
          </p:grpSpPr>
          <p:sp>
            <p:nvSpPr>
              <p:cNvPr id="27" name="橢圓 26"/>
              <p:cNvSpPr/>
              <p:nvPr/>
            </p:nvSpPr>
            <p:spPr bwMode="auto">
              <a:xfrm>
                <a:off x="488504" y="2132856"/>
                <a:ext cx="792088" cy="720080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TW" altLang="en-US" sz="1100" dirty="0">
                  <a:solidFill>
                    <a:srgbClr val="3333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07552" y="2233001"/>
                <a:ext cx="719070" cy="5338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200" dirty="0">
                    <a:solidFill>
                      <a:srgbClr val="3333FF"/>
                    </a:solidFill>
                    <a:latin typeface="+mj-ea"/>
                    <a:ea typeface="+mj-ea"/>
                  </a:rPr>
                  <a:t>科技化</a:t>
                </a:r>
                <a:endParaRPr lang="en-US" altLang="zh-TW" sz="1200" dirty="0">
                  <a:solidFill>
                    <a:srgbClr val="3333FF"/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solidFill>
                      <a:srgbClr val="3333FF"/>
                    </a:solidFill>
                    <a:latin typeface="+mj-ea"/>
                    <a:ea typeface="+mj-ea"/>
                  </a:rPr>
                  <a:t>硬體</a:t>
                </a:r>
              </a:p>
            </p:txBody>
          </p:sp>
        </p:grpSp>
        <p:grpSp>
          <p:nvGrpSpPr>
            <p:cNvPr id="29" name="群組 24"/>
            <p:cNvGrpSpPr>
              <a:grpSpLocks/>
            </p:cNvGrpSpPr>
            <p:nvPr/>
          </p:nvGrpSpPr>
          <p:grpSpPr bwMode="auto">
            <a:xfrm>
              <a:off x="57150" y="3068638"/>
              <a:ext cx="792163" cy="720725"/>
              <a:chOff x="488504" y="2132856"/>
              <a:chExt cx="792088" cy="720080"/>
            </a:xfrm>
          </p:grpSpPr>
          <p:sp>
            <p:nvSpPr>
              <p:cNvPr id="30" name="橢圓 29"/>
              <p:cNvSpPr/>
              <p:nvPr/>
            </p:nvSpPr>
            <p:spPr bwMode="auto">
              <a:xfrm>
                <a:off x="488504" y="2132856"/>
                <a:ext cx="792088" cy="72008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TW" altLang="en-US" sz="1100" dirty="0">
                  <a:solidFill>
                    <a:srgbClr val="3333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507552" y="2232778"/>
                <a:ext cx="719070" cy="532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200" dirty="0">
                    <a:solidFill>
                      <a:schemeClr val="bg1"/>
                    </a:solidFill>
                    <a:latin typeface="+mj-ea"/>
                    <a:ea typeface="+mj-ea"/>
                  </a:rPr>
                  <a:t>虛實化</a:t>
                </a:r>
                <a:endParaRPr lang="en-US" altLang="zh-TW" sz="12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solidFill>
                      <a:schemeClr val="bg1"/>
                    </a:solidFill>
                    <a:latin typeface="+mj-ea"/>
                    <a:ea typeface="+mj-ea"/>
                  </a:rPr>
                  <a:t>系統</a:t>
                </a:r>
                <a:endParaRPr lang="en-US" altLang="zh-TW" sz="12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橢圓 31"/>
            <p:cNvSpPr/>
            <p:nvPr/>
          </p:nvSpPr>
          <p:spPr bwMode="auto">
            <a:xfrm>
              <a:off x="1352600" y="2708920"/>
              <a:ext cx="792088" cy="720080"/>
            </a:xfrm>
            <a:prstGeom prst="ellipse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 sz="1100" dirty="0">
                <a:solidFill>
                  <a:srgbClr val="3333FF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71600" y="2808288"/>
              <a:ext cx="719138" cy="533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200" dirty="0">
                  <a:solidFill>
                    <a:schemeClr val="bg1"/>
                  </a:solidFill>
                  <a:latin typeface="+mj-ea"/>
                  <a:ea typeface="+mj-ea"/>
                </a:rPr>
                <a:t>智慧化</a:t>
              </a:r>
              <a:endParaRPr lang="en-US" altLang="zh-TW" sz="12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zh-TW" altLang="en-US" sz="1200" dirty="0">
                  <a:solidFill>
                    <a:schemeClr val="bg1"/>
                  </a:solidFill>
                  <a:latin typeface="+mj-ea"/>
                  <a:ea typeface="+mj-ea"/>
                </a:rPr>
                <a:t>軟體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98500" y="2809874"/>
              <a:ext cx="936625" cy="4975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100" dirty="0">
                  <a:solidFill>
                    <a:srgbClr val="FF0000"/>
                  </a:solidFill>
                  <a:latin typeface="+mj-ea"/>
                  <a:ea typeface="+mj-ea"/>
                </a:rPr>
                <a:t>生產力</a:t>
              </a:r>
              <a:endParaRPr lang="en-US" altLang="zh-TW" sz="1100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100" dirty="0">
                  <a:solidFill>
                    <a:srgbClr val="FF0000"/>
                  </a:solidFill>
                  <a:latin typeface="+mj-ea"/>
                  <a:ea typeface="+mj-ea"/>
                </a:rPr>
                <a:t>4.0</a:t>
              </a:r>
              <a:r>
                <a:rPr lang="zh-TW" altLang="en-US" sz="1100" dirty="0">
                  <a:solidFill>
                    <a:srgbClr val="FF0000"/>
                  </a:solidFill>
                  <a:latin typeface="+mj-ea"/>
                  <a:ea typeface="+mj-ea"/>
                </a:rPr>
                <a:t>核心</a:t>
              </a:r>
            </a:p>
          </p:txBody>
        </p:sp>
        <p:pic>
          <p:nvPicPr>
            <p:cNvPr id="35" name="圖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725" y="2349500"/>
              <a:ext cx="1935163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文字方塊 35"/>
            <p:cNvSpPr txBox="1"/>
            <p:nvPr/>
          </p:nvSpPr>
          <p:spPr>
            <a:xfrm>
              <a:off x="7832725" y="3284538"/>
              <a:ext cx="1728788" cy="67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模擬設計</a:t>
              </a:r>
              <a:r>
                <a:rPr lang="en-US" altLang="zh-TW" sz="1600" dirty="0">
                  <a:latin typeface="+mj-ea"/>
                  <a:ea typeface="+mj-ea"/>
                </a:rPr>
                <a:t>/</a:t>
              </a:r>
              <a:r>
                <a:rPr lang="zh-TW" altLang="en-US" sz="1600" dirty="0">
                  <a:latin typeface="+mj-ea"/>
                  <a:ea typeface="+mj-ea"/>
                </a:rPr>
                <a:t>生產分析</a:t>
              </a:r>
            </a:p>
          </p:txBody>
        </p:sp>
        <p:pic>
          <p:nvPicPr>
            <p:cNvPr id="37" name="圖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4005263"/>
              <a:ext cx="1728787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7832725" y="5300663"/>
              <a:ext cx="1728788" cy="15283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感測、控制、製程</a:t>
              </a:r>
              <a:r>
                <a:rPr lang="en-US" altLang="zh-TW" sz="1600" dirty="0">
                  <a:latin typeface="+mj-ea"/>
                  <a:ea typeface="+mj-ea"/>
                </a:rPr>
                <a:t>/</a:t>
              </a:r>
              <a:r>
                <a:rPr lang="zh-TW" altLang="en-US" sz="1600" dirty="0">
                  <a:latin typeface="+mj-ea"/>
                  <a:ea typeface="+mj-ea"/>
                </a:rPr>
                <a:t>設備</a:t>
              </a:r>
              <a:endParaRPr lang="en-US" altLang="zh-TW" sz="1600" dirty="0">
                <a:latin typeface="+mj-ea"/>
                <a:ea typeface="+mj-ea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資訊交換與生管系統</a:t>
              </a:r>
            </a:p>
          </p:txBody>
        </p:sp>
        <p:cxnSp>
          <p:nvCxnSpPr>
            <p:cNvPr id="39" name="直線單箭頭接點 38"/>
            <p:cNvCxnSpPr>
              <a:cxnSpLocks noChangeShapeType="1"/>
            </p:cNvCxnSpPr>
            <p:nvPr/>
          </p:nvCxnSpPr>
          <p:spPr bwMode="auto">
            <a:xfrm flipV="1">
              <a:off x="2649538" y="5300663"/>
              <a:ext cx="0" cy="1008062"/>
            </a:xfrm>
            <a:prstGeom prst="straightConnector1">
              <a:avLst/>
            </a:prstGeom>
            <a:noFill/>
            <a:ln w="44450" algn="ctr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線單箭頭接點 41"/>
            <p:cNvCxnSpPr>
              <a:cxnSpLocks noChangeShapeType="1"/>
            </p:cNvCxnSpPr>
            <p:nvPr/>
          </p:nvCxnSpPr>
          <p:spPr bwMode="auto">
            <a:xfrm flipV="1">
              <a:off x="7113588" y="5300663"/>
              <a:ext cx="0" cy="936625"/>
            </a:xfrm>
            <a:prstGeom prst="straightConnector1">
              <a:avLst/>
            </a:prstGeom>
            <a:noFill/>
            <a:ln w="44450" algn="ctr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5445125"/>
              <a:ext cx="10795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文字方塊 41"/>
            <p:cNvSpPr txBox="1"/>
            <p:nvPr/>
          </p:nvSpPr>
          <p:spPr>
            <a:xfrm>
              <a:off x="3729038" y="5876926"/>
              <a:ext cx="3095626" cy="355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latin typeface="+mj-ea"/>
                  <a:ea typeface="+mj-ea"/>
                </a:rPr>
                <a:t>運用手持裝置即時掌控生產狀況</a:t>
              </a:r>
            </a:p>
          </p:txBody>
        </p:sp>
        <p:pic>
          <p:nvPicPr>
            <p:cNvPr id="43" name="Picture 2" descr="http://www.webdesign.org/img_articles/12701/cartoon_clouds5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" t="13268" b="31003"/>
            <a:stretch>
              <a:fillRect/>
            </a:stretch>
          </p:blipFill>
          <p:spPr bwMode="auto">
            <a:xfrm>
              <a:off x="3944938" y="2708275"/>
              <a:ext cx="2016125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文字方塊 43"/>
            <p:cNvSpPr txBox="1"/>
            <p:nvPr/>
          </p:nvSpPr>
          <p:spPr>
            <a:xfrm>
              <a:off x="4232275" y="2852738"/>
              <a:ext cx="1657350" cy="533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資料蒐集分析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200" dirty="0">
                  <a:latin typeface="+mj-ea"/>
                  <a:ea typeface="+mj-ea"/>
                </a:rPr>
                <a:t>(</a:t>
              </a:r>
              <a:r>
                <a:rPr lang="zh-TW" altLang="en-US" sz="1200" dirty="0">
                  <a:latin typeface="+mj-ea"/>
                  <a:ea typeface="+mj-ea"/>
                </a:rPr>
                <a:t>大數據</a:t>
              </a:r>
              <a:r>
                <a:rPr lang="en-US" altLang="zh-TW" sz="1200" dirty="0">
                  <a:latin typeface="+mj-ea"/>
                  <a:ea typeface="+mj-ea"/>
                </a:rPr>
                <a:t>Big</a:t>
              </a:r>
              <a:r>
                <a:rPr lang="zh-TW" altLang="en-US" sz="1200" dirty="0">
                  <a:latin typeface="+mj-ea"/>
                  <a:ea typeface="+mj-ea"/>
                </a:rPr>
                <a:t> </a:t>
              </a:r>
              <a:r>
                <a:rPr lang="en-US" altLang="zh-TW" sz="1200" dirty="0">
                  <a:latin typeface="+mj-ea"/>
                  <a:ea typeface="+mj-ea"/>
                </a:rPr>
                <a:t>Data)</a:t>
              </a:r>
              <a:endParaRPr lang="zh-TW" altLang="en-US" sz="1200" dirty="0">
                <a:latin typeface="+mj-ea"/>
                <a:ea typeface="+mj-ea"/>
              </a:endParaRPr>
            </a:p>
          </p:txBody>
        </p:sp>
        <p:pic>
          <p:nvPicPr>
            <p:cNvPr id="45" name="Picture 8" descr="http://www.fedtec.com.tw/pic/accelerometers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2060575"/>
              <a:ext cx="87471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 descr="https://encrypted-tbn2.gstatic.com/images?q=tbn:ANd9GcS1dfOLLWxwJWRvmgTlv45errBqrnhqHI9WUVqmT_f8Ko6YNn5ki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2060575"/>
              <a:ext cx="56991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 descr="https://encrypted-tbn0.google.com/images?q=tbn:ANd9GcQOKGrYzVFrn_g5PVHYfS8Nrz99fMv1Tp1v5N-NUfAwKNnw3L6K2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2133600"/>
              <a:ext cx="57467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圖片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888" y="2133600"/>
              <a:ext cx="46355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矩形圖說文字 48"/>
            <p:cNvSpPr/>
            <p:nvPr/>
          </p:nvSpPr>
          <p:spPr bwMode="auto">
            <a:xfrm>
              <a:off x="2432050" y="2781300"/>
              <a:ext cx="1368425" cy="1152525"/>
            </a:xfrm>
            <a:prstGeom prst="wedgeRectCallout">
              <a:avLst>
                <a:gd name="adj1" fmla="val 84350"/>
                <a:gd name="adj2" fmla="val 8616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1400" dirty="0">
                  <a:latin typeface="+mj-ea"/>
                  <a:ea typeface="+mj-ea"/>
                </a:rPr>
                <a:t>可實現功能</a:t>
              </a:r>
              <a:endParaRPr lang="en-US" altLang="zh-TW" sz="1400" dirty="0"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200" dirty="0">
                  <a:latin typeface="+mj-ea"/>
                  <a:ea typeface="+mj-ea"/>
                </a:rPr>
                <a:t>-</a:t>
              </a:r>
              <a:r>
                <a:rPr lang="zh-TW" altLang="en-US" sz="1200" dirty="0">
                  <a:latin typeface="+mj-ea"/>
                  <a:ea typeface="+mj-ea"/>
                </a:rPr>
                <a:t>電子工單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200" dirty="0">
                  <a:latin typeface="+mj-ea"/>
                  <a:ea typeface="+mj-ea"/>
                </a:rPr>
                <a:t>-</a:t>
              </a:r>
              <a:r>
                <a:rPr lang="zh-TW" altLang="en-US" sz="1200" dirty="0">
                  <a:latin typeface="+mj-ea"/>
                  <a:ea typeface="+mj-ea"/>
                </a:rPr>
                <a:t>生產履歷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200" dirty="0">
                  <a:latin typeface="+mj-ea"/>
                  <a:ea typeface="+mj-ea"/>
                </a:rPr>
                <a:t>-</a:t>
              </a:r>
              <a:r>
                <a:rPr lang="zh-TW" altLang="en-US" sz="1200" dirty="0">
                  <a:latin typeface="+mj-ea"/>
                  <a:ea typeface="+mj-ea"/>
                </a:rPr>
                <a:t>遠距監控</a:t>
              </a:r>
              <a:r>
                <a:rPr lang="en-US" altLang="zh-TW" sz="1200" dirty="0">
                  <a:latin typeface="+mj-ea"/>
                  <a:ea typeface="+mj-ea"/>
                </a:rPr>
                <a:t>/</a:t>
              </a:r>
              <a:r>
                <a:rPr lang="zh-TW" altLang="en-US" sz="1200" dirty="0">
                  <a:latin typeface="+mj-ea"/>
                  <a:ea typeface="+mj-ea"/>
                </a:rPr>
                <a:t>診斷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>
                <a:defRPr/>
              </a:pPr>
              <a:r>
                <a:rPr lang="en-US" altLang="zh-TW" sz="1200" dirty="0">
                  <a:latin typeface="+mj-ea"/>
                  <a:ea typeface="+mj-ea"/>
                </a:rPr>
                <a:t>-</a:t>
              </a:r>
              <a:r>
                <a:rPr lang="zh-TW" altLang="en-US" sz="1200" dirty="0">
                  <a:latin typeface="+mj-ea"/>
                  <a:ea typeface="+mj-ea"/>
                </a:rPr>
                <a:t>智慧決策</a:t>
              </a:r>
            </a:p>
          </p:txBody>
        </p:sp>
        <p:pic>
          <p:nvPicPr>
            <p:cNvPr id="50" name="圖片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2133600"/>
              <a:ext cx="7429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文字方塊 50"/>
            <p:cNvSpPr txBox="1"/>
            <p:nvPr/>
          </p:nvSpPr>
          <p:spPr>
            <a:xfrm>
              <a:off x="200025" y="3860800"/>
              <a:ext cx="1728788" cy="2736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+mj-ea"/>
                  <a:ea typeface="+mj-ea"/>
                </a:rPr>
                <a:t>科技化硬體</a:t>
              </a:r>
              <a:endParaRPr lang="en-US" altLang="zh-TW" sz="1600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智慧機器人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智慧化設備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智動化製造系統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+mj-ea"/>
                  <a:ea typeface="+mj-ea"/>
                </a:rPr>
                <a:t>智慧化軟體</a:t>
              </a:r>
              <a:endParaRPr lang="en-US" altLang="zh-TW" sz="1600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智慧感測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高速運算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智慧決策</a:t>
              </a:r>
              <a:endParaRPr lang="en-US" altLang="zh-TW" sz="1100" dirty="0">
                <a:latin typeface="+mj-ea"/>
                <a:ea typeface="+mj-ea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+mj-ea"/>
                  <a:ea typeface="+mj-ea"/>
                </a:rPr>
                <a:t>虛實化系統</a:t>
              </a:r>
              <a:endParaRPr lang="en-US" altLang="zh-TW" sz="1600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虛擬設計分析</a:t>
              </a:r>
              <a:endParaRPr lang="en-US" altLang="zh-TW" sz="1200" dirty="0">
                <a:latin typeface="+mj-ea"/>
                <a:ea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200" dirty="0">
                  <a:latin typeface="+mj-ea"/>
                  <a:ea typeface="+mj-ea"/>
                </a:rPr>
                <a:t>生產模擬分析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策略背景</a:t>
            </a:r>
            <a:r>
              <a:rPr lang="en-US" altLang="zh-TW" dirty="0"/>
              <a:t>-</a:t>
            </a:r>
            <a:r>
              <a:rPr lang="zh-TW" altLang="en-US" dirty="0" smtClean="0"/>
              <a:t>產業趨勢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79512" y="1124744"/>
            <a:ext cx="8856984" cy="5609232"/>
            <a:chOff x="128588" y="836613"/>
            <a:chExt cx="9495838" cy="60959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1989138"/>
              <a:ext cx="3889375" cy="226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群組 2"/>
            <p:cNvGrpSpPr>
              <a:grpSpLocks/>
            </p:cNvGrpSpPr>
            <p:nvPr/>
          </p:nvGrpSpPr>
          <p:grpSpPr bwMode="auto">
            <a:xfrm>
              <a:off x="5580121" y="1923318"/>
              <a:ext cx="3802062" cy="2315703"/>
              <a:chOff x="5048909" y="756776"/>
              <a:chExt cx="4425950" cy="2563493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5048909" y="756776"/>
                <a:ext cx="4425950" cy="2295829"/>
              </a:xfrm>
              <a:prstGeom prst="roundRect">
                <a:avLst>
                  <a:gd name="adj" fmla="val 2454"/>
                </a:avLst>
              </a:prstGeom>
              <a:solidFill>
                <a:srgbClr val="3333FF"/>
              </a:solidFill>
              <a:ln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zh-TW" altLang="en-US" sz="1600" b="1" dirty="0">
                    <a:cs typeface="Times New Roman" panose="02020603050405020304" pitchFamily="18" charset="0"/>
                  </a:rPr>
                  <a:t>機械驅動</a:t>
                </a:r>
                <a:endParaRPr lang="en-US" altLang="zh-TW" sz="1600" b="1" dirty="0">
                  <a:cs typeface="Times New Roman" panose="02020603050405020304" pitchFamily="18" charset="0"/>
                </a:endParaRPr>
              </a:p>
              <a:p>
                <a:pPr lvl="1">
                  <a:defRPr/>
                </a:pPr>
                <a:r>
                  <a:rPr lang="zh-TW" altLang="en-US" sz="1600" dirty="0">
                    <a:cs typeface="Times New Roman" panose="02020603050405020304" pitchFamily="18" charset="0"/>
                  </a:rPr>
                  <a:t>利用重力與油壓驅動沖壓力。</a:t>
                </a:r>
                <a:endParaRPr lang="en-US" altLang="zh-TW" sz="16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zh-TW" altLang="en-US" sz="1600" b="1" dirty="0">
                    <a:cs typeface="Times New Roman" panose="02020603050405020304" pitchFamily="18" charset="0"/>
                  </a:rPr>
                  <a:t>單機沖壓</a:t>
                </a:r>
                <a:endParaRPr lang="en-US" altLang="zh-TW" sz="1600" b="1" dirty="0">
                  <a:cs typeface="Times New Roman" panose="02020603050405020304" pitchFamily="18" charset="0"/>
                </a:endParaRPr>
              </a:p>
              <a:p>
                <a:pPr lvl="1">
                  <a:defRPr/>
                </a:pPr>
                <a:r>
                  <a:rPr lang="zh-TW" altLang="en-US" sz="1600" dirty="0">
                    <a:cs typeface="Times New Roman" panose="02020603050405020304" pitchFamily="18" charset="0"/>
                  </a:rPr>
                  <a:t>單機工作，</a:t>
                </a:r>
                <a:r>
                  <a:rPr lang="en-US" altLang="zh-TW" sz="1600" dirty="0">
                    <a:cs typeface="Times New Roman" panose="02020603050405020304" pitchFamily="18" charset="0"/>
                  </a:rPr>
                  <a:t>Job Shop</a:t>
                </a:r>
                <a:r>
                  <a:rPr lang="zh-TW" altLang="en-US" sz="1600" dirty="0">
                    <a:cs typeface="Times New Roman" panose="02020603050405020304" pitchFamily="18" charset="0"/>
                  </a:rPr>
                  <a:t>配置。</a:t>
                </a:r>
                <a:endParaRPr lang="en-US" altLang="zh-TW" sz="16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zh-TW" altLang="en-US" sz="1600" b="1" dirty="0">
                    <a:cs typeface="Times New Roman" panose="02020603050405020304" pitchFamily="18" charset="0"/>
                  </a:rPr>
                  <a:t>多機分工</a:t>
                </a:r>
                <a:endParaRPr lang="en-US" altLang="zh-TW" sz="1600" b="1" dirty="0">
                  <a:cs typeface="Times New Roman" panose="02020603050405020304" pitchFamily="18" charset="0"/>
                </a:endParaRPr>
              </a:p>
              <a:p>
                <a:pPr lvl="1">
                  <a:defRPr/>
                </a:pPr>
                <a:r>
                  <a:rPr lang="zh-TW" altLang="en-US" sz="1600" dirty="0">
                    <a:cs typeface="Times New Roman" panose="02020603050405020304" pitchFamily="18" charset="0"/>
                  </a:rPr>
                  <a:t>利用搬運設備於各機台間移動。</a:t>
                </a:r>
              </a:p>
            </p:txBody>
          </p:sp>
          <p:sp>
            <p:nvSpPr>
              <p:cNvPr id="7" name="＞形箭號 10"/>
              <p:cNvSpPr>
                <a:spLocks noChangeArrowheads="1"/>
              </p:cNvSpPr>
              <p:nvPr/>
            </p:nvSpPr>
            <p:spPr bwMode="auto">
              <a:xfrm>
                <a:off x="5696979" y="2773000"/>
                <a:ext cx="1079500" cy="547269"/>
              </a:xfrm>
              <a:prstGeom prst="chevron">
                <a:avLst>
                  <a:gd name="adj" fmla="val 5009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zh-TW" altLang="en-US" sz="1600" b="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單機</a:t>
                </a:r>
              </a:p>
            </p:txBody>
          </p:sp>
          <p:sp>
            <p:nvSpPr>
              <p:cNvPr id="8" name="＞形箭號 11"/>
              <p:cNvSpPr>
                <a:spLocks noChangeArrowheads="1"/>
              </p:cNvSpPr>
              <p:nvPr/>
            </p:nvSpPr>
            <p:spPr bwMode="auto">
              <a:xfrm>
                <a:off x="6633605" y="2773000"/>
                <a:ext cx="1079500" cy="547269"/>
              </a:xfrm>
              <a:prstGeom prst="chevron">
                <a:avLst>
                  <a:gd name="adj" fmla="val 5009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zh-TW" altLang="en-US" sz="1600" b="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整線</a:t>
                </a:r>
              </a:p>
            </p:txBody>
          </p:sp>
          <p:sp>
            <p:nvSpPr>
              <p:cNvPr id="9" name="＞形箭號 12"/>
              <p:cNvSpPr>
                <a:spLocks noChangeArrowheads="1"/>
              </p:cNvSpPr>
              <p:nvPr/>
            </p:nvSpPr>
            <p:spPr bwMode="auto">
              <a:xfrm>
                <a:off x="7568642" y="2773000"/>
                <a:ext cx="1081086" cy="547269"/>
              </a:xfrm>
              <a:prstGeom prst="chevron">
                <a:avLst>
                  <a:gd name="adj" fmla="val 50166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zh-TW" altLang="en-US" sz="1600" b="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整廠</a:t>
                </a:r>
              </a:p>
            </p:txBody>
          </p:sp>
        </p:grpSp>
        <p:pic>
          <p:nvPicPr>
            <p:cNvPr id="10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3997230"/>
              <a:ext cx="6865937" cy="293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28588" y="836613"/>
              <a:ext cx="9495838" cy="96999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TW" altLang="en-US" sz="1600" dirty="0">
                  <a:latin typeface="標楷體" panose="03000509000000000000" pitchFamily="65" charset="-120"/>
                </a:rPr>
                <a:t>全球產業環境與市場需求變化快速</a:t>
              </a:r>
              <a:endParaRPr lang="en-US" altLang="zh-TW" sz="1600" dirty="0">
                <a:latin typeface="標楷體" panose="03000509000000000000" pitchFamily="65" charset="-120"/>
              </a:endParaRPr>
            </a:p>
            <a:p>
              <a:pPr marL="261938" indent="-261938">
                <a:buFont typeface="Arial" pitchFamily="34" charset="0"/>
                <a:buChar char="•"/>
                <a:defRPr/>
              </a:pPr>
              <a:r>
                <a:rPr lang="zh-TW" altLang="en-US" sz="1400" dirty="0">
                  <a:latin typeface="標楷體" panose="03000509000000000000" pitchFamily="65" charset="-120"/>
                </a:rPr>
                <a:t>市場面</a:t>
              </a:r>
              <a:r>
                <a:rPr lang="en-US" altLang="zh-TW" sz="1400" dirty="0">
                  <a:latin typeface="標楷體" panose="03000509000000000000" pitchFamily="65" charset="-120"/>
                </a:rPr>
                <a:t>-</a:t>
              </a:r>
              <a:r>
                <a:rPr lang="zh-TW" altLang="en-US" sz="1400" dirty="0">
                  <a:latin typeface="標楷體" panose="03000509000000000000" pitchFamily="65" charset="-120"/>
                </a:rPr>
                <a:t>面對少量多樣、彈性生產的新需求</a:t>
              </a:r>
              <a:endParaRPr lang="en-US" altLang="zh-TW" sz="1400" dirty="0">
                <a:latin typeface="標楷體" panose="03000509000000000000" pitchFamily="65" charset="-120"/>
              </a:endParaRPr>
            </a:p>
            <a:p>
              <a:pPr marL="261938" indent="-261938">
                <a:buFont typeface="Arial" pitchFamily="34" charset="0"/>
                <a:buChar char="•"/>
                <a:defRPr/>
              </a:pPr>
              <a:r>
                <a:rPr lang="zh-TW" altLang="en-US" sz="1400" dirty="0">
                  <a:latin typeface="標楷體" panose="03000509000000000000" pitchFamily="65" charset="-120"/>
                </a:rPr>
                <a:t>管理面</a:t>
              </a:r>
              <a:r>
                <a:rPr lang="en-US" altLang="zh-TW" sz="1400" dirty="0">
                  <a:latin typeface="標楷體" panose="03000509000000000000" pitchFamily="65" charset="-120"/>
                </a:rPr>
                <a:t>-</a:t>
              </a:r>
              <a:r>
                <a:rPr lang="zh-TW" altLang="en-US" sz="1400" dirty="0">
                  <a:latin typeface="標楷體" panose="03000509000000000000" pitchFamily="65" charset="-120"/>
                </a:rPr>
                <a:t>透過智慧、感知、互聯等最新</a:t>
              </a:r>
              <a:r>
                <a:rPr lang="en-US" altLang="zh-TW" sz="1400" dirty="0">
                  <a:latin typeface="標楷體" panose="03000509000000000000" pitchFamily="65" charset="-120"/>
                </a:rPr>
                <a:t>IT</a:t>
              </a:r>
              <a:r>
                <a:rPr lang="zh-TW" altLang="en-US" sz="1400" dirty="0">
                  <a:latin typeface="標楷體" panose="03000509000000000000" pitchFamily="65" charset="-120"/>
                </a:rPr>
                <a:t>技術，提升生產效率。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76527" y="4322133"/>
              <a:ext cx="2397830" cy="11037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000" b="1" dirty="0">
                  <a:latin typeface="+mn-ea"/>
                  <a:ea typeface="+mn-ea"/>
                </a:rPr>
                <a:t>效率提升方案</a:t>
              </a:r>
              <a:endParaRPr lang="en-US" altLang="zh-TW" sz="2000" b="1" dirty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zh-TW" altLang="en-US" sz="2000" b="1" dirty="0">
                  <a:latin typeface="+mn-ea"/>
                  <a:ea typeface="+mn-ea"/>
                </a:rPr>
                <a:t>→智慧化調整生產</a:t>
              </a:r>
              <a:endParaRPr lang="en-US" altLang="zh-TW" sz="2000" b="1" dirty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zh-TW" altLang="en-US" sz="2000" b="1" dirty="0">
                  <a:latin typeface="+mn-ea"/>
                  <a:ea typeface="+mn-ea"/>
                </a:rPr>
                <a:t>→去除停機浪費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48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自動化產業市場規模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217489" y="776915"/>
            <a:ext cx="8747000" cy="5771506"/>
            <a:chOff x="217488" y="781700"/>
            <a:chExt cx="9464675" cy="6041721"/>
          </a:xfrm>
        </p:grpSpPr>
        <p:sp>
          <p:nvSpPr>
            <p:cNvPr id="4" name="文字方塊 3"/>
            <p:cNvSpPr txBox="1"/>
            <p:nvPr/>
          </p:nvSpPr>
          <p:spPr>
            <a:xfrm>
              <a:off x="4763365" y="3105150"/>
              <a:ext cx="4789488" cy="235195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71500" indent="-360000" eaLnBrk="1" hangingPunct="1">
                <a:buFont typeface="Wingdings" panose="05000000000000000000" pitchFamily="2" charset="2"/>
                <a:buChar char="Ø"/>
                <a:defRPr/>
              </a:pP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自動化設備</a:t>
              </a:r>
              <a:r>
                <a:rPr lang="zh-TW" altLang="en-US" sz="1400" dirty="0"/>
                <a:t>有：</a:t>
              </a:r>
              <a:endParaRPr lang="en-US" altLang="zh-TW" sz="1400" dirty="0"/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工業網絡，</a:t>
              </a:r>
              <a:r>
                <a:rPr lang="zh-TW" altLang="en-US" sz="1400" dirty="0"/>
                <a:t>含有線網路的有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無管控開關、變流器、其他等；以及無線網路的感測器、微處理器、晶片組 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如</a:t>
              </a:r>
              <a:r>
                <a:rPr lang="en-US" altLang="zh-TW" sz="1400" dirty="0"/>
                <a:t>Wi-Fi/WLAN</a:t>
              </a:r>
              <a:r>
                <a:rPr lang="zh-TW" altLang="en-US" sz="1400" dirty="0"/>
                <a:t>、</a:t>
              </a:r>
              <a:r>
                <a:rPr lang="en-US" altLang="zh-TW" sz="1400" dirty="0"/>
                <a:t>ZigBee</a:t>
              </a:r>
              <a:r>
                <a:rPr lang="zh-TW" altLang="en-US" sz="1400" dirty="0"/>
                <a:t>等</a:t>
              </a:r>
              <a:r>
                <a:rPr lang="en-US" altLang="zh-TW" sz="1400" dirty="0"/>
                <a:t>)</a:t>
              </a:r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RFID</a:t>
              </a: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系統</a:t>
              </a:r>
              <a:r>
                <a:rPr lang="zh-TW" altLang="en-US" sz="1400" dirty="0"/>
                <a:t>的晶片型、非晶片型</a:t>
              </a:r>
              <a:endParaRPr lang="en-US" altLang="zh-TW" sz="1400" dirty="0"/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工業機器人</a:t>
              </a:r>
              <a:r>
                <a:rPr lang="zh-TW" altLang="en-US" sz="1400" dirty="0"/>
                <a:t>的關節型、直角坐標型、</a:t>
              </a:r>
              <a:r>
                <a:rPr lang="en-US" altLang="zh-TW" sz="1400" dirty="0"/>
                <a:t>SCARA</a:t>
              </a:r>
              <a:r>
                <a:rPr lang="zh-TW" altLang="en-US" sz="1400" dirty="0"/>
                <a:t>、連桿型等</a:t>
              </a:r>
              <a:endParaRPr lang="en-US" altLang="zh-TW" sz="1400" dirty="0"/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控制元件</a:t>
              </a:r>
              <a:r>
                <a:rPr lang="zh-TW" altLang="en-US" sz="1400" dirty="0"/>
                <a:t>的的馬達與控制器、繼電器與開關、感測器</a:t>
              </a:r>
            </a:p>
          </p:txBody>
        </p:sp>
        <p:pic>
          <p:nvPicPr>
            <p:cNvPr id="5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8" y="4451350"/>
              <a:ext cx="5160962" cy="208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536575" y="3105150"/>
              <a:ext cx="4254500" cy="122430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71500" indent="-360000" eaLnBrk="1" hangingPunct="1">
                <a:buFont typeface="Wingdings" panose="05000000000000000000" pitchFamily="2" charset="2"/>
                <a:buChar char="Ø"/>
                <a:defRPr/>
              </a:pP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自動化技術</a:t>
              </a:r>
              <a:r>
                <a:rPr lang="zh-TW" altLang="en-US" sz="1400" dirty="0"/>
                <a:t>有：</a:t>
              </a:r>
              <a:endParaRPr lang="en-US" altLang="zh-TW" sz="1400" dirty="0"/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ICS</a:t>
              </a:r>
              <a:r>
                <a:rPr lang="zh-TW" altLang="en-US" sz="1400" dirty="0"/>
                <a:t>的</a:t>
              </a:r>
              <a:r>
                <a:rPr lang="en-US" altLang="zh-TW" sz="1400" dirty="0"/>
                <a:t>SCADA</a:t>
              </a:r>
              <a:r>
                <a:rPr lang="zh-TW" altLang="en-US" sz="1400" dirty="0"/>
                <a:t>、</a:t>
              </a:r>
              <a:r>
                <a:rPr lang="en-US" altLang="zh-TW" sz="1400" dirty="0"/>
                <a:t>PLC</a:t>
              </a:r>
              <a:r>
                <a:rPr lang="zh-TW" altLang="en-US" sz="1400" dirty="0"/>
                <a:t>、</a:t>
              </a:r>
              <a:r>
                <a:rPr lang="en-US" altLang="zh-TW" sz="1400" dirty="0"/>
                <a:t>DCS</a:t>
              </a:r>
              <a:r>
                <a:rPr lang="zh-TW" altLang="en-US" sz="1400" dirty="0"/>
                <a:t>等</a:t>
              </a:r>
              <a:endParaRPr lang="en-US" altLang="zh-TW" sz="1400" dirty="0"/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</a:t>
              </a:r>
              <a:r>
                <a:rPr lang="zh-TW" altLang="en-US" sz="1400" dirty="0"/>
                <a:t>的連續型、離散型等</a:t>
              </a:r>
              <a:endParaRPr lang="en-US" altLang="zh-TW" sz="1400" dirty="0"/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ERP</a:t>
              </a: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的</a:t>
              </a: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MRM</a:t>
              </a: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SCRM</a:t>
              </a: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CRM</a:t>
              </a:r>
              <a:r>
                <a:rPr lang="zh-TW" altLang="en-US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等</a:t>
              </a:r>
              <a:endParaRPr lang="en-US" altLang="zh-TW" sz="14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954450" lvl="1" indent="-285750" eaLnBrk="1" hangingPunct="1">
                <a:buFont typeface="Wingdings" panose="05000000000000000000" pitchFamily="2" charset="2"/>
                <a:buChar char="ü"/>
                <a:defRPr/>
              </a:pPr>
              <a:r>
                <a:rPr lang="en-US" altLang="zh-TW" sz="1400" b="1" dirty="0">
                  <a:solidFill>
                    <a:schemeClr val="bg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ITS</a:t>
              </a:r>
              <a:r>
                <a:rPr lang="zh-TW" altLang="en-US" sz="1400" dirty="0"/>
                <a:t>的</a:t>
              </a:r>
              <a:r>
                <a:rPr lang="en-US" altLang="zh-TW" sz="1400" dirty="0"/>
                <a:t>PLM</a:t>
              </a:r>
              <a:r>
                <a:rPr lang="zh-TW" altLang="en-US" sz="1400" dirty="0"/>
                <a:t>、</a:t>
              </a:r>
              <a:r>
                <a:rPr lang="en-US" altLang="zh-TW" sz="1400" dirty="0"/>
                <a:t>MOM</a:t>
              </a:r>
              <a:r>
                <a:rPr lang="zh-TW" altLang="en-US" sz="1400" dirty="0"/>
                <a:t>等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953000" y="5760206"/>
              <a:ext cx="4729163" cy="10632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211500" eaLnBrk="1" hangingPunct="1">
                <a:defRPr/>
              </a:pPr>
              <a:r>
                <a:rPr lang="zh-TW" altLang="en-US" sz="1400" dirty="0"/>
                <a:t>工廠自動化已成為當今製造業重點課題，全球市場亦由</a:t>
              </a:r>
              <a:r>
                <a:rPr lang="en-US" altLang="zh-TW" sz="1400" dirty="0"/>
                <a:t>2013</a:t>
              </a:r>
              <a:r>
                <a:rPr lang="zh-TW" altLang="en-US" sz="1400" dirty="0"/>
                <a:t>年的</a:t>
              </a:r>
              <a:r>
                <a:rPr lang="en-US" altLang="zh-TW" sz="1400" dirty="0"/>
                <a:t>1,712</a:t>
              </a:r>
              <a:r>
                <a:rPr lang="zh-TW" altLang="en-US" sz="1400" dirty="0"/>
                <a:t>億美元，逐年增加至</a:t>
              </a:r>
              <a:r>
                <a:rPr lang="en-US" altLang="zh-TW" sz="1400" dirty="0"/>
                <a:t>2014</a:t>
              </a:r>
              <a:r>
                <a:rPr lang="zh-TW" altLang="en-US" sz="1400" dirty="0"/>
                <a:t>年的</a:t>
              </a:r>
              <a:r>
                <a:rPr lang="en-US" altLang="zh-TW" sz="1400" dirty="0"/>
                <a:t>1,847.2</a:t>
              </a:r>
              <a:r>
                <a:rPr lang="zh-TW" altLang="en-US" sz="1400" dirty="0"/>
                <a:t>億美元至</a:t>
              </a:r>
              <a:r>
                <a:rPr lang="en-US" altLang="zh-TW" sz="1400" dirty="0"/>
                <a:t>2016</a:t>
              </a:r>
              <a:r>
                <a:rPr lang="zh-TW" altLang="en-US" sz="1400" dirty="0"/>
                <a:t>年的</a:t>
              </a:r>
              <a:r>
                <a:rPr lang="en-US" altLang="zh-TW" sz="1400" dirty="0"/>
                <a:t>2,115.6</a:t>
              </a:r>
              <a:r>
                <a:rPr lang="zh-TW" altLang="en-US" sz="1400" dirty="0"/>
                <a:t>億美元，每年皆有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近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8%</a:t>
              </a:r>
              <a:r>
                <a:rPr lang="zh-TW" altLang="en-US" sz="1400" dirty="0"/>
                <a:t>的成長空間。</a:t>
              </a:r>
            </a:p>
          </p:txBody>
        </p:sp>
        <p:pic>
          <p:nvPicPr>
            <p:cNvPr id="8" name="圖片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96" y="781700"/>
              <a:ext cx="8894763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5249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+mn-ea"/>
              </a:rPr>
              <a:t>沖壓產業市場</a:t>
            </a:r>
            <a:endParaRPr lang="zh-TW" altLang="en-US" dirty="0">
              <a:latin typeface="+mn-lt"/>
              <a:ea typeface="+mn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83007" y="1196752"/>
            <a:ext cx="8781481" cy="5486809"/>
            <a:chOff x="31750" y="901700"/>
            <a:chExt cx="9874250" cy="5978412"/>
          </a:xfrm>
        </p:grpSpPr>
        <p:pic>
          <p:nvPicPr>
            <p:cNvPr id="4" name="Picture 2" descr="http://ui.okbase.net/ui/uis/2009/05/10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52">
              <a:off x="5072063" y="1531938"/>
              <a:ext cx="2073275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>
              <a:spLocks noChangeArrowheads="1"/>
            </p:cNvSpPr>
            <p:nvPr/>
          </p:nvSpPr>
          <p:spPr bwMode="auto">
            <a:xfrm>
              <a:off x="4953000" y="908050"/>
              <a:ext cx="4953000" cy="97252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600" b="0">
                  <a:solidFill>
                    <a:schemeClr val="tx1"/>
                  </a:solidFill>
                  <a:latin typeface="+mn-lt"/>
                  <a:ea typeface="+mn-ea"/>
                </a:rPr>
                <a:t>2014</a:t>
              </a:r>
              <a:r>
                <a:rPr lang="zh-TW" altLang="en-US" sz="1600" b="0">
                  <a:solidFill>
                    <a:schemeClr val="tx1"/>
                  </a:solidFill>
                  <a:latin typeface="+mn-lt"/>
                  <a:ea typeface="+mn-ea"/>
                </a:rPr>
                <a:t>年以來全球汽車製造業銷售量呈成長走勢，主要受惠於全球經濟好轉使得民眾購車意願提升，</a:t>
              </a:r>
              <a:r>
                <a:rPr lang="zh-TW" altLang="en-US" sz="1600" b="0">
                  <a:solidFill>
                    <a:srgbClr val="FF0000"/>
                  </a:solidFill>
                  <a:latin typeface="+mn-lt"/>
                  <a:ea typeface="+mn-ea"/>
                </a:rPr>
                <a:t>預計產值可達</a:t>
              </a:r>
              <a:r>
                <a:rPr lang="en-US" altLang="zh-TW" sz="1600" b="0">
                  <a:solidFill>
                    <a:srgbClr val="FF0000"/>
                  </a:solidFill>
                  <a:latin typeface="+mn-lt"/>
                  <a:ea typeface="+mn-ea"/>
                </a:rPr>
                <a:t>2000</a:t>
              </a:r>
              <a:r>
                <a:rPr lang="zh-TW" altLang="en-US" sz="1600" b="0">
                  <a:solidFill>
                    <a:srgbClr val="FF0000"/>
                  </a:solidFill>
                  <a:latin typeface="+mn-lt"/>
                  <a:ea typeface="+mn-ea"/>
                </a:rPr>
                <a:t>億以上</a:t>
              </a:r>
              <a:r>
                <a:rPr lang="zh-TW" altLang="en-US" sz="2000" b="0">
                  <a:solidFill>
                    <a:schemeClr val="tx1"/>
                  </a:solidFill>
                  <a:latin typeface="+mn-lt"/>
                  <a:ea typeface="+mn-ea"/>
                </a:rPr>
                <a:t>。</a:t>
              </a:r>
            </a:p>
          </p:txBody>
        </p:sp>
        <p:sp>
          <p:nvSpPr>
            <p:cNvPr id="6" name="五邊形 5"/>
            <p:cNvSpPr/>
            <p:nvPr/>
          </p:nvSpPr>
          <p:spPr>
            <a:xfrm rot="5400000">
              <a:off x="7797006" y="1664494"/>
              <a:ext cx="1223963" cy="2016125"/>
            </a:xfrm>
            <a:prstGeom prst="homePlate">
              <a:avLst>
                <a:gd name="adj" fmla="val 2962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文字方塊 11"/>
            <p:cNvSpPr txBox="1">
              <a:spLocks noChangeArrowheads="1"/>
            </p:cNvSpPr>
            <p:nvPr/>
          </p:nvSpPr>
          <p:spPr bwMode="auto">
            <a:xfrm>
              <a:off x="7473950" y="2133600"/>
              <a:ext cx="1582738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1600" b="0">
                  <a:solidFill>
                    <a:srgbClr val="FF0000"/>
                  </a:solidFill>
                  <a:latin typeface="+mn-lt"/>
                  <a:ea typeface="+mn-ea"/>
                </a:rPr>
                <a:t>相對帶動沖床與模具需求量成長</a:t>
              </a:r>
              <a:r>
                <a:rPr lang="en-US" altLang="zh-TW" sz="1600" b="0">
                  <a:solidFill>
                    <a:srgbClr val="FF0000"/>
                  </a:solidFill>
                  <a:latin typeface="+mn-lt"/>
                  <a:ea typeface="+mn-ea"/>
                </a:rPr>
                <a:t>!</a:t>
              </a:r>
              <a:endParaRPr lang="zh-TW" altLang="en-US" sz="1600" b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8" name="圖表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1737401"/>
                </p:ext>
              </p:extLst>
            </p:nvPr>
          </p:nvGraphicFramePr>
          <p:xfrm>
            <a:off x="207963" y="3854450"/>
            <a:ext cx="46736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34" name="圖表" r:id="rId4" imgW="4676037" imgH="2853175" progId="Excel.Chart.8">
                    <p:embed/>
                  </p:oleObj>
                </mc:Choice>
                <mc:Fallback>
                  <p:oleObj name="圖表" r:id="rId4" imgW="4676037" imgH="285317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63" y="3854450"/>
                          <a:ext cx="4673600" cy="284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3789363"/>
              <a:ext cx="5214937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4737100" y="6226175"/>
              <a:ext cx="5040313" cy="65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100" b="0" dirty="0">
                  <a:solidFill>
                    <a:schemeClr val="tx1"/>
                  </a:solidFill>
                  <a:latin typeface="+mn-lt"/>
                  <a:ea typeface="+mn-ea"/>
                </a:rPr>
                <a:t>(8462)</a:t>
              </a:r>
              <a:r>
                <a:rPr lang="zh-TW" altLang="en-US" sz="1100" b="0" dirty="0">
                  <a:solidFill>
                    <a:schemeClr val="tx1"/>
                  </a:solidFill>
                  <a:latin typeface="+mn-lt"/>
                  <a:ea typeface="+mn-ea"/>
                </a:rPr>
                <a:t>鍛造、鎚造或模壓衝製之金屬加工工具機（包括壓床）；彎曲、摺疊、矯直、矯平、剪切、衝孔或衝口之金屬工具機（包括壓床）；上述未列名金屬或金屬碳化物加工用壓床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952998" y="3357563"/>
              <a:ext cx="4953000" cy="358775"/>
            </a:xfrm>
            <a:prstGeom prst="roundRect">
              <a:avLst>
                <a:gd name="adj" fmla="val 245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zh-TW" altLang="en-US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沖壓床</a:t>
              </a:r>
              <a:r>
                <a:rPr lang="en-US" altLang="zh-TW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2013</a:t>
              </a:r>
              <a:r>
                <a:rPr lang="zh-TW" altLang="en-US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出口金額約為</a:t>
              </a:r>
              <a:r>
                <a:rPr lang="en-US" altLang="zh-TW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154</a:t>
              </a:r>
              <a:r>
                <a:rPr lang="zh-TW" altLang="en-US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億，進口金額為</a:t>
              </a:r>
              <a:r>
                <a:rPr lang="en-US" altLang="zh-TW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27</a:t>
              </a:r>
              <a:r>
                <a:rPr lang="zh-TW" altLang="en-US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億</a:t>
              </a:r>
              <a:endParaRPr lang="en-US" altLang="zh-TW" sz="1400" b="1" dirty="0"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US" altLang="zh-TW" sz="1400" b="1" dirty="0">
                <a:cs typeface="Times New Roman" panose="02020603050405020304" pitchFamily="18" charset="0"/>
              </a:endParaRPr>
            </a:p>
          </p:txBody>
        </p:sp>
        <p:pic>
          <p:nvPicPr>
            <p:cNvPr id="12" name="圖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" y="901700"/>
              <a:ext cx="4784725" cy="300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294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預期未來市場規模</a:t>
            </a:r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4" y="2428776"/>
            <a:ext cx="4093229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2475" y="1486525"/>
            <a:ext cx="8856000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latin typeface="+mj-ea"/>
                <a:ea typeface="+mj-ea"/>
              </a:rPr>
              <a:t>嵌入式系統的全球市場規模方面，根據資策會</a:t>
            </a:r>
            <a:r>
              <a:rPr lang="en-US" altLang="zh-TW" dirty="0">
                <a:latin typeface="+mj-ea"/>
                <a:ea typeface="+mj-ea"/>
              </a:rPr>
              <a:t>MIC</a:t>
            </a:r>
            <a:r>
              <a:rPr lang="zh-TW" altLang="en-US" dirty="0">
                <a:latin typeface="+mj-ea"/>
                <a:ea typeface="+mj-ea"/>
              </a:rPr>
              <a:t>估計，</a:t>
            </a:r>
            <a:r>
              <a:rPr lang="en-US" altLang="zh-TW" dirty="0">
                <a:latin typeface="+mj-ea"/>
                <a:ea typeface="+mj-ea"/>
              </a:rPr>
              <a:t>2013</a:t>
            </a:r>
            <a:r>
              <a:rPr lang="zh-TW" altLang="en-US" dirty="0">
                <a:latin typeface="+mj-ea"/>
                <a:ea typeface="+mj-ea"/>
              </a:rPr>
              <a:t>年全球嵌入式系統市場規模達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</a:rPr>
              <a:t>50.21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億美</a:t>
            </a:r>
            <a:r>
              <a:rPr lang="zh-TW" altLang="en-US" dirty="0">
                <a:latin typeface="+mj-ea"/>
                <a:ea typeface="+mj-ea"/>
              </a:rPr>
              <a:t>元，年成長率</a:t>
            </a:r>
            <a:r>
              <a:rPr lang="en-US" altLang="zh-TW" dirty="0">
                <a:latin typeface="+mj-ea"/>
                <a:ea typeface="+mj-ea"/>
              </a:rPr>
              <a:t>9.46%</a:t>
            </a:r>
            <a:r>
              <a:rPr lang="zh-TW" altLang="en-US" dirty="0">
                <a:latin typeface="+mj-ea"/>
                <a:ea typeface="+mj-ea"/>
              </a:rPr>
              <a:t>。台灣市場規模約為</a:t>
            </a:r>
            <a:r>
              <a:rPr lang="en-US" altLang="zh-TW" dirty="0">
                <a:latin typeface="+mj-ea"/>
                <a:ea typeface="+mj-ea"/>
              </a:rPr>
              <a:t>14</a:t>
            </a:r>
            <a:r>
              <a:rPr lang="zh-TW" altLang="en-US" dirty="0">
                <a:latin typeface="+mj-ea"/>
                <a:ea typeface="+mj-ea"/>
              </a:rPr>
              <a:t>億新台幣。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26" y="2428776"/>
            <a:ext cx="428168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203848" y="5591076"/>
            <a:ext cx="518256" cy="7239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/>
          </a:p>
        </p:txBody>
      </p:sp>
      <p:sp>
        <p:nvSpPr>
          <p:cNvPr id="8" name="矩形 7"/>
          <p:cNvSpPr/>
          <p:nvPr/>
        </p:nvSpPr>
        <p:spPr>
          <a:xfrm>
            <a:off x="3885249" y="5537527"/>
            <a:ext cx="505121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latin typeface="+mj-ea"/>
                <a:ea typeface="+mj-ea"/>
              </a:rPr>
              <a:t>自動化監控軟體如以</a:t>
            </a:r>
            <a:r>
              <a:rPr lang="en-US" altLang="zh-TW" sz="1600" dirty="0">
                <a:latin typeface="+mj-ea"/>
                <a:ea typeface="+mj-ea"/>
              </a:rPr>
              <a:t>30%</a:t>
            </a:r>
            <a:r>
              <a:rPr lang="zh-TW" altLang="en-US" sz="1600" dirty="0">
                <a:latin typeface="+mj-ea"/>
                <a:ea typeface="+mj-ea"/>
              </a:rPr>
              <a:t>估算，國內每年</a:t>
            </a:r>
            <a:r>
              <a:rPr lang="zh-TW" altLang="en-US" sz="1600" b="1" u="sng" dirty="0">
                <a:solidFill>
                  <a:srgbClr val="FF0000"/>
                </a:solidFill>
                <a:latin typeface="+mj-ea"/>
                <a:ea typeface="+mj-ea"/>
              </a:rPr>
              <a:t>至少約有</a:t>
            </a:r>
            <a:r>
              <a:rPr lang="en-US" altLang="zh-TW" sz="1600" b="1" u="sng" dirty="0">
                <a:solidFill>
                  <a:srgbClr val="FF0000"/>
                </a:solidFill>
                <a:latin typeface="+mj-ea"/>
                <a:ea typeface="+mj-ea"/>
              </a:rPr>
              <a:t>3-4</a:t>
            </a:r>
            <a:r>
              <a:rPr lang="zh-TW" altLang="en-US" sz="1600" b="1" u="sng" dirty="0">
                <a:solidFill>
                  <a:srgbClr val="FF0000"/>
                </a:solidFill>
                <a:latin typeface="+mj-ea"/>
                <a:ea typeface="+mj-ea"/>
              </a:rPr>
              <a:t>億新台幣以上</a:t>
            </a:r>
            <a:r>
              <a:rPr lang="zh-TW" altLang="en-US" sz="1600" dirty="0">
                <a:latin typeface="+mj-ea"/>
                <a:ea typeface="+mj-ea"/>
              </a:rPr>
              <a:t>市場規模；全球至少約有</a:t>
            </a:r>
            <a:r>
              <a:rPr lang="en-US" altLang="zh-TW" sz="1600" b="1" u="sng" dirty="0">
                <a:solidFill>
                  <a:srgbClr val="FF0000"/>
                </a:solidFill>
                <a:latin typeface="+mj-ea"/>
                <a:ea typeface="+mj-ea"/>
              </a:rPr>
              <a:t>16</a:t>
            </a:r>
            <a:r>
              <a:rPr lang="zh-TW" altLang="en-US" sz="1600" b="1" u="sng" dirty="0">
                <a:solidFill>
                  <a:srgbClr val="FF0000"/>
                </a:solidFill>
                <a:latin typeface="+mj-ea"/>
                <a:ea typeface="+mj-ea"/>
              </a:rPr>
              <a:t>億美金以上</a:t>
            </a:r>
            <a:r>
              <a:rPr lang="zh-TW" altLang="en-US" sz="1600" dirty="0">
                <a:latin typeface="+mj-ea"/>
                <a:ea typeface="+mj-ea"/>
              </a:rPr>
              <a:t>規模。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95536" y="5480745"/>
            <a:ext cx="2581290" cy="944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/>
              <a:t>嵌入式系統軟體模組範疇包含下列主要兩項：</a:t>
            </a:r>
            <a:endParaRPr lang="en-US" altLang="zh-TW" sz="1400" dirty="0"/>
          </a:p>
          <a:p>
            <a:pPr>
              <a:defRPr/>
            </a:pPr>
            <a:r>
              <a:rPr lang="en-US" altLang="zh-TW" sz="1400" dirty="0">
                <a:solidFill>
                  <a:srgbClr val="FF0000"/>
                </a:solidFill>
              </a:rPr>
              <a:t>1.</a:t>
            </a:r>
            <a:r>
              <a:rPr lang="zh-TW" altLang="en-US" sz="1400" dirty="0">
                <a:solidFill>
                  <a:srgbClr val="FF0000"/>
                </a:solidFill>
              </a:rPr>
              <a:t>智慧型居家生活應用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1400" dirty="0">
                <a:solidFill>
                  <a:srgbClr val="FF0000"/>
                </a:solidFill>
              </a:rPr>
              <a:t>2.</a:t>
            </a:r>
            <a:r>
              <a:rPr lang="zh-TW" altLang="en-US" sz="1400" dirty="0">
                <a:solidFill>
                  <a:srgbClr val="FF0000"/>
                </a:solidFill>
              </a:rPr>
              <a:t>工業自動化升級</a:t>
            </a:r>
          </a:p>
        </p:txBody>
      </p:sp>
    </p:spTree>
    <p:extLst>
      <p:ext uri="{BB962C8B-B14F-4D97-AF65-F5344CB8AC3E}">
        <p14:creationId xmlns:p14="http://schemas.microsoft.com/office/powerpoint/2010/main" val="289300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產業現況</a:t>
            </a: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52853"/>
              </p:ext>
            </p:extLst>
          </p:nvPr>
        </p:nvGraphicFramePr>
        <p:xfrm>
          <a:off x="720850" y="2288282"/>
          <a:ext cx="7930092" cy="4381078"/>
        </p:xfrm>
        <a:graphic>
          <a:graphicData uri="http://schemas.openxmlformats.org/drawingml/2006/table">
            <a:tbl>
              <a:tblPr firstRow="1" bandRow="1"/>
              <a:tblGrid>
                <a:gridCol w="3965046"/>
                <a:gridCol w="3965046"/>
              </a:tblGrid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服務項目</a:t>
                      </a:r>
                      <a:endParaRPr lang="zh-TW" sz="18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服務概述</a:t>
                      </a:r>
                      <a:endParaRPr lang="zh-TW" sz="18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安裝服務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進行機台之安裝、測試與現場適地調整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操作教育訓練服務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提供客戶加工操作的技術訓練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故障排除服務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提供機台故障時的軟硬體完修服務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主動保養服務</a:t>
                      </a:r>
                      <a:endParaRPr lang="zh-TW" sz="18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定期追蹤機台保養時程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加工程式諮詢服務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提供加工</a:t>
                      </a: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程式與機台性能搭配最適化的諮詢服務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性能調校服務</a:t>
                      </a:r>
                      <a:r>
                        <a:rPr lang="en-US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調機服務</a:t>
                      </a:r>
                      <a:r>
                        <a:rPr lang="en-US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提供性能微調與試行的服務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清潔服務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提供機台清洗保養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性能保證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給予性能穩定與精密度保證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機台保固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對整機提供保固服務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硬體更新服務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對堪用品的更新服務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機台大修服務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機台進行翻新重整服務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337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ctr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機台昇級服務</a:t>
                      </a:r>
                      <a:endParaRPr lang="zh-TW" sz="18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algn="just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365F91"/>
                          </a:solidFill>
                          <a:latin typeface="+mn-ea"/>
                          <a:ea typeface="+mn-ea"/>
                          <a:cs typeface="Times New Roman"/>
                        </a:rPr>
                        <a:t>老舊機台的性能昇級服務</a:t>
                      </a:r>
                      <a:endParaRPr lang="zh-TW" sz="16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108200" y="1073846"/>
            <a:ext cx="7856288" cy="869674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1" lang="zh-TW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五邊形 7"/>
          <p:cNvSpPr>
            <a:spLocks noChangeArrowheads="1"/>
          </p:cNvSpPr>
          <p:nvPr/>
        </p:nvSpPr>
        <p:spPr bwMode="auto">
          <a:xfrm>
            <a:off x="179512" y="1073846"/>
            <a:ext cx="1322435" cy="869674"/>
          </a:xfrm>
          <a:prstGeom prst="homePlate">
            <a:avLst>
              <a:gd name="adj" fmla="val 28000"/>
            </a:avLst>
          </a:prstGeom>
          <a:gradFill rotWithShape="1">
            <a:gsLst>
              <a:gs pos="0">
                <a:srgbClr val="00007F"/>
              </a:gs>
              <a:gs pos="50000">
                <a:srgbClr val="0000B8"/>
              </a:gs>
              <a:gs pos="100000">
                <a:srgbClr val="0000DB"/>
              </a:gs>
            </a:gsLst>
            <a:lin ang="2700000" scaled="1"/>
          </a:gra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zh-TW" altLang="en-US">
                <a:solidFill>
                  <a:srgbClr val="FFFFFF"/>
                </a:solidFill>
                <a:latin typeface="+mn-lt"/>
              </a:rPr>
              <a:t>售後服務博大精深</a:t>
            </a:r>
          </a:p>
        </p:txBody>
      </p:sp>
      <p:sp>
        <p:nvSpPr>
          <p:cNvPr id="11" name="文字方塊 8"/>
          <p:cNvSpPr txBox="1">
            <a:spLocks noChangeArrowheads="1"/>
          </p:cNvSpPr>
          <p:nvPr/>
        </p:nvSpPr>
        <p:spPr bwMode="auto">
          <a:xfrm>
            <a:off x="1587625" y="1196082"/>
            <a:ext cx="69028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eaLnBrk="0" hangingPunct="0">
              <a:buClr>
                <a:srgbClr val="0000CC"/>
              </a:buClr>
              <a:buFont typeface="Wingdings" pitchFamily="2" charset="2"/>
              <a:buChar char=""/>
              <a:defRPr/>
            </a:pPr>
            <a:r>
              <a:rPr kumimoji="1" lang="zh-TW" altLang="en-US" sz="1600" dirty="0">
                <a:solidFill>
                  <a:srgbClr val="000000"/>
                </a:solidFill>
                <a:latin typeface="+mn-lt"/>
              </a:rPr>
              <a:t>沖壓床之售後服務種類繁多，但對客戶而言皆為重要之生產財服務，因此需全力支援，但廠商的支援卻也成為負擔。</a:t>
            </a:r>
            <a:endParaRPr kumimoji="1" lang="en-US" altLang="zh-TW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97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+mn-ea"/>
              </a:rPr>
              <a:t>產業面臨瓶頸</a:t>
            </a:r>
            <a:endParaRPr lang="zh-TW" altLang="en-US" dirty="0">
              <a:latin typeface="+mn-lt"/>
              <a:ea typeface="+mn-ea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79512" y="1341438"/>
            <a:ext cx="8754048" cy="5029677"/>
            <a:chOff x="671" y="1341438"/>
            <a:chExt cx="9180512" cy="5029677"/>
          </a:xfrm>
        </p:grpSpPr>
        <p:sp>
          <p:nvSpPr>
            <p:cNvPr id="16" name="五邊形 2"/>
            <p:cNvSpPr>
              <a:spLocks noChangeArrowheads="1"/>
            </p:cNvSpPr>
            <p:nvPr/>
          </p:nvSpPr>
          <p:spPr bwMode="auto">
            <a:xfrm>
              <a:off x="671" y="1341438"/>
              <a:ext cx="9072563" cy="935038"/>
            </a:xfrm>
            <a:prstGeom prst="homePlate">
              <a:avLst>
                <a:gd name="adj" fmla="val 50042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7" name="文字方塊 3"/>
            <p:cNvSpPr txBox="1">
              <a:spLocks noChangeArrowheads="1"/>
            </p:cNvSpPr>
            <p:nvPr/>
          </p:nvSpPr>
          <p:spPr bwMode="auto">
            <a:xfrm>
              <a:off x="143546" y="1341438"/>
              <a:ext cx="84248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2000" b="0">
                  <a:solidFill>
                    <a:srgbClr val="002060"/>
                  </a:solidFill>
                  <a:latin typeface="+mn-lt"/>
                  <a:ea typeface="+mn-ea"/>
                </a:rPr>
                <a:t>汽車板金沖壓加工整線</a:t>
              </a:r>
              <a:r>
                <a:rPr lang="zh-TW" altLang="en-US" sz="2000" b="0">
                  <a:solidFill>
                    <a:srgbClr val="FF0000"/>
                  </a:solidFill>
                  <a:latin typeface="+mn-lt"/>
                  <a:ea typeface="+mn-ea"/>
                </a:rPr>
                <a:t>跨設備資訊難以整合</a:t>
              </a:r>
              <a:r>
                <a:rPr lang="zh-TW" altLang="en-US" sz="2000" b="0">
                  <a:solidFill>
                    <a:srgbClr val="002060"/>
                  </a:solidFill>
                  <a:latin typeface="+mn-lt"/>
                  <a:ea typeface="+mn-ea"/>
                </a:rPr>
                <a:t>，導致無法將設備資訊有效運用。</a:t>
              </a:r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84" y="2324101"/>
              <a:ext cx="3335337" cy="266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橢圓 18"/>
            <p:cNvSpPr/>
            <p:nvPr/>
          </p:nvSpPr>
          <p:spPr>
            <a:xfrm>
              <a:off x="3636046" y="2332038"/>
              <a:ext cx="1908175" cy="64928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EBEBE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Machine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28484" y="2332038"/>
              <a:ext cx="1908175" cy="649288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EBEBE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Machine</a:t>
              </a:r>
              <a:endParaRPr kumimoji="1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cxnSp>
          <p:nvCxnSpPr>
            <p:cNvPr id="21" name="直線單箭頭接點 3"/>
            <p:cNvCxnSpPr>
              <a:cxnSpLocks noChangeShapeType="1"/>
              <a:stCxn id="19" idx="6"/>
              <a:endCxn id="20" idx="2"/>
            </p:cNvCxnSpPr>
            <p:nvPr/>
          </p:nvCxnSpPr>
          <p:spPr bwMode="auto">
            <a:xfrm>
              <a:off x="5544221" y="2657476"/>
              <a:ext cx="1084263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文字方塊 21"/>
            <p:cNvSpPr txBox="1"/>
            <p:nvPr/>
          </p:nvSpPr>
          <p:spPr>
            <a:xfrm>
              <a:off x="3888459" y="2994026"/>
              <a:ext cx="1871662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eaLnBrk="0" hangingPunct="0">
                <a:buFont typeface="Wingdings" panose="05000000000000000000" pitchFamily="2" charset="2"/>
                <a:buChar char="l"/>
                <a:defRPr/>
              </a:pP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kumimoji="1" lang="zh-TW" altLang="en-US" sz="1400" dirty="0">
                  <a:solidFill>
                    <a:srgbClr val="000000"/>
                  </a:solidFill>
                  <a:latin typeface="+mn-lt"/>
                </a:rPr>
                <a:t>廠牌沖床</a:t>
              </a:r>
              <a:endParaRPr kumimoji="1" lang="en-US" altLang="zh-TW" sz="1400" dirty="0">
                <a:solidFill>
                  <a:srgbClr val="000000"/>
                </a:solidFill>
                <a:latin typeface="+mn-lt"/>
              </a:endParaRPr>
            </a:p>
            <a:p>
              <a:pPr marL="342900" indent="-342900" eaLnBrk="0" hangingPunct="0">
                <a:buFont typeface="Wingdings" panose="05000000000000000000" pitchFamily="2" charset="2"/>
                <a:buChar char="l"/>
                <a:defRPr/>
              </a:pP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kumimoji="1" lang="zh-TW" altLang="en-US" sz="1400" dirty="0">
                  <a:solidFill>
                    <a:srgbClr val="000000"/>
                  </a:solidFill>
                  <a:latin typeface="+mn-lt"/>
                </a:rPr>
                <a:t>廠牌傳送裝置</a:t>
              </a:r>
              <a:endParaRPr kumimoji="1" lang="en-US" altLang="zh-TW" sz="1400" dirty="0">
                <a:solidFill>
                  <a:srgbClr val="000000"/>
                </a:solidFill>
                <a:latin typeface="+mn-lt"/>
              </a:endParaRPr>
            </a:p>
            <a:p>
              <a:pPr marL="342900" indent="-342900" eaLnBrk="0" hangingPunct="0">
                <a:buFont typeface="Wingdings" panose="05000000000000000000" pitchFamily="2" charset="2"/>
                <a:buChar char="l"/>
                <a:defRPr/>
              </a:pP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kumimoji="1" lang="zh-TW" altLang="en-US" sz="1400" dirty="0">
                  <a:solidFill>
                    <a:srgbClr val="000000"/>
                  </a:solidFill>
                  <a:latin typeface="+mn-lt"/>
                </a:rPr>
                <a:t>廠</a:t>
              </a: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Sensor</a:t>
              </a:r>
              <a:endParaRPr kumimoji="1" lang="zh-TW" altLang="en-US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912646" y="2994026"/>
              <a:ext cx="1871663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0" hangingPunct="0">
                <a:buFont typeface="Wingdings" panose="05000000000000000000" pitchFamily="2" charset="2"/>
                <a:buChar char="l"/>
                <a:defRPr/>
              </a:pP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B</a:t>
              </a:r>
              <a:r>
                <a:rPr kumimoji="1" lang="zh-TW" altLang="en-US" sz="1400" dirty="0">
                  <a:solidFill>
                    <a:srgbClr val="000000"/>
                  </a:solidFill>
                  <a:latin typeface="+mn-lt"/>
                </a:rPr>
                <a:t>廠牌沖床</a:t>
              </a:r>
              <a:endParaRPr kumimoji="1" lang="en-US" altLang="zh-TW" sz="1400" dirty="0">
                <a:solidFill>
                  <a:srgbClr val="000000"/>
                </a:solidFill>
                <a:latin typeface="+mn-lt"/>
              </a:endParaRPr>
            </a:p>
            <a:p>
              <a:pPr marL="285750" indent="-285750" eaLnBrk="0" hangingPunct="0">
                <a:buFont typeface="Wingdings" panose="05000000000000000000" pitchFamily="2" charset="2"/>
                <a:buChar char="l"/>
                <a:defRPr/>
              </a:pP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B</a:t>
              </a:r>
              <a:r>
                <a:rPr kumimoji="1" lang="zh-TW" altLang="en-US" sz="1400" dirty="0">
                  <a:solidFill>
                    <a:srgbClr val="000000"/>
                  </a:solidFill>
                  <a:latin typeface="+mn-lt"/>
                </a:rPr>
                <a:t>廠牌傳送裝置</a:t>
              </a:r>
              <a:endParaRPr kumimoji="1" lang="en-US" altLang="zh-TW" sz="1400" dirty="0">
                <a:solidFill>
                  <a:srgbClr val="000000"/>
                </a:solidFill>
                <a:latin typeface="+mn-lt"/>
              </a:endParaRPr>
            </a:p>
            <a:p>
              <a:pPr marL="285750" indent="-285750" eaLnBrk="0" hangingPunct="0">
                <a:buFont typeface="Wingdings" panose="05000000000000000000" pitchFamily="2" charset="2"/>
                <a:buChar char="l"/>
                <a:defRPr/>
              </a:pP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B</a:t>
              </a:r>
              <a:r>
                <a:rPr kumimoji="1" lang="zh-TW" altLang="en-US" sz="1400" dirty="0">
                  <a:solidFill>
                    <a:srgbClr val="000000"/>
                  </a:solidFill>
                  <a:latin typeface="+mn-lt"/>
                </a:rPr>
                <a:t>廠</a:t>
              </a:r>
              <a:r>
                <a:rPr kumimoji="1" lang="en-US" altLang="zh-TW" sz="1400" dirty="0">
                  <a:solidFill>
                    <a:srgbClr val="000000"/>
                  </a:solidFill>
                  <a:latin typeface="+mn-lt"/>
                </a:rPr>
                <a:t>Sensor</a:t>
              </a:r>
              <a:endParaRPr kumimoji="1" lang="zh-TW" altLang="en-US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向下箭號 23"/>
            <p:cNvSpPr/>
            <p:nvPr/>
          </p:nvSpPr>
          <p:spPr>
            <a:xfrm>
              <a:off x="4590134" y="3860801"/>
              <a:ext cx="3043237" cy="720725"/>
            </a:xfrm>
            <a:prstGeom prst="downArrow">
              <a:avLst/>
            </a:prstGeom>
            <a:gradFill rotWithShape="1">
              <a:gsLst>
                <a:gs pos="0">
                  <a:srgbClr val="EBEBEB">
                    <a:tint val="50000"/>
                    <a:satMod val="300000"/>
                  </a:srgbClr>
                </a:gs>
                <a:gs pos="35000">
                  <a:srgbClr val="EBEBEB">
                    <a:tint val="37000"/>
                    <a:satMod val="300000"/>
                  </a:srgbClr>
                </a:gs>
                <a:gs pos="100000">
                  <a:srgbClr val="EBEBE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EBEBE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3636046" y="4786790"/>
              <a:ext cx="5545137" cy="1584325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+mn-lt"/>
                  <a:cs typeface="+mn-cs"/>
                </a:rPr>
                <a:t>跨設備通訊標準不一，無法確切了解各機台間加工狀態。</a:t>
              </a:r>
              <a:endPara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endParaRP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+mn-lt"/>
                  <a:cs typeface="+mn-cs"/>
                </a:rPr>
                <a:t>沖壓生產資訊無法即時擷取，無法反映真實產線狀態。</a:t>
              </a:r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734" y="3330576"/>
              <a:ext cx="1062037" cy="106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465809" y="5302251"/>
              <a:ext cx="29330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kumimoji="1" lang="zh-TW" altLang="en-US" sz="2000" b="1" dirty="0">
                  <a:solidFill>
                    <a:srgbClr val="000000"/>
                  </a:solidFill>
                  <a:latin typeface="+mn-lt"/>
                </a:rPr>
                <a:t>如何取得正確資訊仍是困擾→從</a:t>
              </a:r>
              <a:r>
                <a:rPr kumimoji="1" lang="zh-TW" altLang="en-US" sz="2000" b="1" dirty="0">
                  <a:solidFill>
                    <a:srgbClr val="FF0000"/>
                  </a:solidFill>
                  <a:latin typeface="+mn-lt"/>
                </a:rPr>
                <a:t>源頭及時擷取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+mn-lt"/>
                </a:rPr>
                <a:t>最佳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56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產業面臨瓶頸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" y="1124744"/>
            <a:ext cx="8730229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51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876425" y="3073226"/>
            <a:ext cx="5311775" cy="688975"/>
            <a:chOff x="720" y="1392"/>
            <a:chExt cx="4058" cy="48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latin typeface="+mn-lt"/>
              </a:endParaRPr>
            </a:p>
          </p:txBody>
        </p:sp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  <p:sp>
            <p:nvSpPr>
              <p:cNvPr id="6963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</p:grpSp>
      </p:grp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1876425" y="3938414"/>
            <a:ext cx="5311775" cy="688975"/>
            <a:chOff x="720" y="1392"/>
            <a:chExt cx="4058" cy="480"/>
          </a:xfrm>
        </p:grpSpPr>
        <p:sp>
          <p:nvSpPr>
            <p:cNvPr id="6964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latin typeface="+mn-lt"/>
              </a:endParaRPr>
            </a:p>
          </p:txBody>
        </p:sp>
        <p:grpSp>
          <p:nvGrpSpPr>
            <p:cNvPr id="69641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4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  <p:sp>
            <p:nvSpPr>
              <p:cNvPr id="6964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</p:grp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1876425" y="4795664"/>
            <a:ext cx="5311775" cy="688975"/>
            <a:chOff x="720" y="1392"/>
            <a:chExt cx="4058" cy="480"/>
          </a:xfrm>
        </p:grpSpPr>
        <p:sp>
          <p:nvSpPr>
            <p:cNvPr id="69645" name="AutoShape 13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latin typeface="+mn-lt"/>
              </a:endParaRPr>
            </a:p>
          </p:txBody>
        </p:sp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47" name="AutoShape 15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  <p:sp>
            <p:nvSpPr>
              <p:cNvPr id="69648" name="AutoShape 16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</p:grpSp>
      </p:grpSp>
      <p:grpSp>
        <p:nvGrpSpPr>
          <p:cNvPr id="69649" name="Group 17"/>
          <p:cNvGrpSpPr>
            <a:grpSpLocks/>
          </p:cNvGrpSpPr>
          <p:nvPr/>
        </p:nvGrpSpPr>
        <p:grpSpPr bwMode="auto">
          <a:xfrm>
            <a:off x="1876425" y="2209626"/>
            <a:ext cx="5311775" cy="688975"/>
            <a:chOff x="720" y="1392"/>
            <a:chExt cx="4058" cy="480"/>
          </a:xfrm>
        </p:grpSpPr>
        <p:sp>
          <p:nvSpPr>
            <p:cNvPr id="69650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latin typeface="+mn-lt"/>
              </a:endParaRPr>
            </a:p>
          </p:txBody>
        </p:sp>
        <p:grpSp>
          <p:nvGrpSpPr>
            <p:cNvPr id="69651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52" name="AutoShape 2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  <p:sp>
            <p:nvSpPr>
              <p:cNvPr id="69653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+mn-lt"/>
                </a:endParaRPr>
              </a:p>
            </p:txBody>
          </p:sp>
        </p:grpSp>
      </p:grpSp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2343150" y="2323926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 smtClean="0">
                <a:solidFill>
                  <a:srgbClr val="FFFFFF"/>
                </a:solidFill>
                <a:latin typeface="+mn-lt"/>
              </a:rPr>
              <a:t>企業概況</a:t>
            </a:r>
            <a:endParaRPr lang="en-US" altLang="zh-TW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black">
          <a:xfrm>
            <a:off x="2354263" y="3181176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 smtClean="0">
                <a:solidFill>
                  <a:srgbClr val="FFFFFF"/>
                </a:solidFill>
                <a:latin typeface="+mn-lt"/>
              </a:rPr>
              <a:t>產業背景</a:t>
            </a:r>
            <a:endParaRPr lang="en-US" altLang="zh-TW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black">
          <a:xfrm>
            <a:off x="2354263" y="4040014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>
                <a:solidFill>
                  <a:srgbClr val="FFFFFF"/>
                </a:solidFill>
              </a:rPr>
              <a:t>策略分析</a:t>
            </a:r>
            <a:endParaRPr lang="en-US" altLang="zh-TW" sz="2400" b="1" dirty="0">
              <a:solidFill>
                <a:srgbClr val="FFFFFF"/>
              </a:solidFill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black">
          <a:xfrm>
            <a:off x="2354263" y="4887739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 smtClean="0">
                <a:solidFill>
                  <a:srgbClr val="FFFFFF"/>
                </a:solidFill>
                <a:latin typeface="+mn-lt"/>
              </a:rPr>
              <a:t>效益分析</a:t>
            </a:r>
            <a:endParaRPr lang="en-US" altLang="zh-TW" sz="24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9659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81162" y="481879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0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92275" y="391301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1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92275" y="306211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2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81163" y="220486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3" name="Text Box 31"/>
          <p:cNvSpPr txBox="1">
            <a:spLocks noChangeArrowheads="1"/>
          </p:cNvSpPr>
          <p:nvPr/>
        </p:nvSpPr>
        <p:spPr bwMode="gray">
          <a:xfrm>
            <a:off x="2022475" y="48956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+mn-lt"/>
              </a:rPr>
              <a:t>4</a:t>
            </a:r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gray">
          <a:xfrm>
            <a:off x="2001838" y="230170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+mn-lt"/>
              </a:rPr>
              <a:t>1</a:t>
            </a:r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gray">
          <a:xfrm>
            <a:off x="2014538" y="316053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+mn-lt"/>
              </a:rPr>
              <a:t>2</a:t>
            </a:r>
          </a:p>
        </p:txBody>
      </p:sp>
      <p:sp>
        <p:nvSpPr>
          <p:cNvPr id="69666" name="Text Box 34"/>
          <p:cNvSpPr txBox="1">
            <a:spLocks noChangeArrowheads="1"/>
          </p:cNvSpPr>
          <p:nvPr/>
        </p:nvSpPr>
        <p:spPr bwMode="gray">
          <a:xfrm>
            <a:off x="2014538" y="404795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+mn-lt"/>
              </a:rPr>
              <a:t>3</a:t>
            </a:r>
          </a:p>
        </p:txBody>
      </p:sp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+mn-ea"/>
              </a:rPr>
              <a:t>簡報架構</a:t>
            </a:r>
            <a:endParaRPr lang="en-US" altLang="zh-TW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國外技術發展</a:t>
            </a:r>
            <a:r>
              <a:rPr lang="en-US" altLang="zh-TW" dirty="0" smtClean="0"/>
              <a:t>-</a:t>
            </a:r>
            <a:r>
              <a:rPr lang="zh-TW" altLang="en-US" dirty="0" smtClean="0"/>
              <a:t>洛克威爾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323528" y="1074561"/>
            <a:ext cx="8691438" cy="5650774"/>
            <a:chOff x="273050" y="636628"/>
            <a:chExt cx="9432925" cy="594469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1109663"/>
              <a:ext cx="7088188" cy="533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18"/>
            <p:cNvSpPr>
              <a:spLocks noChangeArrowheads="1"/>
            </p:cNvSpPr>
            <p:nvPr/>
          </p:nvSpPr>
          <p:spPr bwMode="auto">
            <a:xfrm>
              <a:off x="4017963" y="6365875"/>
              <a:ext cx="4103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800" b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Publication Number MACOVP-AP002A-EN-D – February 2004</a:t>
              </a:r>
              <a:endParaRPr lang="zh-TW" altLang="en-US" sz="8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329488" y="3390900"/>
              <a:ext cx="2371725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  <a:defRPr/>
              </a:pPr>
              <a:r>
                <a:rPr lang="zh-TW" altLang="en-US" sz="1600" dirty="0">
                  <a:latin typeface="+mn-lt"/>
                  <a:ea typeface="+mj-ea"/>
                </a:rPr>
                <a:t>整個架構流程詳細說明洛克威爾</a:t>
              </a:r>
              <a:r>
                <a:rPr lang="zh-TW" altLang="en-US" sz="1600" dirty="0">
                  <a:solidFill>
                    <a:srgbClr val="FF0000"/>
                  </a:solidFill>
                  <a:latin typeface="+mn-lt"/>
                  <a:ea typeface="+mj-ea"/>
                </a:rPr>
                <a:t>資訊化嵌入式系統</a:t>
              </a:r>
              <a:r>
                <a:rPr lang="zh-TW" altLang="en-US" sz="1600" dirty="0">
                  <a:latin typeface="+mn-lt"/>
                  <a:ea typeface="+mj-ea"/>
                </a:rPr>
                <a:t>的概念</a:t>
              </a:r>
              <a:r>
                <a:rPr lang="en-US" altLang="zh-TW" sz="1600" dirty="0">
                  <a:latin typeface="+mn-lt"/>
                  <a:ea typeface="+mj-ea"/>
                </a:rPr>
                <a:t> </a:t>
              </a:r>
            </a:p>
            <a:p>
              <a:pPr>
                <a:defRPr/>
              </a:pPr>
              <a:endParaRPr lang="en-US" altLang="zh-TW" sz="1400" dirty="0">
                <a:latin typeface="+mn-lt"/>
                <a:ea typeface="+mj-ea"/>
              </a:endParaRPr>
            </a:p>
            <a:p>
              <a:pPr marL="285750" indent="-285750">
                <a:buFont typeface="Wingdings" panose="05000000000000000000" pitchFamily="2" charset="2"/>
                <a:buChar char="p"/>
                <a:defRPr/>
              </a:pPr>
              <a:r>
                <a:rPr lang="zh-TW" altLang="en-US" sz="1600" dirty="0">
                  <a:latin typeface="+mn-lt"/>
                  <a:ea typeface="+mj-ea"/>
                </a:rPr>
                <a:t>詳細描述了洛克威爾自動化解決方案可大幅應用於</a:t>
              </a:r>
              <a:r>
                <a:rPr lang="zh-TW" altLang="en-US" sz="1600" dirty="0">
                  <a:solidFill>
                    <a:srgbClr val="FF0000"/>
                  </a:solidFill>
                  <a:latin typeface="+mn-lt"/>
                  <a:ea typeface="+mj-ea"/>
                </a:rPr>
                <a:t>工廠整合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/>
                  <a:ea typeface="微軟正黑體"/>
                </a:rPr>
                <a:t>、</a:t>
              </a:r>
              <a:r>
                <a:rPr lang="zh-TW" altLang="en-US" sz="1600" dirty="0">
                  <a:solidFill>
                    <a:srgbClr val="FF0000"/>
                  </a:solidFill>
                  <a:latin typeface="+mn-lt"/>
                  <a:ea typeface="+mj-ea"/>
                </a:rPr>
                <a:t>工程現場管控</a:t>
              </a:r>
              <a:endParaRPr lang="zh-TW" altLang="en-US" sz="1400" dirty="0">
                <a:solidFill>
                  <a:srgbClr val="FF0000"/>
                </a:solidFill>
                <a:latin typeface="+mn-lt"/>
                <a:ea typeface="+mj-ea"/>
              </a:endParaRPr>
            </a:p>
          </p:txBody>
        </p:sp>
        <p:sp>
          <p:nvSpPr>
            <p:cNvPr id="7" name="矩形 20"/>
            <p:cNvSpPr>
              <a:spLocks noChangeArrowheads="1"/>
            </p:cNvSpPr>
            <p:nvPr/>
          </p:nvSpPr>
          <p:spPr bwMode="auto">
            <a:xfrm>
              <a:off x="7361238" y="1533525"/>
              <a:ext cx="2344737" cy="13234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Font typeface="Wingdings" pitchFamily="2" charset="2"/>
                <a:buChar char="p"/>
                <a:defRPr/>
              </a:pPr>
              <a:r>
                <a:rPr lang="zh-TW" altLang="en-US" sz="1600" dirty="0" smtClean="0">
                  <a:latin typeface="+mn-lt"/>
                  <a:ea typeface="+mj-ea"/>
                </a:rPr>
                <a:t>左圖的系統架構為洛克威爾對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n-lt"/>
                  <a:ea typeface="+mj-ea"/>
                </a:rPr>
                <a:t>資訊化企業的概念</a:t>
              </a:r>
              <a:r>
                <a:rPr lang="zh-TW" altLang="en-US" sz="1600" dirty="0" smtClean="0">
                  <a:latin typeface="+mn-lt"/>
                  <a:ea typeface="+mj-ea"/>
                </a:rPr>
                <a:t>，用於配置規劃整合到企業及未來各種可能的解決方案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49516" y="636628"/>
              <a:ext cx="223651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00" b="1" dirty="0">
                  <a:latin typeface="+mn-ea"/>
                  <a:ea typeface="+mn-ea"/>
                </a:rPr>
                <a:t>掌握資訊是決策的源頭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218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國外技術發展趨勢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3288" y="105273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/>
              <a:t>產線設備資訊整合</a:t>
            </a:r>
            <a:endParaRPr lang="zh-TW" altLang="en-US" sz="20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79512" y="1452846"/>
            <a:ext cx="8856984" cy="5333717"/>
            <a:chOff x="11113" y="1125538"/>
            <a:chExt cx="9766300" cy="5661025"/>
          </a:xfrm>
        </p:grpSpPr>
        <p:pic>
          <p:nvPicPr>
            <p:cNvPr id="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3" y="1125538"/>
              <a:ext cx="6524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688013" y="1157288"/>
              <a:ext cx="3960812" cy="95410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DDDDDD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MERLIN</a:t>
              </a:r>
              <a:r>
                <a:rPr kumimoji="1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伺服主機：透過</a:t>
              </a:r>
              <a:r>
                <a:rPr kumimoji="1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Ax9150</a:t>
              </a:r>
              <a:r>
                <a:rPr kumimoji="1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介面卡與工業機器相接，可透過</a:t>
              </a:r>
              <a:r>
                <a:rPr kumimoji="1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CNC</a:t>
              </a:r>
              <a:r>
                <a:rPr kumimoji="1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提供的函式、</a:t>
              </a:r>
              <a:r>
                <a:rPr kumimoji="1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RS-232</a:t>
              </a:r>
              <a:r>
                <a:rPr kumimoji="1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、</a:t>
              </a:r>
              <a:r>
                <a:rPr kumimoji="1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PLC</a:t>
              </a:r>
              <a:r>
                <a:rPr kumimoji="1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與機台互相連接。自動監測設備的事件狀態。</a:t>
              </a:r>
            </a:p>
          </p:txBody>
        </p:sp>
        <p:pic>
          <p:nvPicPr>
            <p:cNvPr id="7" name="圖片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00" y="4292600"/>
              <a:ext cx="5256213" cy="249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7113588" y="4076700"/>
              <a:ext cx="2535237" cy="52322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C8C8C8"/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FORCAM_Shop</a:t>
              </a:r>
              <a:r>
                <a:rPr kumimoji="1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 Floor Management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pic>
          <p:nvPicPr>
            <p:cNvPr id="9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4" y="4386063"/>
              <a:ext cx="4427538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273050" y="3933825"/>
              <a:ext cx="1391728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C8C8C8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+mn-cs"/>
                </a:rPr>
                <a:t>LYNAR_Clarity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769100" y="2533650"/>
              <a:ext cx="287972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1" lang="zh-TW" altLang="en-US" b="1" dirty="0">
                  <a:solidFill>
                    <a:srgbClr val="000000"/>
                  </a:solidFill>
                  <a:latin typeface="+mn-lt"/>
                </a:rPr>
                <a:t>各項資料的時間關聯性也是重點</a:t>
              </a:r>
              <a:r>
                <a:rPr kumimoji="1" lang="en-US" altLang="zh-TW" b="1" dirty="0">
                  <a:solidFill>
                    <a:srgbClr val="000000"/>
                  </a:solidFill>
                  <a:latin typeface="+mn-lt"/>
                </a:rPr>
                <a:t>-</a:t>
              </a:r>
              <a:r>
                <a:rPr kumimoji="1" lang="zh-TW" altLang="en-US" b="1" dirty="0">
                  <a:solidFill>
                    <a:srgbClr val="FF0000"/>
                  </a:solidFill>
                  <a:latin typeface="+mn-lt"/>
                </a:rPr>
                <a:t>發生的時間順序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73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國外解決方案 缺點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00933364"/>
              </p:ext>
            </p:extLst>
          </p:nvPr>
        </p:nvGraphicFramePr>
        <p:xfrm>
          <a:off x="217992" y="1341438"/>
          <a:ext cx="8708015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08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67544" y="1190366"/>
            <a:ext cx="8404547" cy="5480757"/>
            <a:chOff x="415925" y="979487"/>
            <a:chExt cx="9145588" cy="5689602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6451600" y="3573463"/>
              <a:ext cx="1266741" cy="209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2500">
                  <a:solidFill>
                    <a:srgbClr val="EAEAEA"/>
                  </a:solidFill>
                  <a:latin typeface="+mn-lt"/>
                  <a:ea typeface="+mn-ea"/>
                </a:rPr>
                <a:t>T</a:t>
              </a: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003425" y="3573463"/>
              <a:ext cx="1558046" cy="209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2500">
                  <a:solidFill>
                    <a:srgbClr val="EAEAEA"/>
                  </a:solidFill>
                  <a:latin typeface="+mn-lt"/>
                  <a:ea typeface="+mn-ea"/>
                </a:rPr>
                <a:t>O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5951538" y="981075"/>
              <a:ext cx="1847607" cy="209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2500">
                  <a:solidFill>
                    <a:srgbClr val="EAEAEA"/>
                  </a:solidFill>
                  <a:latin typeface="+mn-lt"/>
                  <a:ea typeface="+mn-ea"/>
                </a:rPr>
                <a:t>W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097088" y="979488"/>
              <a:ext cx="1364424" cy="209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2500">
                  <a:solidFill>
                    <a:srgbClr val="EAEAEA"/>
                  </a:solidFill>
                  <a:latin typeface="+mn-lt"/>
                  <a:ea typeface="+mn-ea"/>
                </a:rPr>
                <a:t>S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097463" y="3716338"/>
              <a:ext cx="4464050" cy="2952750"/>
            </a:xfrm>
            <a:prstGeom prst="roundRect">
              <a:avLst>
                <a:gd name="adj" fmla="val 5940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808080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zh-TW" sz="1600" dirty="0" smtClean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2000" dirty="0">
                  <a:solidFill>
                    <a:schemeClr val="tx1"/>
                  </a:solidFill>
                  <a:latin typeface="+mn-lt"/>
                  <a:ea typeface="+mn-ea"/>
                </a:rPr>
                <a:t>威脅</a:t>
              </a:r>
              <a:r>
                <a:rPr lang="en-US" altLang="zh-TW" sz="2000" dirty="0">
                  <a:solidFill>
                    <a:schemeClr val="tx1"/>
                  </a:solidFill>
                  <a:latin typeface="+mn-lt"/>
                  <a:ea typeface="+mn-ea"/>
                </a:rPr>
                <a:t>Threat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þ"/>
              </a:pPr>
              <a:r>
                <a:rPr lang="zh-TW" altLang="en-US" sz="1400" b="0" dirty="0">
                  <a:solidFill>
                    <a:srgbClr val="000000"/>
                  </a:solidFill>
                  <a:latin typeface="+mn-lt"/>
                  <a:ea typeface="+mn-ea"/>
                </a:rPr>
                <a:t>新興國家機台低價競爭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þ"/>
              </a:pPr>
              <a:r>
                <a:rPr lang="zh-TW" altLang="en-US" sz="1400" b="0" dirty="0">
                  <a:solidFill>
                    <a:srgbClr val="000000"/>
                  </a:solidFill>
                  <a:latin typeface="+mn-lt"/>
                  <a:ea typeface="+mn-ea"/>
                </a:rPr>
                <a:t>標準化機台比例過高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þ"/>
              </a:pPr>
              <a:r>
                <a:rPr lang="zh-TW" altLang="en-US" sz="1400" b="0" dirty="0">
                  <a:solidFill>
                    <a:srgbClr val="000000"/>
                  </a:solidFill>
                  <a:latin typeface="+mn-lt"/>
                  <a:ea typeface="+mn-ea"/>
                </a:rPr>
                <a:t>出口大陸比例過高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991100" y="979487"/>
              <a:ext cx="4570413" cy="2593975"/>
            </a:xfrm>
            <a:prstGeom prst="roundRect">
              <a:avLst>
                <a:gd name="adj" fmla="val 5940"/>
              </a:avLst>
            </a:prstGeom>
            <a:gradFill rotWithShape="1">
              <a:gsLst>
                <a:gs pos="0">
                  <a:srgbClr val="CC99FF">
                    <a:alpha val="20000"/>
                  </a:srgbClr>
                </a:gs>
                <a:gs pos="100000">
                  <a:srgbClr val="FAF5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2000">
                  <a:solidFill>
                    <a:schemeClr val="tx1"/>
                  </a:solidFill>
                  <a:latin typeface="+mn-lt"/>
                  <a:ea typeface="+mn-ea"/>
                </a:rPr>
                <a:t>劣勢</a:t>
              </a:r>
              <a:r>
                <a:rPr lang="en-US" altLang="zh-TW" sz="2000">
                  <a:solidFill>
                    <a:schemeClr val="tx1"/>
                  </a:solidFill>
                  <a:latin typeface="+mn-lt"/>
                  <a:ea typeface="+mn-ea"/>
                </a:rPr>
                <a:t>Weakness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chemeClr val="tx1"/>
                  </a:solidFill>
                  <a:latin typeface="+mn-lt"/>
                  <a:ea typeface="+mn-ea"/>
                </a:rPr>
                <a:t>公司規模不抵國際大廠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chemeClr val="tx1"/>
                  </a:solidFill>
                  <a:latin typeface="+mn-lt"/>
                  <a:ea typeface="+mn-ea"/>
                </a:rPr>
                <a:t>國際大廠進行產品競爭，並增加後端服務開發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chemeClr val="tx1"/>
                  </a:solidFill>
                  <a:latin typeface="+mn-lt"/>
                  <a:ea typeface="+mn-ea"/>
                </a:rPr>
                <a:t>售後服務知識化能力待標準化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15925" y="3716338"/>
              <a:ext cx="4498975" cy="2952751"/>
            </a:xfrm>
            <a:prstGeom prst="roundRect">
              <a:avLst>
                <a:gd name="adj" fmla="val 594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99FF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zh-TW" sz="2000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lt"/>
                  <a:ea typeface="+mn-ea"/>
                </a:rPr>
                <a:t>機會</a:t>
              </a:r>
              <a:r>
                <a:rPr lang="en-US" altLang="zh-TW" sz="2000" dirty="0">
                  <a:solidFill>
                    <a:schemeClr val="tx1"/>
                  </a:solidFill>
                  <a:latin typeface="+mn-lt"/>
                  <a:ea typeface="+mn-ea"/>
                </a:rPr>
                <a:t>Opportunity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 dirty="0">
                  <a:solidFill>
                    <a:schemeClr val="tx1"/>
                  </a:solidFill>
                  <a:latin typeface="+mn-lt"/>
                  <a:ea typeface="+mn-ea"/>
                </a:rPr>
                <a:t>廠內自動化與無人化，機台連線生產與多工 </a:t>
              </a:r>
              <a:r>
                <a:rPr lang="en-US" altLang="zh-TW" sz="1400" b="0" dirty="0">
                  <a:solidFill>
                    <a:schemeClr val="tx1"/>
                  </a:solidFill>
                  <a:latin typeface="+mn-lt"/>
                  <a:ea typeface="+mn-ea"/>
                </a:rPr>
                <a:t>   </a:t>
              </a:r>
              <a:r>
                <a:rPr lang="zh-TW" altLang="en-US" sz="1400" b="0" dirty="0">
                  <a:solidFill>
                    <a:schemeClr val="tx1"/>
                  </a:solidFill>
                  <a:latin typeface="+mn-lt"/>
                  <a:ea typeface="+mn-ea"/>
                </a:rPr>
                <a:t>成為趨勢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 dirty="0">
                  <a:solidFill>
                    <a:schemeClr val="tx1"/>
                  </a:solidFill>
                  <a:latin typeface="+mn-lt"/>
                  <a:ea typeface="+mn-ea"/>
                </a:rPr>
                <a:t>生產基地全球化，</a:t>
              </a:r>
              <a:r>
                <a:rPr lang="zh-TW" altLang="en-US" sz="1400" dirty="0">
                  <a:solidFill>
                    <a:srgbClr val="FF0000"/>
                  </a:solidFill>
                  <a:latin typeface="+mn-lt"/>
                  <a:ea typeface="+mn-ea"/>
                </a:rPr>
                <a:t>跨廠機台監控成為趨勢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 dirty="0">
                  <a:solidFill>
                    <a:schemeClr val="tx1"/>
                  </a:solidFill>
                  <a:latin typeface="+mn-lt"/>
                  <a:ea typeface="+mn-ea"/>
                </a:rPr>
                <a:t>供應鏈彈性化與製造執行系統的整合需求上升</a:t>
              </a: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dirty="0">
                  <a:solidFill>
                    <a:schemeClr val="tx1"/>
                  </a:solidFill>
                  <a:latin typeface="+mn-lt"/>
                  <a:ea typeface="+mn-ea"/>
                </a:rPr>
                <a:t>機台設計與性能複雜，客戶維運服務需求日增</a:t>
              </a:r>
              <a:endParaRPr lang="en-US" altLang="zh-TW" sz="14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dirty="0">
                  <a:solidFill>
                    <a:schemeClr val="tx1"/>
                  </a:solidFill>
                  <a:latin typeface="+mn-lt"/>
                  <a:ea typeface="+mn-ea"/>
                </a:rPr>
                <a:t>中國大陸提高進口機台技術門檻</a:t>
              </a: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88950" y="979487"/>
              <a:ext cx="4425950" cy="2449512"/>
            </a:xfrm>
            <a:prstGeom prst="roundRect">
              <a:avLst>
                <a:gd name="adj" fmla="val 5940"/>
              </a:avLst>
            </a:prstGeom>
            <a:gradFill rotWithShape="1">
              <a:gsLst>
                <a:gs pos="0">
                  <a:srgbClr val="66FFCC">
                    <a:alpha val="20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TW" altLang="en-US" sz="1600">
                  <a:solidFill>
                    <a:srgbClr val="333399"/>
                  </a:solidFill>
                  <a:latin typeface="+mn-lt"/>
                  <a:ea typeface="+mn-ea"/>
                </a:rPr>
                <a:t>優勢</a:t>
              </a:r>
              <a:r>
                <a:rPr lang="en-US" altLang="zh-TW" sz="1600">
                  <a:solidFill>
                    <a:srgbClr val="333399"/>
                  </a:solidFill>
                  <a:latin typeface="+mn-lt"/>
                  <a:ea typeface="+mn-ea"/>
                </a:rPr>
                <a:t>Strength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rgbClr val="000000"/>
                  </a:solidFill>
                  <a:latin typeface="+mn-lt"/>
                  <a:ea typeface="+mn-ea"/>
                </a:rPr>
                <a:t>針對客戶</a:t>
              </a:r>
              <a:r>
                <a:rPr lang="zh-TW" altLang="en-US" sz="1400">
                  <a:solidFill>
                    <a:srgbClr val="000000"/>
                  </a:solidFill>
                  <a:latin typeface="+mn-lt"/>
                  <a:ea typeface="+mn-ea"/>
                </a:rPr>
                <a:t>機台操作與加工的即時支援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rgbClr val="000000"/>
                  </a:solidFill>
                  <a:latin typeface="+mn-lt"/>
                  <a:ea typeface="+mn-ea"/>
                </a:rPr>
                <a:t>嵌入式設計</a:t>
              </a:r>
              <a:r>
                <a:rPr lang="zh-TW" altLang="en-US" sz="1400">
                  <a:solidFill>
                    <a:srgbClr val="000000"/>
                  </a:solidFill>
                  <a:latin typeface="+mn-lt"/>
                  <a:ea typeface="+mn-ea"/>
                </a:rPr>
                <a:t>不增加控制器運算負擔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rgbClr val="000000"/>
                  </a:solidFill>
                  <a:latin typeface="+mn-lt"/>
                  <a:ea typeface="+mn-ea"/>
                </a:rPr>
                <a:t>協助客戶</a:t>
              </a:r>
              <a:r>
                <a:rPr lang="zh-TW" altLang="en-US" sz="1400">
                  <a:solidFill>
                    <a:srgbClr val="000000"/>
                  </a:solidFill>
                  <a:latin typeface="+mn-lt"/>
                  <a:ea typeface="+mn-ea"/>
                </a:rPr>
                <a:t>簡易建置機台生產管理系統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>
                  <a:solidFill>
                    <a:srgbClr val="000000"/>
                  </a:solidFill>
                  <a:latin typeface="+mn-lt"/>
                  <a:ea typeface="+mn-ea"/>
                </a:rPr>
                <a:t>建構開放式平台</a:t>
              </a:r>
              <a:r>
                <a:rPr lang="zh-TW" altLang="en-US" sz="1400" b="0">
                  <a:solidFill>
                    <a:srgbClr val="000000"/>
                  </a:solidFill>
                  <a:latin typeface="+mn-lt"/>
                  <a:ea typeface="+mn-ea"/>
                </a:rPr>
                <a:t>資料交換標準</a:t>
              </a: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þ"/>
              </a:pPr>
              <a:r>
                <a:rPr lang="zh-TW" altLang="en-US" sz="1400" b="0">
                  <a:solidFill>
                    <a:srgbClr val="000000"/>
                  </a:solidFill>
                  <a:latin typeface="+mn-lt"/>
                  <a:ea typeface="+mn-ea"/>
                </a:rPr>
                <a:t>售價</a:t>
              </a:r>
              <a:r>
                <a:rPr lang="en-US" altLang="zh-TW" sz="1400" b="0">
                  <a:solidFill>
                    <a:srgbClr val="000000"/>
                  </a:solidFill>
                  <a:latin typeface="+mn-lt"/>
                  <a:ea typeface="+mn-ea"/>
                </a:rPr>
                <a:t>/</a:t>
              </a:r>
              <a:r>
                <a:rPr lang="zh-TW" altLang="en-US" sz="1400" b="0">
                  <a:solidFill>
                    <a:srgbClr val="000000"/>
                  </a:solidFill>
                  <a:latin typeface="+mn-lt"/>
                  <a:ea typeface="+mn-ea"/>
                </a:rPr>
                <a:t>費用低，</a:t>
              </a:r>
              <a:r>
                <a:rPr lang="zh-TW" altLang="en-US" sz="1400">
                  <a:solidFill>
                    <a:srgbClr val="000000"/>
                  </a:solidFill>
                  <a:latin typeface="+mn-lt"/>
                  <a:ea typeface="+mn-ea"/>
                </a:rPr>
                <a:t>使用者付費機制</a:t>
              </a: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787775" y="2744787"/>
              <a:ext cx="2087562" cy="1368425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5E5"/>
                </a:gs>
              </a:gsLst>
              <a:path path="shape">
                <a:fillToRect l="50000" t="50000" r="50000" b="50000"/>
              </a:path>
            </a:gradFill>
            <a:ln w="889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1400" b="0" dirty="0" smtClean="0">
                  <a:solidFill>
                    <a:srgbClr val="000000"/>
                  </a:solidFill>
                  <a:latin typeface="+mn-lt"/>
                  <a:ea typeface="+mn-ea"/>
                </a:rPr>
                <a:t>機台聯網管理</a:t>
              </a:r>
              <a:endParaRPr lang="en-US" altLang="zh-TW" sz="1400" b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TW" altLang="en-US" sz="1400" b="0" dirty="0" smtClean="0">
                  <a:solidFill>
                    <a:srgbClr val="000000"/>
                  </a:solidFill>
                  <a:latin typeface="+mn-lt"/>
                  <a:ea typeface="+mn-ea"/>
                </a:rPr>
                <a:t>系統開發</a:t>
              </a:r>
              <a:endParaRPr lang="zh-TW" altLang="en-US" sz="1400" b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87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策略架構</a:t>
            </a:r>
            <a:endParaRPr lang="zh-TW" altLang="en-US" dirty="0"/>
          </a:p>
        </p:txBody>
      </p:sp>
      <p:grpSp>
        <p:nvGrpSpPr>
          <p:cNvPr id="139" name="群組 138"/>
          <p:cNvGrpSpPr/>
          <p:nvPr/>
        </p:nvGrpSpPr>
        <p:grpSpPr>
          <a:xfrm>
            <a:off x="189768" y="1124744"/>
            <a:ext cx="8764463" cy="5543822"/>
            <a:chOff x="200025" y="1125538"/>
            <a:chExt cx="9237663" cy="5732462"/>
          </a:xfrm>
        </p:grpSpPr>
        <p:cxnSp>
          <p:nvCxnSpPr>
            <p:cNvPr id="94" name="直線接點 93"/>
            <p:cNvCxnSpPr/>
            <p:nvPr/>
          </p:nvCxnSpPr>
          <p:spPr>
            <a:xfrm flipV="1">
              <a:off x="4822825" y="3890963"/>
              <a:ext cx="2449513" cy="14700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95" name="Picture 2" descr="http://local.gudel.com/uploads/pics/wb_img01_07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1125538"/>
              <a:ext cx="4073525" cy="327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平行四邊形 95"/>
            <p:cNvSpPr/>
            <p:nvPr/>
          </p:nvSpPr>
          <p:spPr>
            <a:xfrm rot="1786840">
              <a:off x="4701241" y="3477541"/>
              <a:ext cx="1060877" cy="1199663"/>
            </a:xfrm>
            <a:prstGeom prst="parallelogram">
              <a:avLst>
                <a:gd name="adj" fmla="val 60651"/>
              </a:avLst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cxnSp>
          <p:nvCxnSpPr>
            <p:cNvPr id="97" name="直線接點 96"/>
            <p:cNvCxnSpPr/>
            <p:nvPr/>
          </p:nvCxnSpPr>
          <p:spPr>
            <a:xfrm>
              <a:off x="2505075" y="4005263"/>
              <a:ext cx="630238" cy="3651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3513138" y="2770188"/>
              <a:ext cx="1195387" cy="69373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V="1">
              <a:off x="3135313" y="2806700"/>
              <a:ext cx="2622550" cy="15716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>
              <a:off x="2979738" y="3192463"/>
              <a:ext cx="1081087" cy="62706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>
              <a:off x="4283075" y="3687763"/>
              <a:ext cx="631825" cy="36671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>
              <a:off x="4768850" y="2224088"/>
              <a:ext cx="1003300" cy="58261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3" name="文字方塊 102"/>
            <p:cNvSpPr txBox="1"/>
            <p:nvPr/>
          </p:nvSpPr>
          <p:spPr>
            <a:xfrm rot="19463054">
              <a:off x="4661192" y="3812613"/>
              <a:ext cx="1167818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製程資訊整合</a:t>
              </a:r>
              <a:endParaRPr lang="en-US" altLang="zh-TW" sz="1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TW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控制裝置</a:t>
              </a:r>
            </a:p>
          </p:txBody>
        </p:sp>
        <p:sp>
          <p:nvSpPr>
            <p:cNvPr id="104" name="平行四邊形 103"/>
            <p:cNvSpPr/>
            <p:nvPr/>
          </p:nvSpPr>
          <p:spPr>
            <a:xfrm rot="1786840">
              <a:off x="5554681" y="3964755"/>
              <a:ext cx="1060877" cy="1199663"/>
            </a:xfrm>
            <a:prstGeom prst="parallelogram">
              <a:avLst>
                <a:gd name="adj" fmla="val 6065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 rot="19610051">
              <a:off x="5748476" y="4379537"/>
              <a:ext cx="699812" cy="3182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zh-TW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zh-TW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平行四邊形 105"/>
            <p:cNvSpPr/>
            <p:nvPr/>
          </p:nvSpPr>
          <p:spPr>
            <a:xfrm rot="1786840">
              <a:off x="5764584" y="3034822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 rot="19771408">
              <a:off x="5836212" y="3168088"/>
              <a:ext cx="843423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人機介面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系統</a:t>
              </a:r>
            </a:p>
          </p:txBody>
        </p:sp>
        <p:sp>
          <p:nvSpPr>
            <p:cNvPr id="108" name="平行四邊形 107"/>
            <p:cNvSpPr/>
            <p:nvPr/>
          </p:nvSpPr>
          <p:spPr>
            <a:xfrm rot="1786840">
              <a:off x="3539319" y="4444362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 rot="19576679">
              <a:off x="3610538" y="4577788"/>
              <a:ext cx="843423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感測網路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佈建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0" name="平行四邊形 109"/>
            <p:cNvSpPr/>
            <p:nvPr/>
          </p:nvSpPr>
          <p:spPr>
            <a:xfrm rot="1786840">
              <a:off x="7720094" y="4095330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CC66FF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 rot="19590219">
              <a:off x="7791220" y="4228538"/>
              <a:ext cx="843423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產線診斷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系統</a:t>
              </a:r>
            </a:p>
          </p:txBody>
        </p:sp>
        <p:sp>
          <p:nvSpPr>
            <p:cNvPr id="112" name="平行四邊形 111"/>
            <p:cNvSpPr/>
            <p:nvPr/>
          </p:nvSpPr>
          <p:spPr>
            <a:xfrm rot="1786840">
              <a:off x="6895652" y="4596196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CC66FF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 rot="19590219">
              <a:off x="6950412" y="4729394"/>
              <a:ext cx="877214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產線維護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支援系統</a:t>
              </a:r>
            </a:p>
          </p:txBody>
        </p:sp>
        <p:sp>
          <p:nvSpPr>
            <p:cNvPr id="114" name="平行四邊形 113"/>
            <p:cNvSpPr/>
            <p:nvPr/>
          </p:nvSpPr>
          <p:spPr>
            <a:xfrm rot="1786840">
              <a:off x="6090784" y="5084048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CC66FF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 rot="19590219">
              <a:off x="6162444" y="5217550"/>
              <a:ext cx="843423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成型應用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系統</a:t>
              </a:r>
            </a:p>
          </p:txBody>
        </p:sp>
        <p:sp>
          <p:nvSpPr>
            <p:cNvPr id="116" name="平行四邊形 115"/>
            <p:cNvSpPr/>
            <p:nvPr/>
          </p:nvSpPr>
          <p:spPr>
            <a:xfrm rot="1786840">
              <a:off x="5282469" y="5579062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CC66FF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17" name="文字方塊 116"/>
            <p:cNvSpPr txBox="1"/>
            <p:nvPr/>
          </p:nvSpPr>
          <p:spPr>
            <a:xfrm rot="19590219">
              <a:off x="5354408" y="5712850"/>
              <a:ext cx="843423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管理支援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系統</a:t>
              </a:r>
            </a:p>
          </p:txBody>
        </p:sp>
        <p:sp>
          <p:nvSpPr>
            <p:cNvPr id="118" name="平行四邊形 117"/>
            <p:cNvSpPr/>
            <p:nvPr/>
          </p:nvSpPr>
          <p:spPr>
            <a:xfrm rot="1786840">
              <a:off x="7347805" y="5435046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CC66FF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19" name="文字方塊 118"/>
            <p:cNvSpPr txBox="1"/>
            <p:nvPr/>
          </p:nvSpPr>
          <p:spPr>
            <a:xfrm rot="19590219">
              <a:off x="7419745" y="5568388"/>
              <a:ext cx="843423" cy="4773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生產線</a:t>
              </a:r>
              <a:endParaRPr lang="en-US" altLang="zh-TW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狀態回報</a:t>
              </a:r>
            </a:p>
          </p:txBody>
        </p:sp>
        <p:cxnSp>
          <p:nvCxnSpPr>
            <p:cNvPr id="120" name="直線接點 119"/>
            <p:cNvCxnSpPr/>
            <p:nvPr/>
          </p:nvCxnSpPr>
          <p:spPr>
            <a:xfrm>
              <a:off x="5303838" y="4276725"/>
              <a:ext cx="447675" cy="26035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 flipV="1">
              <a:off x="4448175" y="3665538"/>
              <a:ext cx="2408238" cy="14446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/>
            <p:nvPr/>
          </p:nvCxnSpPr>
          <p:spPr>
            <a:xfrm>
              <a:off x="6623050" y="3541713"/>
              <a:ext cx="211138" cy="12223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>
              <a:off x="4275138" y="5022850"/>
              <a:ext cx="165100" cy="9525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/>
            <p:nvPr/>
          </p:nvCxnSpPr>
          <p:spPr>
            <a:xfrm>
              <a:off x="6116638" y="4751388"/>
              <a:ext cx="1514475" cy="87947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5" name="直線接點 124"/>
            <p:cNvCxnSpPr/>
            <p:nvPr/>
          </p:nvCxnSpPr>
          <p:spPr>
            <a:xfrm flipV="1">
              <a:off x="5260975" y="4116388"/>
              <a:ext cx="2449513" cy="14700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/>
            <p:nvPr/>
          </p:nvCxnSpPr>
          <p:spPr>
            <a:xfrm>
              <a:off x="7713663" y="4116388"/>
              <a:ext cx="300037" cy="17303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7" name="直線接點 126"/>
            <p:cNvCxnSpPr/>
            <p:nvPr/>
          </p:nvCxnSpPr>
          <p:spPr>
            <a:xfrm>
              <a:off x="5275263" y="5594350"/>
              <a:ext cx="290512" cy="16986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/>
            <p:nvPr/>
          </p:nvCxnSpPr>
          <p:spPr>
            <a:xfrm>
              <a:off x="6880225" y="4635500"/>
              <a:ext cx="300038" cy="1746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9" name="直線接點 128"/>
            <p:cNvCxnSpPr/>
            <p:nvPr/>
          </p:nvCxnSpPr>
          <p:spPr>
            <a:xfrm>
              <a:off x="6040438" y="5129213"/>
              <a:ext cx="323850" cy="18732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0" name="矩形 129"/>
            <p:cNvSpPr/>
            <p:nvPr/>
          </p:nvSpPr>
          <p:spPr>
            <a:xfrm>
              <a:off x="8091488" y="6497638"/>
              <a:ext cx="195262" cy="8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8091488" y="6351588"/>
              <a:ext cx="195262" cy="88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8091488" y="6630988"/>
              <a:ext cx="195262" cy="8890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8266113" y="6381750"/>
              <a:ext cx="1171575" cy="2864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2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開發項目</a:t>
              </a:r>
            </a:p>
          </p:txBody>
        </p:sp>
        <p:sp>
          <p:nvSpPr>
            <p:cNvPr id="134" name="平行四邊形 133"/>
            <p:cNvSpPr/>
            <p:nvPr/>
          </p:nvSpPr>
          <p:spPr>
            <a:xfrm rot="1786840">
              <a:off x="7121560" y="3340823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35" name="文字方塊 134"/>
            <p:cNvSpPr txBox="1"/>
            <p:nvPr/>
          </p:nvSpPr>
          <p:spPr>
            <a:xfrm rot="19771408">
              <a:off x="7192732" y="3569950"/>
              <a:ext cx="843423" cy="286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行動裝置</a:t>
              </a:r>
            </a:p>
          </p:txBody>
        </p:sp>
        <p:sp>
          <p:nvSpPr>
            <p:cNvPr id="136" name="平行四邊形 135"/>
            <p:cNvSpPr/>
            <p:nvPr/>
          </p:nvSpPr>
          <p:spPr>
            <a:xfrm rot="1786840">
              <a:off x="3950003" y="5196501"/>
              <a:ext cx="1060877" cy="731100"/>
            </a:xfrm>
            <a:prstGeom prst="parallelogram">
              <a:avLst>
                <a:gd name="adj" fmla="val 60651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37" name="文字方塊 136"/>
            <p:cNvSpPr txBox="1"/>
            <p:nvPr/>
          </p:nvSpPr>
          <p:spPr>
            <a:xfrm rot="19771408">
              <a:off x="4074972" y="5425737"/>
              <a:ext cx="735292" cy="286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遠距</a:t>
              </a:r>
              <a:r>
                <a:rPr lang="en-US" altLang="zh-TW" sz="1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PC</a:t>
              </a:r>
              <a:endParaRPr lang="zh-TW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3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4614863"/>
              <a:ext cx="3068638" cy="224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7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關鍵技術</a:t>
            </a:r>
            <a:endParaRPr lang="zh-TW" altLang="en-US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251520" y="1209147"/>
            <a:ext cx="8692928" cy="5412241"/>
            <a:chOff x="128588" y="907412"/>
            <a:chExt cx="9572378" cy="5959791"/>
          </a:xfrm>
        </p:grpSpPr>
        <p:grpSp>
          <p:nvGrpSpPr>
            <p:cNvPr id="12" name="群組 5"/>
            <p:cNvGrpSpPr>
              <a:grpSpLocks/>
            </p:cNvGrpSpPr>
            <p:nvPr/>
          </p:nvGrpSpPr>
          <p:grpSpPr bwMode="auto">
            <a:xfrm>
              <a:off x="128588" y="907412"/>
              <a:ext cx="3340100" cy="1842947"/>
              <a:chOff x="119486" y="908720"/>
              <a:chExt cx="3537370" cy="2752783"/>
            </a:xfrm>
          </p:grpSpPr>
          <p:sp>
            <p:nvSpPr>
              <p:cNvPr id="13" name="＞形箭號 3"/>
              <p:cNvSpPr>
                <a:spLocks noChangeArrowheads="1"/>
              </p:cNvSpPr>
              <p:nvPr/>
            </p:nvSpPr>
            <p:spPr bwMode="auto">
              <a:xfrm>
                <a:off x="119486" y="908720"/>
                <a:ext cx="3537370" cy="2689970"/>
              </a:xfrm>
              <a:prstGeom prst="chevron">
                <a:avLst>
                  <a:gd name="adj" fmla="val 32084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矩形 2"/>
              <p:cNvSpPr>
                <a:spLocks noChangeArrowheads="1"/>
              </p:cNvSpPr>
              <p:nvPr/>
            </p:nvSpPr>
            <p:spPr bwMode="auto">
              <a:xfrm>
                <a:off x="721165" y="1079726"/>
                <a:ext cx="2603259" cy="2581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產線控制器種類繁多其通訊協定亦不同，廠商需逐一進行解譯及開發不同應用程式，導致浪費許多時間與成本。</a:t>
                </a:r>
              </a:p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開發</a:t>
                </a:r>
              </a:p>
            </p:txBody>
          </p:sp>
        </p:grpSp>
        <p:pic>
          <p:nvPicPr>
            <p:cNvPr id="15" name="圖片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104" y="2619053"/>
              <a:ext cx="6265862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2792413"/>
              <a:ext cx="3168650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3468688" y="1326130"/>
              <a:ext cx="6094412" cy="915068"/>
            </a:xfrm>
            <a:prstGeom prst="rect">
              <a:avLst/>
            </a:prstGeom>
            <a:gradFill rotWithShape="1">
              <a:gsLst>
                <a:gs pos="0">
                  <a:srgbClr val="C8C8C8">
                    <a:tint val="50000"/>
                    <a:satMod val="300000"/>
                  </a:srgbClr>
                </a:gs>
                <a:gs pos="35000">
                  <a:srgbClr val="C8C8C8">
                    <a:tint val="37000"/>
                    <a:satMod val="300000"/>
                  </a:srgbClr>
                </a:gs>
                <a:gs pos="100000">
                  <a:srgbClr val="C8C8C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8C8C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開發一套可支援</a:t>
              </a:r>
              <a:r>
                <a:rPr kumimoji="1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PLC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控制器及周邊設備之</a:t>
              </a:r>
              <a:r>
                <a:rPr kumimoji="1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OPC UA Adapter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產出機台控制訊號轉換中介程式及周邊設備控制訊號中介程式各</a:t>
              </a:r>
              <a:r>
                <a:rPr kumimoji="1" lang="zh-TW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一套</a:t>
              </a:r>
              <a:r>
                <a:rPr kumimoji="1" lang="zh-TW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解決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取什麼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資訊？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如何取</a:t>
              </a:r>
              <a:r>
                <a:rPr kumimoji="1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？的問題。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55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48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0435">
            <a:off x="4833788" y="3307462"/>
            <a:ext cx="2470632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競爭分析</a:t>
            </a:r>
            <a:endParaRPr lang="zh-TW" altLang="en-US" dirty="0"/>
          </a:p>
        </p:txBody>
      </p:sp>
      <p:pic>
        <p:nvPicPr>
          <p:cNvPr id="139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1136">
            <a:off x="2334313" y="3268946"/>
            <a:ext cx="251311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2619042" y="2549773"/>
            <a:ext cx="4644000" cy="972000"/>
            <a:chOff x="1887538" y="2732088"/>
            <a:chExt cx="5189537" cy="2103437"/>
          </a:xfrm>
        </p:grpSpPr>
        <p:sp>
          <p:nvSpPr>
            <p:cNvPr id="140" name="Freeform 4"/>
            <p:cNvSpPr>
              <a:spLocks/>
            </p:cNvSpPr>
            <p:nvPr/>
          </p:nvSpPr>
          <p:spPr bwMode="gray">
            <a:xfrm>
              <a:off x="1887538" y="2736850"/>
              <a:ext cx="2097087" cy="2016125"/>
            </a:xfrm>
            <a:custGeom>
              <a:avLst/>
              <a:gdLst>
                <a:gd name="T0" fmla="*/ 763 w 1335"/>
                <a:gd name="T1" fmla="*/ 102 h 1479"/>
                <a:gd name="T2" fmla="*/ 1209 w 1335"/>
                <a:gd name="T3" fmla="*/ 244 h 1479"/>
                <a:gd name="T4" fmla="*/ 1325 w 1335"/>
                <a:gd name="T5" fmla="*/ 314 h 1479"/>
                <a:gd name="T6" fmla="*/ 843 w 1335"/>
                <a:gd name="T7" fmla="*/ 267 h 1479"/>
                <a:gd name="T8" fmla="*/ 305 w 1335"/>
                <a:gd name="T9" fmla="*/ 1479 h 1479"/>
                <a:gd name="T10" fmla="*/ 0 w 1335"/>
                <a:gd name="T11" fmla="*/ 1303 h 1479"/>
                <a:gd name="T12" fmla="*/ 763 w 1335"/>
                <a:gd name="T13" fmla="*/ 102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1" name="Freeform 5"/>
            <p:cNvSpPr>
              <a:spLocks/>
            </p:cNvSpPr>
            <p:nvPr/>
          </p:nvSpPr>
          <p:spPr bwMode="gray">
            <a:xfrm flipH="1">
              <a:off x="4979988" y="2782888"/>
              <a:ext cx="2097087" cy="2016125"/>
            </a:xfrm>
            <a:custGeom>
              <a:avLst/>
              <a:gdLst>
                <a:gd name="T0" fmla="*/ 763 w 1335"/>
                <a:gd name="T1" fmla="*/ 102 h 1479"/>
                <a:gd name="T2" fmla="*/ 1209 w 1335"/>
                <a:gd name="T3" fmla="*/ 244 h 1479"/>
                <a:gd name="T4" fmla="*/ 1325 w 1335"/>
                <a:gd name="T5" fmla="*/ 314 h 1479"/>
                <a:gd name="T6" fmla="*/ 843 w 1335"/>
                <a:gd name="T7" fmla="*/ 267 h 1479"/>
                <a:gd name="T8" fmla="*/ 305 w 1335"/>
                <a:gd name="T9" fmla="*/ 1479 h 1479"/>
                <a:gd name="T10" fmla="*/ 0 w 1335"/>
                <a:gd name="T11" fmla="*/ 1303 h 1479"/>
                <a:gd name="T12" fmla="*/ 763 w 1335"/>
                <a:gd name="T13" fmla="*/ 102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42" name="Group 6"/>
            <p:cNvGrpSpPr>
              <a:grpSpLocks/>
            </p:cNvGrpSpPr>
            <p:nvPr/>
          </p:nvGrpSpPr>
          <p:grpSpPr bwMode="auto">
            <a:xfrm>
              <a:off x="4202113" y="2732088"/>
              <a:ext cx="625475" cy="2103437"/>
              <a:chOff x="2687" y="1542"/>
              <a:chExt cx="398" cy="1542"/>
            </a:xfrm>
          </p:grpSpPr>
          <p:sp>
            <p:nvSpPr>
              <p:cNvPr id="143" name="Freeform 7"/>
              <p:cNvSpPr>
                <a:spLocks/>
              </p:cNvSpPr>
              <p:nvPr/>
            </p:nvSpPr>
            <p:spPr bwMode="gray">
              <a:xfrm>
                <a:off x="2687" y="1542"/>
                <a:ext cx="398" cy="1542"/>
              </a:xfrm>
              <a:custGeom>
                <a:avLst/>
                <a:gdLst>
                  <a:gd name="T0" fmla="*/ 229 w 398"/>
                  <a:gd name="T1" fmla="*/ 318 h 1542"/>
                  <a:gd name="T2" fmla="*/ 80 w 398"/>
                  <a:gd name="T3" fmla="*/ 240 h 1542"/>
                  <a:gd name="T4" fmla="*/ 10 w 398"/>
                  <a:gd name="T5" fmla="*/ 1542 h 1542"/>
                  <a:gd name="T6" fmla="*/ 362 w 398"/>
                  <a:gd name="T7" fmla="*/ 1525 h 1542"/>
                  <a:gd name="T8" fmla="*/ 229 w 398"/>
                  <a:gd name="T9" fmla="*/ 318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1542">
                    <a:moveTo>
                      <a:pt x="229" y="318"/>
                    </a:moveTo>
                    <a:cubicBezTo>
                      <a:pt x="169" y="114"/>
                      <a:pt x="110" y="0"/>
                      <a:pt x="80" y="240"/>
                    </a:cubicBezTo>
                    <a:cubicBezTo>
                      <a:pt x="50" y="480"/>
                      <a:pt x="0" y="1379"/>
                      <a:pt x="10" y="1542"/>
                    </a:cubicBezTo>
                    <a:lnTo>
                      <a:pt x="362" y="1525"/>
                    </a:lnTo>
                    <a:cubicBezTo>
                      <a:pt x="398" y="1321"/>
                      <a:pt x="289" y="522"/>
                      <a:pt x="229" y="3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4" name="Freeform 8"/>
              <p:cNvSpPr>
                <a:spLocks/>
              </p:cNvSpPr>
              <p:nvPr/>
            </p:nvSpPr>
            <p:spPr bwMode="gray">
              <a:xfrm>
                <a:off x="2811" y="1889"/>
                <a:ext cx="34" cy="562"/>
              </a:xfrm>
              <a:custGeom>
                <a:avLst/>
                <a:gdLst>
                  <a:gd name="T0" fmla="*/ 9 w 34"/>
                  <a:gd name="T1" fmla="*/ 1 h 562"/>
                  <a:gd name="T2" fmla="*/ 34 w 34"/>
                  <a:gd name="T3" fmla="*/ 241 h 562"/>
                  <a:gd name="T4" fmla="*/ 19 w 34"/>
                  <a:gd name="T5" fmla="*/ 562 h 562"/>
                  <a:gd name="T6" fmla="*/ 2 w 34"/>
                  <a:gd name="T7" fmla="*/ 233 h 562"/>
                  <a:gd name="T8" fmla="*/ 9 w 34"/>
                  <a:gd name="T9" fmla="*/ 1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62">
                    <a:moveTo>
                      <a:pt x="9" y="1"/>
                    </a:moveTo>
                    <a:cubicBezTo>
                      <a:pt x="14" y="2"/>
                      <a:pt x="32" y="148"/>
                      <a:pt x="34" y="241"/>
                    </a:cubicBezTo>
                    <a:cubicBezTo>
                      <a:pt x="29" y="338"/>
                      <a:pt x="14" y="562"/>
                      <a:pt x="19" y="562"/>
                    </a:cubicBezTo>
                    <a:cubicBezTo>
                      <a:pt x="13" y="561"/>
                      <a:pt x="4" y="326"/>
                      <a:pt x="2" y="233"/>
                    </a:cubicBezTo>
                    <a:cubicBezTo>
                      <a:pt x="0" y="140"/>
                      <a:pt x="4" y="0"/>
                      <a:pt x="9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50000">
                    <a:schemeClr val="tx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5" name="Freeform 9"/>
            <p:cNvSpPr>
              <a:spLocks/>
            </p:cNvSpPr>
            <p:nvPr/>
          </p:nvSpPr>
          <p:spPr bwMode="gray">
            <a:xfrm>
              <a:off x="2386013" y="2967038"/>
              <a:ext cx="587375" cy="741362"/>
            </a:xfrm>
            <a:custGeom>
              <a:avLst/>
              <a:gdLst>
                <a:gd name="T0" fmla="*/ 154 w 368"/>
                <a:gd name="T1" fmla="*/ 241 h 543"/>
                <a:gd name="T2" fmla="*/ 366 w 368"/>
                <a:gd name="T3" fmla="*/ 9 h 543"/>
                <a:gd name="T4" fmla="*/ 165 w 368"/>
                <a:gd name="T5" fmla="*/ 293 h 543"/>
                <a:gd name="T6" fmla="*/ 60 w 368"/>
                <a:gd name="T7" fmla="*/ 507 h 543"/>
                <a:gd name="T8" fmla="*/ 0 w 368"/>
                <a:gd name="T9" fmla="*/ 543 h 543"/>
                <a:gd name="T10" fmla="*/ 154 w 368"/>
                <a:gd name="T11" fmla="*/ 24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543">
                  <a:moveTo>
                    <a:pt x="154" y="241"/>
                  </a:moveTo>
                  <a:cubicBezTo>
                    <a:pt x="224" y="129"/>
                    <a:pt x="364" y="0"/>
                    <a:pt x="366" y="9"/>
                  </a:cubicBezTo>
                  <a:cubicBezTo>
                    <a:pt x="368" y="18"/>
                    <a:pt x="216" y="210"/>
                    <a:pt x="165" y="293"/>
                  </a:cubicBezTo>
                  <a:cubicBezTo>
                    <a:pt x="103" y="394"/>
                    <a:pt x="97" y="449"/>
                    <a:pt x="60" y="507"/>
                  </a:cubicBezTo>
                  <a:lnTo>
                    <a:pt x="0" y="543"/>
                  </a:lnTo>
                  <a:cubicBezTo>
                    <a:pt x="16" y="499"/>
                    <a:pt x="122" y="304"/>
                    <a:pt x="154" y="2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" name="Freeform 10"/>
            <p:cNvSpPr>
              <a:spLocks/>
            </p:cNvSpPr>
            <p:nvPr/>
          </p:nvSpPr>
          <p:spPr bwMode="gray">
            <a:xfrm flipH="1">
              <a:off x="5995988" y="3082925"/>
              <a:ext cx="530225" cy="560388"/>
            </a:xfrm>
            <a:custGeom>
              <a:avLst/>
              <a:gdLst>
                <a:gd name="T0" fmla="*/ 154 w 368"/>
                <a:gd name="T1" fmla="*/ 241 h 543"/>
                <a:gd name="T2" fmla="*/ 366 w 368"/>
                <a:gd name="T3" fmla="*/ 9 h 543"/>
                <a:gd name="T4" fmla="*/ 165 w 368"/>
                <a:gd name="T5" fmla="*/ 293 h 543"/>
                <a:gd name="T6" fmla="*/ 60 w 368"/>
                <a:gd name="T7" fmla="*/ 507 h 543"/>
                <a:gd name="T8" fmla="*/ 0 w 368"/>
                <a:gd name="T9" fmla="*/ 543 h 543"/>
                <a:gd name="T10" fmla="*/ 154 w 368"/>
                <a:gd name="T11" fmla="*/ 24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543">
                  <a:moveTo>
                    <a:pt x="154" y="241"/>
                  </a:moveTo>
                  <a:cubicBezTo>
                    <a:pt x="224" y="129"/>
                    <a:pt x="364" y="0"/>
                    <a:pt x="366" y="9"/>
                  </a:cubicBezTo>
                  <a:cubicBezTo>
                    <a:pt x="368" y="18"/>
                    <a:pt x="216" y="210"/>
                    <a:pt x="165" y="293"/>
                  </a:cubicBezTo>
                  <a:cubicBezTo>
                    <a:pt x="103" y="394"/>
                    <a:pt x="97" y="449"/>
                    <a:pt x="60" y="507"/>
                  </a:cubicBezTo>
                  <a:lnTo>
                    <a:pt x="0" y="543"/>
                  </a:lnTo>
                  <a:cubicBezTo>
                    <a:pt x="16" y="499"/>
                    <a:pt x="122" y="304"/>
                    <a:pt x="154" y="2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7" name="Oval 11"/>
          <p:cNvSpPr>
            <a:spLocks noChangeArrowheads="1"/>
          </p:cNvSpPr>
          <p:nvPr/>
        </p:nvSpPr>
        <p:spPr bwMode="gray">
          <a:xfrm>
            <a:off x="1547664" y="3116632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" name="Oval 12"/>
          <p:cNvSpPr>
            <a:spLocks noChangeArrowheads="1"/>
          </p:cNvSpPr>
          <p:nvPr/>
        </p:nvSpPr>
        <p:spPr bwMode="gray">
          <a:xfrm>
            <a:off x="1622277" y="3196007"/>
            <a:ext cx="1595437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9" name="Picture 13" descr="circul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9427" y="3253157"/>
            <a:ext cx="1492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Oval 14"/>
          <p:cNvSpPr>
            <a:spLocks noChangeArrowheads="1"/>
          </p:cNvSpPr>
          <p:nvPr/>
        </p:nvSpPr>
        <p:spPr bwMode="gray">
          <a:xfrm>
            <a:off x="1679427" y="3253157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" name="Freeform 15"/>
          <p:cNvSpPr>
            <a:spLocks/>
          </p:cNvSpPr>
          <p:nvPr/>
        </p:nvSpPr>
        <p:spPr bwMode="gray">
          <a:xfrm>
            <a:off x="1831827" y="3281732"/>
            <a:ext cx="1165225" cy="50800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Oval 16"/>
          <p:cNvSpPr>
            <a:spLocks noChangeArrowheads="1"/>
          </p:cNvSpPr>
          <p:nvPr/>
        </p:nvSpPr>
        <p:spPr bwMode="gray">
          <a:xfrm>
            <a:off x="6640364" y="3116632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" name="Oval 17"/>
          <p:cNvSpPr>
            <a:spLocks noChangeArrowheads="1"/>
          </p:cNvSpPr>
          <p:nvPr/>
        </p:nvSpPr>
        <p:spPr bwMode="gray">
          <a:xfrm>
            <a:off x="6713389" y="3196007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54" name="Picture 18" descr="circul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72127" y="3253157"/>
            <a:ext cx="1490662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Oval 19"/>
          <p:cNvSpPr>
            <a:spLocks noChangeArrowheads="1"/>
          </p:cNvSpPr>
          <p:nvPr/>
        </p:nvSpPr>
        <p:spPr bwMode="gray">
          <a:xfrm>
            <a:off x="6772127" y="3253157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6" name="Freeform 20"/>
          <p:cNvSpPr>
            <a:spLocks/>
          </p:cNvSpPr>
          <p:nvPr/>
        </p:nvSpPr>
        <p:spPr bwMode="gray">
          <a:xfrm>
            <a:off x="6924527" y="3281732"/>
            <a:ext cx="1163637" cy="50800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7" name="Group 21"/>
          <p:cNvGrpSpPr>
            <a:grpSpLocks/>
          </p:cNvGrpSpPr>
          <p:nvPr/>
        </p:nvGrpSpPr>
        <p:grpSpPr bwMode="auto">
          <a:xfrm rot="-1297425" flipH="1" flipV="1">
            <a:off x="6884839" y="4392982"/>
            <a:ext cx="1293813" cy="309563"/>
            <a:chOff x="2532" y="1051"/>
            <a:chExt cx="893" cy="246"/>
          </a:xfrm>
        </p:grpSpPr>
        <p:grpSp>
          <p:nvGrpSpPr>
            <p:cNvPr id="158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64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5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6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7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9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60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1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2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3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68" name="Oval 32"/>
          <p:cNvSpPr>
            <a:spLocks noChangeArrowheads="1"/>
          </p:cNvSpPr>
          <p:nvPr/>
        </p:nvSpPr>
        <p:spPr bwMode="gray">
          <a:xfrm>
            <a:off x="4168627" y="3116632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9" name="Oval 33"/>
          <p:cNvSpPr>
            <a:spLocks noChangeArrowheads="1"/>
          </p:cNvSpPr>
          <p:nvPr/>
        </p:nvSpPr>
        <p:spPr bwMode="gray">
          <a:xfrm>
            <a:off x="4241652" y="3196007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0" name="Picture 34" descr="circul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00389" y="3253157"/>
            <a:ext cx="1490663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Oval 35"/>
          <p:cNvSpPr>
            <a:spLocks noChangeArrowheads="1"/>
          </p:cNvSpPr>
          <p:nvPr/>
        </p:nvSpPr>
        <p:spPr bwMode="gray">
          <a:xfrm>
            <a:off x="4300389" y="3253157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2" name="Freeform 36"/>
          <p:cNvSpPr>
            <a:spLocks/>
          </p:cNvSpPr>
          <p:nvPr/>
        </p:nvSpPr>
        <p:spPr bwMode="gray">
          <a:xfrm>
            <a:off x="4452789" y="3281732"/>
            <a:ext cx="1163638" cy="50800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3" name="Group 37"/>
          <p:cNvGrpSpPr>
            <a:grpSpLocks/>
          </p:cNvGrpSpPr>
          <p:nvPr/>
        </p:nvGrpSpPr>
        <p:grpSpPr bwMode="auto">
          <a:xfrm rot="-1297425" flipH="1" flipV="1">
            <a:off x="4413102" y="4392982"/>
            <a:ext cx="1293812" cy="309563"/>
            <a:chOff x="2532" y="1051"/>
            <a:chExt cx="893" cy="246"/>
          </a:xfrm>
        </p:grpSpPr>
        <p:grpSp>
          <p:nvGrpSpPr>
            <p:cNvPr id="174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80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1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3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75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6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7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8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9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5" name="Rectangle 49"/>
          <p:cNvSpPr>
            <a:spLocks noChangeArrowheads="1"/>
          </p:cNvSpPr>
          <p:nvPr/>
        </p:nvSpPr>
        <p:spPr bwMode="black">
          <a:xfrm>
            <a:off x="4160096" y="4243660"/>
            <a:ext cx="1854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1C1C1C"/>
                </a:solidFill>
                <a:ea typeface="新細明體" panose="02020500000000000000" pitchFamily="18" charset="-120"/>
              </a:rPr>
              <a:t>SIMATIC 840D,810D</a:t>
            </a:r>
          </a:p>
        </p:txBody>
      </p:sp>
      <p:sp>
        <p:nvSpPr>
          <p:cNvPr id="186" name="Rectangle 50"/>
          <p:cNvSpPr>
            <a:spLocks noChangeArrowheads="1"/>
          </p:cNvSpPr>
          <p:nvPr/>
        </p:nvSpPr>
        <p:spPr bwMode="black">
          <a:xfrm>
            <a:off x="2071274" y="4259804"/>
            <a:ext cx="7040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1C1C1C"/>
                </a:solidFill>
                <a:ea typeface="新細明體" panose="02020500000000000000" pitchFamily="18" charset="-120"/>
              </a:rPr>
              <a:t>MACS</a:t>
            </a:r>
          </a:p>
        </p:txBody>
      </p:sp>
      <p:sp>
        <p:nvSpPr>
          <p:cNvPr id="187" name="Rectangle 51"/>
          <p:cNvSpPr>
            <a:spLocks noChangeArrowheads="1"/>
          </p:cNvSpPr>
          <p:nvPr/>
        </p:nvSpPr>
        <p:spPr bwMode="black">
          <a:xfrm>
            <a:off x="7108566" y="4245284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zh-TW" sz="1400" dirty="0">
                <a:latin typeface="+mn-ea"/>
              </a:rPr>
              <a:t>自行開發</a:t>
            </a:r>
            <a:endParaRPr lang="en-US" altLang="zh-TW" sz="1400" dirty="0">
              <a:solidFill>
                <a:srgbClr val="1C1C1C"/>
              </a:solidFill>
              <a:latin typeface="+mn-ea"/>
            </a:endParaRPr>
          </a:p>
        </p:txBody>
      </p:sp>
      <p:grpSp>
        <p:nvGrpSpPr>
          <p:cNvPr id="188" name="Group 52"/>
          <p:cNvGrpSpPr>
            <a:grpSpLocks/>
          </p:cNvGrpSpPr>
          <p:nvPr/>
        </p:nvGrpSpPr>
        <p:grpSpPr bwMode="auto">
          <a:xfrm>
            <a:off x="2674715" y="1524000"/>
            <a:ext cx="4267200" cy="617538"/>
            <a:chOff x="1488" y="1056"/>
            <a:chExt cx="2688" cy="389"/>
          </a:xfrm>
        </p:grpSpPr>
        <p:grpSp>
          <p:nvGrpSpPr>
            <p:cNvPr id="189" name="Group 53"/>
            <p:cNvGrpSpPr>
              <a:grpSpLocks/>
            </p:cNvGrpSpPr>
            <p:nvPr/>
          </p:nvGrpSpPr>
          <p:grpSpPr bwMode="auto">
            <a:xfrm>
              <a:off x="1488" y="1056"/>
              <a:ext cx="2688" cy="389"/>
              <a:chOff x="1596" y="1167"/>
              <a:chExt cx="2448" cy="389"/>
            </a:xfrm>
          </p:grpSpPr>
          <p:sp>
            <p:nvSpPr>
              <p:cNvPr id="191" name="AutoShape 54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2" name="AutoShape 55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89999"/>
                    </a:schemeClr>
                  </a:gs>
                  <a:gs pos="50000">
                    <a:schemeClr val="accent1">
                      <a:gamma/>
                      <a:tint val="48627"/>
                      <a:invGamma/>
                    </a:schemeClr>
                  </a:gs>
                  <a:gs pos="100000">
                    <a:schemeClr val="accent1"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90" name="Rectangle 56"/>
            <p:cNvSpPr>
              <a:spLocks noChangeArrowheads="1"/>
            </p:cNvSpPr>
            <p:nvPr/>
          </p:nvSpPr>
          <p:spPr bwMode="auto">
            <a:xfrm>
              <a:off x="2153" y="1187"/>
              <a:ext cx="147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2800" b="1" dirty="0">
                  <a:latin typeface="+mn-lt"/>
                </a:rPr>
                <a:t>遠端監控服務</a:t>
              </a:r>
              <a:endParaRPr lang="en-US" altLang="zh-TW" sz="2800" b="1" dirty="0">
                <a:latin typeface="+mn-lt"/>
              </a:endParaRPr>
            </a:p>
          </p:txBody>
        </p:sp>
      </p:grpSp>
      <p:sp>
        <p:nvSpPr>
          <p:cNvPr id="193" name="Rectangle 57"/>
          <p:cNvSpPr>
            <a:spLocks noChangeArrowheads="1"/>
          </p:cNvSpPr>
          <p:nvPr/>
        </p:nvSpPr>
        <p:spPr bwMode="auto">
          <a:xfrm>
            <a:off x="2835911" y="2152749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400" b="1" dirty="0">
                <a:solidFill>
                  <a:schemeClr val="tx2"/>
                </a:solidFill>
                <a:ea typeface="新細明體" panose="02020500000000000000" pitchFamily="18" charset="-120"/>
              </a:rPr>
              <a:t>各大控制器廠商</a:t>
            </a:r>
            <a:endParaRPr lang="en-US" altLang="zh-TW" sz="1400" b="1" dirty="0">
              <a:solidFill>
                <a:srgbClr val="1C1C1C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194" name="Group 58"/>
          <p:cNvGrpSpPr>
            <a:grpSpLocks/>
          </p:cNvGrpSpPr>
          <p:nvPr/>
        </p:nvGrpSpPr>
        <p:grpSpPr bwMode="auto">
          <a:xfrm rot="-1297425" flipH="1" flipV="1">
            <a:off x="1781027" y="4392982"/>
            <a:ext cx="1293812" cy="309563"/>
            <a:chOff x="2532" y="1051"/>
            <a:chExt cx="893" cy="246"/>
          </a:xfrm>
        </p:grpSpPr>
        <p:grpSp>
          <p:nvGrpSpPr>
            <p:cNvPr id="195" name="Group 59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01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2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3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96" name="Group 64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97" name="AutoShape 6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8" name="AutoShape 6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9" name="AutoShape 6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" name="AutoShape 6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pic>
        <p:nvPicPr>
          <p:cNvPr id="205" name="圖片 2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60" y="3774727"/>
            <a:ext cx="1434036" cy="380736"/>
          </a:xfrm>
          <a:prstGeom prst="rect">
            <a:avLst/>
          </a:prstGeom>
        </p:spPr>
      </p:pic>
      <p:pic>
        <p:nvPicPr>
          <p:cNvPr id="206" name="圖片 2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22" y="3522835"/>
            <a:ext cx="1629129" cy="689121"/>
          </a:xfrm>
          <a:prstGeom prst="rect">
            <a:avLst/>
          </a:prstGeom>
        </p:spPr>
      </p:pic>
      <p:sp>
        <p:nvSpPr>
          <p:cNvPr id="210" name="文字方塊 209"/>
          <p:cNvSpPr txBox="1"/>
          <p:nvPr/>
        </p:nvSpPr>
        <p:spPr>
          <a:xfrm>
            <a:off x="244956" y="491524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台灣市佔率</a:t>
            </a:r>
            <a:endParaRPr lang="zh-TW" altLang="en-US" sz="1600" dirty="0"/>
          </a:p>
        </p:txBody>
      </p:sp>
      <p:sp>
        <p:nvSpPr>
          <p:cNvPr id="211" name="文字方塊 210"/>
          <p:cNvSpPr txBox="1"/>
          <p:nvPr/>
        </p:nvSpPr>
        <p:spPr>
          <a:xfrm>
            <a:off x="475789" y="540793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smtClean="0"/>
              <a:t>相容性</a:t>
            </a:r>
            <a:endParaRPr lang="zh-TW" altLang="en-US" sz="1600" dirty="0"/>
          </a:p>
        </p:txBody>
      </p:sp>
      <p:sp>
        <p:nvSpPr>
          <p:cNvPr id="212" name="文字方塊 211"/>
          <p:cNvSpPr txBox="1"/>
          <p:nvPr/>
        </p:nvSpPr>
        <p:spPr>
          <a:xfrm>
            <a:off x="244956" y="589791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優勢與缺點</a:t>
            </a:r>
          </a:p>
        </p:txBody>
      </p:sp>
      <p:sp>
        <p:nvSpPr>
          <p:cNvPr id="214" name="文字方塊 213"/>
          <p:cNvSpPr txBox="1"/>
          <p:nvPr/>
        </p:nvSpPr>
        <p:spPr>
          <a:xfrm>
            <a:off x="1910353" y="49185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10-15%</a:t>
            </a:r>
            <a:endParaRPr lang="zh-TW" altLang="en-US" dirty="0"/>
          </a:p>
        </p:txBody>
      </p:sp>
      <p:sp>
        <p:nvSpPr>
          <p:cNvPr id="216" name="文字方塊 215"/>
          <p:cNvSpPr txBox="1"/>
          <p:nvPr/>
        </p:nvSpPr>
        <p:spPr>
          <a:xfrm>
            <a:off x="4734690" y="491661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r>
              <a:rPr lang="en-US" altLang="zh-TW" dirty="0"/>
              <a:t>%</a:t>
            </a:r>
            <a:endParaRPr lang="zh-TW" altLang="en-US" dirty="0"/>
          </a:p>
        </p:txBody>
      </p:sp>
      <p:sp>
        <p:nvSpPr>
          <p:cNvPr id="217" name="文字方塊 216"/>
          <p:cNvSpPr txBox="1"/>
          <p:nvPr/>
        </p:nvSpPr>
        <p:spPr>
          <a:xfrm>
            <a:off x="7323560" y="49166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-%</a:t>
            </a:r>
            <a:endParaRPr lang="zh-TW" altLang="en-US" dirty="0"/>
          </a:p>
        </p:txBody>
      </p:sp>
      <p:sp>
        <p:nvSpPr>
          <p:cNvPr id="218" name="文字方塊 217"/>
          <p:cNvSpPr txBox="1"/>
          <p:nvPr/>
        </p:nvSpPr>
        <p:spPr>
          <a:xfrm>
            <a:off x="1606867" y="5300315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 smtClean="0"/>
              <a:t>套裝軟體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zh-TW" sz="1400" dirty="0" smtClean="0"/>
              <a:t>無法</a:t>
            </a:r>
            <a:r>
              <a:rPr lang="zh-TW" altLang="zh-TW" sz="1400" dirty="0"/>
              <a:t>修改</a:t>
            </a:r>
            <a:r>
              <a:rPr lang="zh-TW" altLang="zh-TW" sz="1400" dirty="0" smtClean="0"/>
              <a:t>及整合</a:t>
            </a:r>
            <a:endParaRPr lang="zh-TW" altLang="en-US" sz="1400" dirty="0"/>
          </a:p>
        </p:txBody>
      </p:sp>
      <p:sp>
        <p:nvSpPr>
          <p:cNvPr id="219" name="文字方塊 218"/>
          <p:cNvSpPr txBox="1"/>
          <p:nvPr/>
        </p:nvSpPr>
        <p:spPr>
          <a:xfrm>
            <a:off x="4236586" y="5296553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 smtClean="0"/>
              <a:t>套裝軟體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zh-TW" sz="1400" dirty="0" smtClean="0"/>
              <a:t>無法</a:t>
            </a:r>
            <a:r>
              <a:rPr lang="zh-TW" altLang="zh-TW" sz="1400" dirty="0"/>
              <a:t>修改</a:t>
            </a:r>
            <a:r>
              <a:rPr lang="zh-TW" altLang="zh-TW" sz="1400" dirty="0" smtClean="0"/>
              <a:t>及整合</a:t>
            </a:r>
            <a:endParaRPr lang="zh-TW" altLang="en-US" sz="1400" dirty="0"/>
          </a:p>
        </p:txBody>
      </p:sp>
      <p:sp>
        <p:nvSpPr>
          <p:cNvPr id="220" name="文字方塊 219"/>
          <p:cNvSpPr txBox="1"/>
          <p:nvPr/>
        </p:nvSpPr>
        <p:spPr>
          <a:xfrm>
            <a:off x="6566942" y="528661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/>
              <a:t>保留介面串聯</a:t>
            </a:r>
            <a:r>
              <a:rPr lang="zh-TW" altLang="zh-TW" sz="1400" dirty="0" smtClean="0"/>
              <a:t>功能</a:t>
            </a:r>
            <a:endParaRPr lang="en-US" altLang="zh-TW" sz="1400" dirty="0" smtClean="0"/>
          </a:p>
          <a:p>
            <a:pPr algn="ctr"/>
            <a:r>
              <a:rPr lang="zh-TW" altLang="zh-TW" sz="1400" dirty="0" smtClean="0"/>
              <a:t>可與</a:t>
            </a:r>
            <a:r>
              <a:rPr lang="zh-TW" altLang="en-US" sz="1400" dirty="0" smtClean="0"/>
              <a:t>其他</a:t>
            </a:r>
            <a:r>
              <a:rPr lang="zh-TW" altLang="zh-TW" sz="1400" dirty="0" smtClean="0"/>
              <a:t>作業系統</a:t>
            </a:r>
            <a:r>
              <a:rPr lang="zh-TW" altLang="zh-TW" sz="1400" dirty="0"/>
              <a:t>連結</a:t>
            </a:r>
            <a:endParaRPr lang="zh-TW" altLang="en-US" sz="1400" dirty="0"/>
          </a:p>
        </p:txBody>
      </p:sp>
      <p:sp>
        <p:nvSpPr>
          <p:cNvPr id="221" name="文字方塊 220"/>
          <p:cNvSpPr txBox="1"/>
          <p:nvPr/>
        </p:nvSpPr>
        <p:spPr>
          <a:xfrm>
            <a:off x="1622277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22" name="文字方塊 221"/>
          <p:cNvSpPr txBox="1"/>
          <p:nvPr/>
        </p:nvSpPr>
        <p:spPr>
          <a:xfrm>
            <a:off x="1529031" y="5904336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/>
              <a:t>可針對各種產</a:t>
            </a:r>
            <a:r>
              <a:rPr lang="zh-TW" altLang="zh-TW" sz="1400" dirty="0" smtClean="0"/>
              <a:t>線設備</a:t>
            </a:r>
            <a:endParaRPr lang="en-US" altLang="zh-TW" sz="1400" dirty="0" smtClean="0"/>
          </a:p>
          <a:p>
            <a:pPr algn="ctr"/>
            <a:r>
              <a:rPr lang="zh-TW" altLang="zh-TW" sz="1400" dirty="0" smtClean="0"/>
              <a:t>抓取</a:t>
            </a:r>
            <a:r>
              <a:rPr lang="zh-TW" altLang="zh-TW" sz="1400" dirty="0"/>
              <a:t>訊號</a:t>
            </a:r>
            <a:r>
              <a:rPr lang="zh-TW" altLang="zh-TW" sz="1400" dirty="0" smtClean="0"/>
              <a:t>，擴充</a:t>
            </a:r>
            <a:r>
              <a:rPr lang="zh-TW" altLang="zh-TW" sz="1400" dirty="0"/>
              <a:t>性</a:t>
            </a:r>
            <a:r>
              <a:rPr lang="zh-TW" altLang="zh-TW" sz="1400" dirty="0" smtClean="0"/>
              <a:t>與</a:t>
            </a:r>
            <a:endParaRPr lang="en-US" altLang="zh-TW" sz="1400" dirty="0" smtClean="0"/>
          </a:p>
          <a:p>
            <a:pPr algn="ctr"/>
            <a:r>
              <a:rPr lang="zh-TW" altLang="zh-TW" sz="1400" dirty="0" smtClean="0"/>
              <a:t>彈性佳</a:t>
            </a:r>
            <a:r>
              <a:rPr lang="zh-TW" altLang="en-US" sz="1400" dirty="0" smtClean="0"/>
              <a:t>，價格較高</a:t>
            </a:r>
            <a:endParaRPr lang="zh-TW" altLang="en-US" sz="1400" dirty="0"/>
          </a:p>
        </p:txBody>
      </p:sp>
      <p:sp>
        <p:nvSpPr>
          <p:cNvPr id="223" name="文字方塊 222"/>
          <p:cNvSpPr txBox="1"/>
          <p:nvPr/>
        </p:nvSpPr>
        <p:spPr>
          <a:xfrm>
            <a:off x="3907970" y="5867137"/>
            <a:ext cx="20986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smtClean="0"/>
              <a:t>需搭配其控制器與</a:t>
            </a:r>
            <a:endParaRPr lang="en-US" altLang="zh-TW" sz="1400" smtClean="0"/>
          </a:p>
          <a:p>
            <a:pPr algn="ctr"/>
            <a:r>
              <a:rPr lang="zh-TW" altLang="en-US" sz="1400" smtClean="0"/>
              <a:t>馬達，且目前</a:t>
            </a:r>
            <a:r>
              <a:rPr lang="en-US" altLang="zh-TW" sz="1400" smtClean="0"/>
              <a:t>802D </a:t>
            </a:r>
            <a:r>
              <a:rPr lang="zh-TW" altLang="en-US" sz="1400" smtClean="0"/>
              <a:t>不支</a:t>
            </a:r>
          </a:p>
          <a:p>
            <a:pPr algn="ctr"/>
            <a:r>
              <a:rPr lang="zh-TW" altLang="en-US" sz="1400" smtClean="0"/>
              <a:t>援客製化的通訊介面</a:t>
            </a:r>
            <a:endParaRPr lang="zh-TW" altLang="en-US" sz="1400" dirty="0"/>
          </a:p>
        </p:txBody>
      </p:sp>
      <p:sp>
        <p:nvSpPr>
          <p:cNvPr id="224" name="文字方塊 223"/>
          <p:cNvSpPr txBox="1"/>
          <p:nvPr/>
        </p:nvSpPr>
        <p:spPr>
          <a:xfrm>
            <a:off x="6656708" y="5867137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/>
              <a:t>可針對各種產線</a:t>
            </a:r>
            <a:r>
              <a:rPr lang="zh-TW" altLang="zh-TW" sz="1400" dirty="0" smtClean="0"/>
              <a:t>設備</a:t>
            </a:r>
            <a:endParaRPr lang="en-US" altLang="zh-TW" sz="1400" dirty="0" smtClean="0"/>
          </a:p>
          <a:p>
            <a:pPr algn="ctr"/>
            <a:r>
              <a:rPr lang="zh-TW" altLang="zh-TW" sz="1400" dirty="0" smtClean="0"/>
              <a:t>抓取</a:t>
            </a:r>
            <a:r>
              <a:rPr lang="zh-TW" altLang="zh-TW" sz="1400" dirty="0"/>
              <a:t>訊號，擴充性</a:t>
            </a:r>
            <a:r>
              <a:rPr lang="zh-TW" altLang="zh-TW" sz="1400" dirty="0" smtClean="0"/>
              <a:t>與</a:t>
            </a:r>
            <a:endParaRPr lang="en-US" altLang="zh-TW" sz="1400" dirty="0" smtClean="0"/>
          </a:p>
          <a:p>
            <a:pPr algn="ctr"/>
            <a:r>
              <a:rPr lang="zh-TW" altLang="zh-TW" sz="1400" dirty="0" smtClean="0"/>
              <a:t>彈性</a:t>
            </a:r>
            <a:r>
              <a:rPr lang="zh-TW" altLang="zh-TW" sz="1400" dirty="0"/>
              <a:t>高</a:t>
            </a:r>
            <a:endParaRPr lang="zh-TW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6951267" y="3658016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</a:t>
            </a:r>
          </a:p>
        </p:txBody>
      </p:sp>
    </p:spTree>
    <p:extLst>
      <p:ext uri="{BB962C8B-B14F-4D97-AF65-F5344CB8AC3E}">
        <p14:creationId xmlns:p14="http://schemas.microsoft.com/office/powerpoint/2010/main" val="179647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服務內容</a:t>
            </a:r>
            <a:endParaRPr lang="zh-TW" altLang="en-US" dirty="0"/>
          </a:p>
        </p:txBody>
      </p:sp>
      <p:grpSp>
        <p:nvGrpSpPr>
          <p:cNvPr id="32" name="群組 2"/>
          <p:cNvGrpSpPr>
            <a:grpSpLocks/>
          </p:cNvGrpSpPr>
          <p:nvPr/>
        </p:nvGrpSpPr>
        <p:grpSpPr bwMode="auto">
          <a:xfrm>
            <a:off x="550642" y="1412776"/>
            <a:ext cx="8229345" cy="5159474"/>
            <a:chOff x="850900" y="785813"/>
            <a:chExt cx="8245475" cy="5786437"/>
          </a:xfrm>
        </p:grpSpPr>
        <p:sp>
          <p:nvSpPr>
            <p:cNvPr id="33" name="圓角矩形 32"/>
            <p:cNvSpPr/>
            <p:nvPr/>
          </p:nvSpPr>
          <p:spPr bwMode="auto">
            <a:xfrm>
              <a:off x="850900" y="785813"/>
              <a:ext cx="2166938" cy="357187"/>
            </a:xfrm>
            <a:prstGeom prst="roundRect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33CC">
                    <a:tint val="44500"/>
                    <a:satMod val="160000"/>
                  </a:srgbClr>
                </a:gs>
                <a:gs pos="100000">
                  <a:srgbClr val="0033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1600" dirty="0">
                  <a:latin typeface="+mn-lt"/>
                  <a:ea typeface="+mj-ea"/>
                </a:rPr>
                <a:t>故障查修服務</a:t>
              </a:r>
            </a:p>
          </p:txBody>
        </p:sp>
        <p:sp>
          <p:nvSpPr>
            <p:cNvPr id="34" name="圓角矩形 33"/>
            <p:cNvSpPr/>
            <p:nvPr/>
          </p:nvSpPr>
          <p:spPr bwMode="auto">
            <a:xfrm>
              <a:off x="5184775" y="785813"/>
              <a:ext cx="2166938" cy="35718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1600" dirty="0">
                  <a:latin typeface="+mn-lt"/>
                  <a:ea typeface="+mj-ea"/>
                </a:rPr>
                <a:t>加值服務</a:t>
              </a:r>
            </a:p>
          </p:txBody>
        </p:sp>
        <p:sp>
          <p:nvSpPr>
            <p:cNvPr id="35" name="圓角矩形 34"/>
            <p:cNvSpPr/>
            <p:nvPr/>
          </p:nvSpPr>
          <p:spPr bwMode="auto">
            <a:xfrm>
              <a:off x="850900" y="4500563"/>
              <a:ext cx="2166938" cy="357187"/>
            </a:xfrm>
            <a:prstGeom prst="roundRect">
              <a:avLst/>
            </a:pr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50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1600" dirty="0">
                  <a:latin typeface="+mn-lt"/>
                  <a:ea typeface="+mj-ea"/>
                </a:rPr>
                <a:t>教育訓練服務</a:t>
              </a:r>
            </a:p>
          </p:txBody>
        </p:sp>
        <p:sp>
          <p:nvSpPr>
            <p:cNvPr id="36" name="圓角矩形 35"/>
            <p:cNvSpPr/>
            <p:nvPr/>
          </p:nvSpPr>
          <p:spPr bwMode="auto">
            <a:xfrm>
              <a:off x="5184775" y="4500563"/>
              <a:ext cx="2166938" cy="357187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1600" dirty="0">
                  <a:latin typeface="+mn-lt"/>
                  <a:ea typeface="+mj-ea"/>
                </a:rPr>
                <a:t>管理層面服務</a:t>
              </a:r>
            </a:p>
          </p:txBody>
        </p:sp>
        <p:sp>
          <p:nvSpPr>
            <p:cNvPr id="37" name="圓角矩形 36"/>
            <p:cNvSpPr/>
            <p:nvPr/>
          </p:nvSpPr>
          <p:spPr bwMode="auto">
            <a:xfrm>
              <a:off x="850900" y="1143000"/>
              <a:ext cx="3870325" cy="1714500"/>
            </a:xfrm>
            <a:prstGeom prst="roundRect">
              <a:avLst>
                <a:gd name="adj" fmla="val 2601"/>
              </a:avLst>
            </a:prstGeom>
            <a:solidFill>
              <a:schemeClr val="bg1"/>
            </a:solidFill>
            <a:ln w="254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 smtClean="0">
                  <a:latin typeface="+mn-lt"/>
                  <a:ea typeface="+mj-ea"/>
                </a:rPr>
                <a:t>機械</a:t>
              </a:r>
              <a:r>
                <a:rPr lang="zh-TW" altLang="en-US" sz="2000" dirty="0">
                  <a:latin typeface="+mn-lt"/>
                  <a:ea typeface="+mj-ea"/>
                </a:rPr>
                <a:t>故障查</a:t>
              </a:r>
              <a:r>
                <a:rPr lang="zh-TW" altLang="en-US" sz="2000" dirty="0" smtClean="0">
                  <a:latin typeface="+mn-lt"/>
                  <a:ea typeface="+mj-ea"/>
                </a:rPr>
                <a:t>修</a:t>
              </a:r>
              <a:endParaRPr lang="en-US" altLang="zh-TW" sz="2000" dirty="0">
                <a:latin typeface="+mn-lt"/>
                <a:ea typeface="+mj-ea"/>
              </a:endParaRPr>
            </a:p>
          </p:txBody>
        </p:sp>
        <p:sp>
          <p:nvSpPr>
            <p:cNvPr id="38" name="圓角矩形 37"/>
            <p:cNvSpPr/>
            <p:nvPr/>
          </p:nvSpPr>
          <p:spPr bwMode="auto">
            <a:xfrm>
              <a:off x="5184775" y="1143000"/>
              <a:ext cx="3870325" cy="1714500"/>
            </a:xfrm>
            <a:prstGeom prst="roundRect">
              <a:avLst>
                <a:gd name="adj" fmla="val 2601"/>
              </a:avLst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 smtClean="0">
                  <a:latin typeface="+mn-lt"/>
                  <a:ea typeface="+mj-ea"/>
                </a:rPr>
                <a:t>調</a:t>
              </a:r>
              <a:r>
                <a:rPr lang="zh-TW" altLang="en-US" sz="2000" dirty="0">
                  <a:latin typeface="+mn-lt"/>
                  <a:ea typeface="+mj-ea"/>
                </a:rPr>
                <a:t>機服務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 smtClean="0">
                  <a:latin typeface="+mn-lt"/>
                  <a:ea typeface="+mj-ea"/>
                </a:rPr>
                <a:t>設備</a:t>
              </a:r>
              <a:r>
                <a:rPr lang="zh-TW" altLang="en-US" sz="2000" dirty="0">
                  <a:latin typeface="+mn-lt"/>
                  <a:ea typeface="+mj-ea"/>
                </a:rPr>
                <a:t>績效管理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 smtClean="0">
                  <a:latin typeface="+mn-lt"/>
                  <a:ea typeface="+mj-ea"/>
                </a:rPr>
                <a:t>機性能</a:t>
              </a:r>
              <a:r>
                <a:rPr lang="zh-TW" altLang="en-US" sz="2000" dirty="0">
                  <a:latin typeface="+mn-lt"/>
                  <a:ea typeface="+mj-ea"/>
                </a:rPr>
                <a:t>衰退偵測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>
                <a:defRPr/>
              </a:pPr>
              <a:endParaRPr lang="en-US" altLang="zh-TW" sz="2000" dirty="0">
                <a:latin typeface="+mn-lt"/>
                <a:ea typeface="+mj-ea"/>
              </a:endParaRPr>
            </a:p>
          </p:txBody>
        </p:sp>
        <p:sp>
          <p:nvSpPr>
            <p:cNvPr id="39" name="圓角矩形 38"/>
            <p:cNvSpPr/>
            <p:nvPr/>
          </p:nvSpPr>
          <p:spPr bwMode="auto">
            <a:xfrm>
              <a:off x="850900" y="4857750"/>
              <a:ext cx="3870325" cy="1714500"/>
            </a:xfrm>
            <a:prstGeom prst="roundRect">
              <a:avLst>
                <a:gd name="adj" fmla="val 2601"/>
              </a:avLst>
            </a:prstGeom>
            <a:solidFill>
              <a:schemeClr val="bg1"/>
            </a:solidFill>
            <a:ln w="25400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 smtClean="0">
                  <a:latin typeface="+mn-lt"/>
                  <a:ea typeface="+mj-ea"/>
                </a:rPr>
                <a:t>機</a:t>
              </a:r>
              <a:r>
                <a:rPr lang="zh-TW" altLang="en-US" sz="2000" dirty="0">
                  <a:latin typeface="+mn-lt"/>
                  <a:ea typeface="+mj-ea"/>
                </a:rPr>
                <a:t>台操作使用訓練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>
                  <a:latin typeface="+mn-lt"/>
                  <a:ea typeface="+mj-ea"/>
                </a:rPr>
                <a:t>機台保養訓練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>
                  <a:latin typeface="+mn-lt"/>
                  <a:ea typeface="+mj-ea"/>
                </a:rPr>
                <a:t>機台維修訓練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>
                  <a:latin typeface="+mn-lt"/>
                  <a:ea typeface="+mj-ea"/>
                </a:rPr>
                <a:t>機台調機訓練</a:t>
              </a:r>
              <a:endParaRPr lang="en-US" altLang="zh-TW" sz="2000" dirty="0">
                <a:latin typeface="+mn-lt"/>
                <a:ea typeface="+mj-ea"/>
              </a:endParaRPr>
            </a:p>
          </p:txBody>
        </p:sp>
        <p:sp>
          <p:nvSpPr>
            <p:cNvPr id="40" name="圓角矩形 39"/>
            <p:cNvSpPr/>
            <p:nvPr/>
          </p:nvSpPr>
          <p:spPr bwMode="auto">
            <a:xfrm>
              <a:off x="5184775" y="4857750"/>
              <a:ext cx="3870325" cy="1714500"/>
            </a:xfrm>
            <a:prstGeom prst="roundRect">
              <a:avLst>
                <a:gd name="adj" fmla="val 2601"/>
              </a:avLst>
            </a:prstGeom>
            <a:solidFill>
              <a:schemeClr val="bg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 smtClean="0">
                  <a:latin typeface="+mn-lt"/>
                  <a:ea typeface="+mj-ea"/>
                </a:rPr>
                <a:t>機</a:t>
              </a:r>
              <a:r>
                <a:rPr lang="zh-TW" altLang="en-US" sz="2000" dirty="0">
                  <a:latin typeface="+mn-lt"/>
                  <a:ea typeface="+mj-ea"/>
                </a:rPr>
                <a:t>台維護 資料管理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>
                  <a:latin typeface="+mn-lt"/>
                  <a:ea typeface="+mj-ea"/>
                </a:rPr>
                <a:t>服務流程管控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>
                  <a:latin typeface="+mn-lt"/>
                  <a:ea typeface="+mj-ea"/>
                </a:rPr>
                <a:t>客戶資料管理</a:t>
              </a:r>
              <a:endParaRPr lang="en-US" altLang="zh-TW" sz="2000" dirty="0">
                <a:latin typeface="+mn-lt"/>
                <a:ea typeface="+mj-ea"/>
              </a:endParaRPr>
            </a:p>
            <a:p>
              <a:pPr marL="273050" indent="-273050">
                <a:buFont typeface="Wingdings" pitchFamily="2" charset="2"/>
                <a:buChar char="þ"/>
                <a:defRPr/>
              </a:pPr>
              <a:r>
                <a:rPr lang="zh-TW" altLang="en-US" sz="2000" dirty="0">
                  <a:latin typeface="+mn-lt"/>
                  <a:ea typeface="+mj-ea"/>
                </a:rPr>
                <a:t>生產履歷</a:t>
              </a:r>
              <a:r>
                <a:rPr lang="zh-TW" altLang="en-US" sz="2000" dirty="0" smtClean="0">
                  <a:latin typeface="+mn-lt"/>
                  <a:ea typeface="+mj-ea"/>
                </a:rPr>
                <a:t>管理</a:t>
              </a:r>
              <a:endParaRPr lang="en-US" altLang="zh-TW" sz="2000" dirty="0">
                <a:latin typeface="+mn-lt"/>
                <a:ea typeface="+mj-ea"/>
              </a:endParaRPr>
            </a:p>
          </p:txBody>
        </p:sp>
        <p:sp>
          <p:nvSpPr>
            <p:cNvPr id="41" name="圓角矩形 14"/>
            <p:cNvSpPr>
              <a:spLocks noChangeArrowheads="1"/>
            </p:cNvSpPr>
            <p:nvPr/>
          </p:nvSpPr>
          <p:spPr bwMode="auto">
            <a:xfrm>
              <a:off x="850900" y="2928938"/>
              <a:ext cx="8245475" cy="1500187"/>
            </a:xfrm>
            <a:prstGeom prst="roundRect">
              <a:avLst>
                <a:gd name="adj" fmla="val 3208"/>
              </a:avLst>
            </a:prstGeom>
            <a:solidFill>
              <a:srgbClr val="FFFFCC"/>
            </a:solidFill>
            <a:ln w="12700" algn="ctr">
              <a:solidFill>
                <a:srgbClr val="FFC000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600">
                <a:latin typeface="+mn-lt"/>
                <a:ea typeface="+mj-ea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1393825" y="3000375"/>
              <a:ext cx="3636963" cy="1357313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zh-TW" altLang="en-US" sz="1600" dirty="0" smtClean="0">
                  <a:latin typeface="+mn-lt"/>
                  <a:ea typeface="+mj-ea"/>
                </a:rPr>
                <a:t>客戶</a:t>
              </a:r>
              <a:endParaRPr lang="en-US" altLang="zh-TW" sz="1400" dirty="0">
                <a:latin typeface="+mn-lt"/>
                <a:ea typeface="+mj-ea"/>
              </a:endParaRPr>
            </a:p>
            <a:p>
              <a:pPr marL="273050" indent="-273050">
                <a:buClr>
                  <a:srgbClr val="FF0000"/>
                </a:buClr>
                <a:buFont typeface="Wingdings" pitchFamily="2" charset="2"/>
                <a:buChar char=""/>
                <a:defRPr/>
              </a:pPr>
              <a:r>
                <a:rPr lang="zh-TW" altLang="en-US" sz="1400" dirty="0">
                  <a:latin typeface="+mn-lt"/>
                  <a:ea typeface="+mj-ea"/>
                </a:rPr>
                <a:t>機台生產技術諮詢與完整售後服務</a:t>
              </a:r>
              <a:endParaRPr lang="en-US" altLang="zh-TW" sz="1400" dirty="0">
                <a:latin typeface="+mn-lt"/>
                <a:ea typeface="+mj-ea"/>
              </a:endParaRPr>
            </a:p>
            <a:p>
              <a:pPr marL="273050" indent="-273050">
                <a:buClr>
                  <a:srgbClr val="FF0000"/>
                </a:buClr>
                <a:buFont typeface="Wingdings" pitchFamily="2" charset="2"/>
                <a:buChar char=""/>
                <a:defRPr/>
              </a:pPr>
              <a:r>
                <a:rPr lang="zh-TW" altLang="en-US" sz="1400" dirty="0">
                  <a:latin typeface="+mn-lt"/>
                  <a:ea typeface="+mj-ea"/>
                </a:rPr>
                <a:t>各種使用與維護人員教育訓練</a:t>
              </a:r>
              <a:endParaRPr lang="en-US" altLang="zh-TW" sz="1400" dirty="0">
                <a:latin typeface="+mn-lt"/>
                <a:ea typeface="+mj-ea"/>
              </a:endParaRPr>
            </a:p>
            <a:p>
              <a:pPr marL="273050" indent="-273050">
                <a:buClr>
                  <a:srgbClr val="FF0000"/>
                </a:buClr>
                <a:buFont typeface="Wingdings" pitchFamily="2" charset="2"/>
                <a:buChar char=""/>
                <a:defRPr/>
              </a:pPr>
              <a:r>
                <a:rPr lang="zh-TW" altLang="en-US" sz="1400" dirty="0">
                  <a:latin typeface="+mn-lt"/>
                  <a:ea typeface="+mj-ea"/>
                </a:rPr>
                <a:t>提升生產與管理效能</a:t>
              </a:r>
              <a:endParaRPr lang="en-US" altLang="zh-TW" sz="1400" dirty="0">
                <a:latin typeface="+mn-lt"/>
                <a:ea typeface="+mj-ea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030788" y="3000375"/>
              <a:ext cx="3636962" cy="1357313"/>
            </a:xfrm>
            <a:prstGeom prst="rect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TW" sz="1600" dirty="0"/>
                <a:t>S</a:t>
              </a:r>
              <a:r>
                <a:rPr lang="zh-TW" altLang="en-US" sz="1600" dirty="0" smtClean="0"/>
                <a:t>公司</a:t>
              </a:r>
              <a:endParaRPr lang="en-US" altLang="zh-TW" sz="1400" dirty="0" smtClean="0">
                <a:latin typeface="+mn-lt"/>
                <a:ea typeface="+mj-ea"/>
              </a:endParaRPr>
            </a:p>
            <a:p>
              <a:pPr marL="273050" indent="-273050">
                <a:buClr>
                  <a:srgbClr val="FFFF00"/>
                </a:buClr>
                <a:buFont typeface="Wingdings" pitchFamily="2" charset="2"/>
                <a:buChar char="à"/>
                <a:defRPr/>
              </a:pPr>
              <a:r>
                <a:rPr lang="zh-TW" altLang="en-US" sz="1200" dirty="0" smtClean="0">
                  <a:latin typeface="+mn-lt"/>
                  <a:ea typeface="+mj-ea"/>
                </a:rPr>
                <a:t>轉為服務流程主導者</a:t>
              </a:r>
              <a:endParaRPr lang="en-US" altLang="zh-TW" sz="1200" dirty="0" smtClean="0">
                <a:latin typeface="+mn-lt"/>
                <a:ea typeface="+mj-ea"/>
              </a:endParaRPr>
            </a:p>
            <a:p>
              <a:pPr marL="273050" indent="-273050">
                <a:buClr>
                  <a:srgbClr val="FFFF00"/>
                </a:buClr>
                <a:buFont typeface="Wingdings" pitchFamily="2" charset="2"/>
                <a:buChar char="à"/>
                <a:defRPr/>
              </a:pPr>
              <a:r>
                <a:rPr lang="zh-TW" altLang="en-US" sz="1200" dirty="0" smtClean="0">
                  <a:latin typeface="+mn-lt"/>
                  <a:ea typeface="+mj-ea"/>
                </a:rPr>
                <a:t>獲得</a:t>
              </a:r>
              <a:r>
                <a:rPr lang="zh-TW" altLang="en-US" sz="1200" dirty="0">
                  <a:latin typeface="+mn-lt"/>
                  <a:ea typeface="+mj-ea"/>
                </a:rPr>
                <a:t>完整且數據化客戶需求資訊</a:t>
              </a:r>
              <a:endParaRPr lang="en-US" altLang="zh-TW" sz="1200" dirty="0">
                <a:latin typeface="+mn-lt"/>
                <a:ea typeface="+mj-ea"/>
              </a:endParaRPr>
            </a:p>
            <a:p>
              <a:pPr marL="273050" indent="-273050">
                <a:buClr>
                  <a:srgbClr val="FFFF00"/>
                </a:buClr>
                <a:buFont typeface="Wingdings" pitchFamily="2" charset="2"/>
                <a:buChar char="à"/>
                <a:defRPr/>
              </a:pPr>
              <a:r>
                <a:rPr lang="zh-TW" altLang="en-US" sz="1200" dirty="0">
                  <a:latin typeface="+mn-lt"/>
                  <a:ea typeface="+mj-ea"/>
                </a:rPr>
                <a:t>服務結果分析有助服務與產品品質提升</a:t>
              </a:r>
              <a:endParaRPr lang="en-US" altLang="zh-TW" sz="1200" dirty="0">
                <a:latin typeface="+mn-lt"/>
                <a:ea typeface="+mj-ea"/>
              </a:endParaRPr>
            </a:p>
            <a:p>
              <a:pPr marL="273050" indent="-273050">
                <a:buClr>
                  <a:srgbClr val="FFFF00"/>
                </a:buClr>
                <a:buFont typeface="Wingdings" pitchFamily="2" charset="2"/>
                <a:buChar char="à"/>
                <a:defRPr/>
              </a:pPr>
              <a:r>
                <a:rPr lang="zh-TW" altLang="en-US" sz="1200" dirty="0" smtClean="0">
                  <a:latin typeface="+mn-lt"/>
                  <a:ea typeface="+mj-ea"/>
                </a:rPr>
                <a:t>降低</a:t>
              </a:r>
              <a:r>
                <a:rPr lang="zh-TW" altLang="en-US" sz="1200" dirty="0">
                  <a:latin typeface="+mn-lt"/>
                  <a:ea typeface="+mj-ea"/>
                </a:rPr>
                <a:t>售後服務成本與時間</a:t>
              </a:r>
            </a:p>
          </p:txBody>
        </p:sp>
        <p:sp>
          <p:nvSpPr>
            <p:cNvPr id="44" name="文字方塊 17"/>
            <p:cNvSpPr txBox="1">
              <a:spLocks noChangeArrowheads="1"/>
            </p:cNvSpPr>
            <p:nvPr/>
          </p:nvSpPr>
          <p:spPr bwMode="auto">
            <a:xfrm>
              <a:off x="962094" y="3167019"/>
              <a:ext cx="431732" cy="10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rgbClr val="0033CC"/>
                  </a:solidFill>
                  <a:latin typeface="+mn-lt"/>
                  <a:ea typeface="+mj-ea"/>
                </a:rPr>
                <a:t>價值主張</a:t>
              </a:r>
            </a:p>
          </p:txBody>
        </p:sp>
        <p:sp>
          <p:nvSpPr>
            <p:cNvPr id="45" name="文字方塊 18"/>
            <p:cNvSpPr txBox="1">
              <a:spLocks noChangeArrowheads="1"/>
            </p:cNvSpPr>
            <p:nvPr/>
          </p:nvSpPr>
          <p:spPr bwMode="auto">
            <a:xfrm>
              <a:off x="8623368" y="3167019"/>
              <a:ext cx="431732" cy="10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rgbClr val="0033CC"/>
                  </a:solidFill>
                  <a:latin typeface="+mn-lt"/>
                  <a:ea typeface="+mj-ea"/>
                </a:rPr>
                <a:t>價值主張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55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BP</a:t>
            </a:r>
            <a:r>
              <a:rPr lang="zh-TW" altLang="en-US" dirty="0" smtClean="0"/>
              <a:t>策略模式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172084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2400" b="1" dirty="0">
                <a:solidFill>
                  <a:srgbClr val="000099"/>
                </a:solidFill>
              </a:rPr>
              <a:t>銷售模式預計採產品銷售、服務租用、免費安裝效益分享三種模式進行。</a:t>
            </a:r>
            <a:endParaRPr lang="zh-TW" altLang="zh-TW" sz="2400" dirty="0">
              <a:solidFill>
                <a:srgbClr val="000099"/>
              </a:solidFill>
            </a:endParaRPr>
          </a:p>
          <a:p>
            <a:pPr marL="714375" lvl="1" indent="-457200">
              <a:buFont typeface="+mj-lt"/>
              <a:buAutoNum type="arabicPeriod"/>
              <a:defRPr/>
            </a:pPr>
            <a:r>
              <a:rPr lang="zh-TW" altLang="zh-TW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產品銷售</a:t>
            </a:r>
            <a:r>
              <a:rPr lang="zh-TW" altLang="zh-TW" sz="2400" dirty="0">
                <a:solidFill>
                  <a:srgbClr val="000099"/>
                </a:solidFill>
              </a:rPr>
              <a:t>：直接將平台系統銷售給國內外加工廠客戶</a:t>
            </a:r>
            <a:r>
              <a:rPr lang="zh-TW" altLang="zh-TW" sz="2400" dirty="0" smtClean="0">
                <a:solidFill>
                  <a:srgbClr val="000099"/>
                </a:solidFill>
              </a:rPr>
              <a:t>，提供</a:t>
            </a:r>
            <a:r>
              <a:rPr lang="zh-TW" altLang="zh-TW" sz="2400" dirty="0">
                <a:solidFill>
                  <a:srgbClr val="000099"/>
                </a:solidFill>
              </a:rPr>
              <a:t>平台系統功能維護，另透過</a:t>
            </a:r>
            <a:r>
              <a:rPr lang="zh-TW" altLang="zh-TW" sz="2400" dirty="0" smtClean="0">
                <a:solidFill>
                  <a:srgbClr val="000099"/>
                </a:solidFill>
              </a:rPr>
              <a:t>訂購機</a:t>
            </a:r>
            <a:r>
              <a:rPr lang="zh-TW" altLang="zh-TW" sz="2400" dirty="0">
                <a:solidFill>
                  <a:srgbClr val="000099"/>
                </a:solidFill>
              </a:rPr>
              <a:t>台與感測元件可享有保固期延長等優惠吸引客戶。</a:t>
            </a:r>
          </a:p>
          <a:p>
            <a:pPr marL="714375" lvl="1" indent="-457200">
              <a:buFont typeface="+mj-lt"/>
              <a:buAutoNum type="arabicPeriod"/>
              <a:defRPr/>
            </a:pPr>
            <a:r>
              <a:rPr lang="zh-TW" altLang="zh-TW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服務租用：</a:t>
            </a:r>
            <a:r>
              <a:rPr lang="zh-TW" altLang="zh-TW" sz="2400" dirty="0">
                <a:solidFill>
                  <a:srgbClr val="000099"/>
                </a:solidFill>
              </a:rPr>
              <a:t>可以租賃模式租用平台系統，每年收取租賃費。</a:t>
            </a:r>
          </a:p>
          <a:p>
            <a:pPr marL="714375" lvl="1" indent="-457200">
              <a:buFont typeface="+mj-lt"/>
              <a:buAutoNum type="arabicPeriod"/>
              <a:defRPr/>
            </a:pPr>
            <a:r>
              <a:rPr lang="zh-TW" altLang="zh-TW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免費安裝成效分享：</a:t>
            </a:r>
            <a:r>
              <a:rPr lang="zh-TW" altLang="zh-TW" sz="2400" dirty="0">
                <a:solidFill>
                  <a:srgbClr val="000099"/>
                </a:solidFill>
              </a:rPr>
              <a:t>顧客採購</a:t>
            </a:r>
            <a:r>
              <a:rPr lang="zh-TW" altLang="zh-TW" sz="2400" dirty="0" smtClean="0">
                <a:solidFill>
                  <a:srgbClr val="000099"/>
                </a:solidFill>
              </a:rPr>
              <a:t>之相關</a:t>
            </a:r>
            <a:r>
              <a:rPr lang="zh-TW" altLang="zh-TW" sz="2400" dirty="0">
                <a:solidFill>
                  <a:srgbClr val="000099"/>
                </a:solidFill>
              </a:rPr>
              <a:t>機台設備，免費安裝本系統平台服務，系統產權</a:t>
            </a:r>
            <a:r>
              <a:rPr lang="zh-TW" altLang="zh-TW" sz="2400" dirty="0" smtClean="0">
                <a:solidFill>
                  <a:srgbClr val="000099"/>
                </a:solidFill>
              </a:rPr>
              <a:t>屬</a:t>
            </a:r>
            <a:r>
              <a:rPr lang="en-US" altLang="zh-TW" sz="2400" dirty="0">
                <a:solidFill>
                  <a:srgbClr val="000099"/>
                </a:solidFill>
              </a:rPr>
              <a:t>S</a:t>
            </a:r>
            <a:r>
              <a:rPr lang="zh-TW" altLang="en-US" sz="2400" dirty="0">
                <a:solidFill>
                  <a:srgbClr val="000099"/>
                </a:solidFill>
              </a:rPr>
              <a:t>公司</a:t>
            </a:r>
            <a:r>
              <a:rPr lang="zh-TW" altLang="zh-TW" sz="2400" dirty="0" smtClean="0">
                <a:solidFill>
                  <a:srgbClr val="000099"/>
                </a:solidFill>
              </a:rPr>
              <a:t>，</a:t>
            </a:r>
            <a:r>
              <a:rPr lang="zh-TW" altLang="zh-TW" sz="2400" dirty="0">
                <a:solidFill>
                  <a:srgbClr val="000099"/>
                </a:solidFill>
              </a:rPr>
              <a:t>使用後的成效則以合約議定分享比例</a:t>
            </a:r>
            <a:r>
              <a:rPr lang="zh-TW" altLang="zh-TW" sz="2400" dirty="0" smtClean="0">
                <a:solidFill>
                  <a:srgbClr val="000099"/>
                </a:solidFill>
              </a:rPr>
              <a:t>。</a:t>
            </a:r>
            <a:endParaRPr lang="en-US" altLang="zh-TW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6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效益分析</a:t>
            </a:r>
            <a:r>
              <a:rPr lang="en-US" altLang="zh-TW" dirty="0" smtClean="0"/>
              <a:t>-</a:t>
            </a:r>
            <a:r>
              <a:rPr lang="zh-TW" altLang="en-US" dirty="0" smtClean="0"/>
              <a:t>績效指標</a:t>
            </a:r>
            <a:r>
              <a:rPr lang="en-US" altLang="zh-TW" dirty="0" smtClean="0"/>
              <a:t>KPI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52427"/>
              </p:ext>
            </p:extLst>
          </p:nvPr>
        </p:nvGraphicFramePr>
        <p:xfrm>
          <a:off x="247997" y="1628800"/>
          <a:ext cx="8648006" cy="4539507"/>
        </p:xfrm>
        <a:graphic>
          <a:graphicData uri="http://schemas.openxmlformats.org/drawingml/2006/table">
            <a:tbl>
              <a:tblPr/>
              <a:tblGrid>
                <a:gridCol w="1124241"/>
                <a:gridCol w="1989042"/>
                <a:gridCol w="1210721"/>
                <a:gridCol w="1902562"/>
                <a:gridCol w="2421440"/>
              </a:tblGrid>
              <a:tr h="402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服務對象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7784" marR="27784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b="1" kern="1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量化效益項目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b="1" kern="1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b="1" kern="1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每件服務</a:t>
                      </a:r>
                      <a:r>
                        <a:rPr lang="en-US" sz="1200" b="1" kern="1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7784" marR="27784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altLang="en-US" sz="1200" b="1" kern="1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系統導入前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7784" marR="27784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altLang="en-US" sz="1200" b="1" kern="1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導入後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7784" marR="27784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b="1" kern="1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衡量方法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7784" marR="27784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0286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客戶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等待服務時間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72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由機台問題出現至平台服務到達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停機</a:t>
                      </a:r>
                      <a:r>
                        <a:rPr lang="zh-TW" sz="12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損失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240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軟體故障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76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硬體更換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機台停機至修復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自行診斷排除故障項目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無能力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項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透過診斷系統及維修指引進行排除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自主保養時間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無能力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機台保養需求出現至保養完成止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4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altLang="zh-TW" sz="1200" dirty="0" smtClean="0"/>
                        <a:t>S</a:t>
                      </a:r>
                      <a:r>
                        <a:rPr lang="zh-TW" altLang="en-US" sz="1200" dirty="0" smtClean="0"/>
                        <a:t>公司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機台連線數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台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40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台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機台與平台連線之台數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故障經加值服務平台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系統確認原因時間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7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天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4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自接獲故障通知至完整原因止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控制器軟體故障排除時間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120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控制器參數或軟體問題排除時間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機台完修天數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76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小時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客戶啟動服務流程至服務結束止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客戶線上教育訓練項目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20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客戶端使用記錄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線上訓練標準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作業流程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項</a:t>
                      </a:r>
                      <a:endParaRPr lang="zh-TW" sz="200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新機種培訓教育流程</a:t>
                      </a:r>
                      <a:endParaRPr lang="zh-TW" sz="20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7030" marR="57030" marT="73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498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企業概況</a:t>
            </a:r>
            <a:r>
              <a:rPr lang="en-US" altLang="zh-TW" dirty="0" smtClean="0"/>
              <a:t>-</a:t>
            </a:r>
            <a:r>
              <a:rPr lang="en-US" altLang="zh-TW" dirty="0" smtClean="0">
                <a:latin typeface="微軟正黑體" panose="020B0604030504040204" pitchFamily="34" charset="-120"/>
              </a:rPr>
              <a:t>S</a:t>
            </a:r>
            <a:r>
              <a:rPr lang="zh-TW" altLang="en-US" dirty="0" smtClean="0">
                <a:latin typeface="微軟正黑體" panose="020B0604030504040204" pitchFamily="34" charset="-120"/>
              </a:rPr>
              <a:t>公司</a:t>
            </a:r>
            <a:endParaRPr lang="zh-TW" altLang="en-US" dirty="0"/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641712" y="1341438"/>
            <a:ext cx="8171881" cy="4828962"/>
            <a:chOff x="88282" y="1000125"/>
            <a:chExt cx="9728430" cy="5748765"/>
          </a:xfrm>
        </p:grpSpPr>
        <p:sp>
          <p:nvSpPr>
            <p:cNvPr id="70" name="標題 1"/>
            <p:cNvSpPr txBox="1">
              <a:spLocks/>
            </p:cNvSpPr>
            <p:nvPr/>
          </p:nvSpPr>
          <p:spPr bwMode="auto">
            <a:xfrm>
              <a:off x="3738563" y="1000125"/>
              <a:ext cx="21844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2pPr>
              <a:lvl3pPr algn="ctr" rtl="0" eaLnBrk="0" fontAlgn="base" hangingPunct="0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3pPr>
              <a:lvl4pPr algn="ctr" rtl="0" eaLnBrk="0" fontAlgn="base" hangingPunct="0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4pPr>
              <a:lvl5pPr algn="ctr" rtl="0" eaLnBrk="0" fontAlgn="base" hangingPunct="0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5pPr>
              <a:lvl6pPr marL="457200" algn="ctr" rtl="0" fontAlgn="base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6pPr>
              <a:lvl7pPr marL="914400" algn="ctr" rtl="0" fontAlgn="base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7pPr>
              <a:lvl8pPr marL="1371600" algn="ctr" rtl="0" fontAlgn="base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8pPr>
              <a:lvl9pPr marL="1828800" algn="ctr" rtl="0" fontAlgn="base">
                <a:spcBef>
                  <a:spcPct val="10000"/>
                </a:spcBef>
                <a:spcAft>
                  <a:spcPct val="10000"/>
                </a:spcAft>
                <a:defRPr kumimoji="1" sz="3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>
                <a:defRPr/>
              </a:pPr>
              <a:r>
                <a:rPr lang="zh-TW" altLang="en-US" kern="0" dirty="0" smtClean="0">
                  <a:latin typeface="Gisha" pitchFamily="34" charset="-79"/>
                  <a:ea typeface="微軟正黑體" pitchFamily="34" charset="-120"/>
                  <a:cs typeface="Gisha" pitchFamily="34" charset="-79"/>
                </a:rPr>
                <a:t>營運據點</a:t>
              </a:r>
            </a:p>
          </p:txBody>
        </p:sp>
        <p:grpSp>
          <p:nvGrpSpPr>
            <p:cNvPr id="71" name="群組 9"/>
            <p:cNvGrpSpPr>
              <a:grpSpLocks/>
            </p:cNvGrpSpPr>
            <p:nvPr/>
          </p:nvGrpSpPr>
          <p:grpSpPr bwMode="auto">
            <a:xfrm>
              <a:off x="88282" y="1603382"/>
              <a:ext cx="9728430" cy="4333545"/>
              <a:chOff x="82550" y="1603667"/>
              <a:chExt cx="8978900" cy="4332551"/>
            </a:xfrm>
          </p:grpSpPr>
          <p:pic>
            <p:nvPicPr>
              <p:cNvPr id="72" name="Picture 13" descr="World_map_blank_without_borders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50" y="1603667"/>
                <a:ext cx="8978900" cy="416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TextBox 35"/>
              <p:cNvSpPr txBox="1">
                <a:spLocks noChangeArrowheads="1"/>
              </p:cNvSpPr>
              <p:nvPr/>
            </p:nvSpPr>
            <p:spPr bwMode="auto">
              <a:xfrm>
                <a:off x="550695" y="3390436"/>
                <a:ext cx="1295400" cy="696001"/>
              </a:xfrm>
              <a:prstGeom prst="rect">
                <a:avLst/>
              </a:prstGeom>
              <a:solidFill>
                <a:srgbClr val="FFFFFF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S</a:t>
                </a:r>
                <a:r>
                  <a:rPr kumimoji="1" lang="zh-TW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分公司</a:t>
                </a:r>
                <a: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/>
                </a:r>
                <a:b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</a:br>
                <a:r>
                  <a:rPr kumimoji="1" lang="zh-TW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美國</a:t>
                </a:r>
                <a:endParaRPr kumimoji="1" lang="en-US" altLang="zh-TW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endParaRPr>
              </a:p>
            </p:txBody>
          </p:sp>
          <p:sp>
            <p:nvSpPr>
              <p:cNvPr id="78" name="TextBox 38"/>
              <p:cNvSpPr txBox="1">
                <a:spLocks noChangeArrowheads="1"/>
              </p:cNvSpPr>
              <p:nvPr/>
            </p:nvSpPr>
            <p:spPr bwMode="auto">
              <a:xfrm>
                <a:off x="2891945" y="2250498"/>
                <a:ext cx="1219200" cy="696001"/>
              </a:xfrm>
              <a:prstGeom prst="rect">
                <a:avLst/>
              </a:prstGeom>
              <a:solidFill>
                <a:srgbClr val="FFFFFF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S</a:t>
                </a:r>
                <a:r>
                  <a:rPr lang="zh-TW" altLang="en-US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分公司</a:t>
                </a:r>
                <a: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/>
                </a:r>
                <a:b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</a:br>
                <a:r>
                  <a:rPr kumimoji="1" lang="zh-TW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歐洲</a:t>
                </a:r>
                <a:endParaRPr kumimoji="1" lang="en-US" altLang="zh-TW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endParaRPr>
              </a:p>
            </p:txBody>
          </p:sp>
          <p:sp>
            <p:nvSpPr>
              <p:cNvPr id="79" name="TextBox 39"/>
              <p:cNvSpPr txBox="1">
                <a:spLocks noChangeArrowheads="1"/>
              </p:cNvSpPr>
              <p:nvPr/>
            </p:nvSpPr>
            <p:spPr bwMode="auto">
              <a:xfrm>
                <a:off x="6359916" y="1870217"/>
                <a:ext cx="1219200" cy="696001"/>
              </a:xfrm>
              <a:prstGeom prst="rect">
                <a:avLst/>
              </a:prstGeom>
              <a:solidFill>
                <a:srgbClr val="FFFFFF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S</a:t>
                </a:r>
                <a:r>
                  <a:rPr lang="zh-TW" altLang="en-US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分公司</a:t>
                </a:r>
                <a: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/>
                </a:r>
                <a:br>
                  <a:rPr lang="en-US" altLang="zh-TW" sz="1600" kern="0" dirty="0">
                    <a:solidFill>
                      <a:srgbClr val="000000"/>
                    </a:solidFill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</a:br>
                <a:r>
                  <a:rPr kumimoji="1" lang="zh-TW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中國</a:t>
                </a:r>
                <a:endParaRPr kumimoji="1" lang="en-US" altLang="zh-TW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endParaRPr>
              </a:p>
            </p:txBody>
          </p:sp>
          <p:sp>
            <p:nvSpPr>
              <p:cNvPr id="80" name="TextBox 40"/>
              <p:cNvSpPr txBox="1">
                <a:spLocks noChangeArrowheads="1"/>
              </p:cNvSpPr>
              <p:nvPr/>
            </p:nvSpPr>
            <p:spPr bwMode="auto">
              <a:xfrm>
                <a:off x="7311956" y="2957728"/>
                <a:ext cx="1480381" cy="769265"/>
              </a:xfrm>
              <a:prstGeom prst="rect">
                <a:avLst/>
              </a:prstGeom>
              <a:solidFill>
                <a:srgbClr val="FFFFFF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n"/>
                  <a:defRPr kumimoji="1" sz="26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Wingdings" panose="05000000000000000000" pitchFamily="2" charset="2"/>
                  <a:buChar char="ü"/>
                  <a:defRPr kumimoji="1" sz="2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6699"/>
                  </a:buClr>
                  <a:buFont typeface="Monotype Sorts" pitchFamily="2" charset="2"/>
                  <a:buChar char="o"/>
                  <a:defRPr kumimoji="1" sz="2000" b="1">
                    <a:solidFill>
                      <a:srgbClr val="0000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總部</a:t>
                </a:r>
                <a:endParaRPr kumimoji="1" lang="en-US" altLang="zh-TW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sha" pitchFamily="34" charset="-79"/>
                    <a:ea typeface="微軟正黑體" panose="020B0604030504040204" pitchFamily="34" charset="-120"/>
                    <a:cs typeface="Gisha" pitchFamily="34" charset="-79"/>
                  </a:rPr>
                  <a:t>臺灣</a:t>
                </a:r>
                <a:endParaRPr kumimoji="1" lang="en-US" altLang="zh-TW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endParaRPr>
              </a:p>
            </p:txBody>
          </p:sp>
          <p:cxnSp>
            <p:nvCxnSpPr>
              <p:cNvPr id="81" name="Shape 48"/>
              <p:cNvCxnSpPr>
                <a:endCxn id="83" idx="4"/>
              </p:cNvCxnSpPr>
              <p:nvPr/>
            </p:nvCxnSpPr>
            <p:spPr>
              <a:xfrm flipV="1">
                <a:off x="1341719" y="3073347"/>
                <a:ext cx="10256" cy="282510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Straight Connector 53"/>
              <p:cNvCxnSpPr/>
              <p:nvPr/>
            </p:nvCxnSpPr>
            <p:spPr>
              <a:xfrm>
                <a:off x="4074299" y="2649582"/>
                <a:ext cx="457139" cy="63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3" name="Oval 55"/>
              <p:cNvSpPr/>
              <p:nvPr/>
            </p:nvSpPr>
            <p:spPr>
              <a:xfrm>
                <a:off x="1313880" y="2997165"/>
                <a:ext cx="76190" cy="76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微軟正黑體" panose="020B0604030504040204" pitchFamily="34" charset="-120"/>
                  <a:cs typeface="Gisha" panose="020B0502040204020203" pitchFamily="34" charset="-79"/>
                </a:endParaRPr>
              </a:p>
            </p:txBody>
          </p:sp>
          <p:sp>
            <p:nvSpPr>
              <p:cNvPr id="84" name="Oval 58"/>
              <p:cNvSpPr/>
              <p:nvPr/>
            </p:nvSpPr>
            <p:spPr>
              <a:xfrm>
                <a:off x="4531439" y="2619426"/>
                <a:ext cx="76190" cy="76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微軟正黑體" panose="020B0604030504040204" pitchFamily="34" charset="-120"/>
                  <a:cs typeface="Gisha" panose="020B0502040204020203" pitchFamily="34" charset="-79"/>
                </a:endParaRPr>
              </a:p>
            </p:txBody>
          </p:sp>
          <p:cxnSp>
            <p:nvCxnSpPr>
              <p:cNvPr id="85" name="Straight Connector 60"/>
              <p:cNvCxnSpPr>
                <a:endCxn id="86" idx="6"/>
              </p:cNvCxnSpPr>
              <p:nvPr/>
            </p:nvCxnSpPr>
            <p:spPr>
              <a:xfrm flipH="1">
                <a:off x="7340210" y="3341573"/>
                <a:ext cx="39120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6" name="Oval 61"/>
              <p:cNvSpPr/>
              <p:nvPr/>
            </p:nvSpPr>
            <p:spPr>
              <a:xfrm>
                <a:off x="7264020" y="3303482"/>
                <a:ext cx="76190" cy="76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微軟正黑體" panose="020B0604030504040204" pitchFamily="34" charset="-120"/>
                  <a:cs typeface="Gisha" panose="020B0502040204020203" pitchFamily="34" charset="-79"/>
                </a:endParaRPr>
              </a:p>
            </p:txBody>
          </p:sp>
          <p:sp>
            <p:nvSpPr>
              <p:cNvPr id="87" name="Oval 62"/>
              <p:cNvSpPr/>
              <p:nvPr/>
            </p:nvSpPr>
            <p:spPr>
              <a:xfrm>
                <a:off x="7215668" y="3113026"/>
                <a:ext cx="76190" cy="76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微軟正黑體" panose="020B0604030504040204" pitchFamily="34" charset="-120"/>
                  <a:cs typeface="Gisha" panose="020B0502040204020203" pitchFamily="34" charset="-79"/>
                </a:endParaRPr>
              </a:p>
            </p:txBody>
          </p:sp>
          <p:cxnSp>
            <p:nvCxnSpPr>
              <p:cNvPr id="88" name="Shape 64"/>
              <p:cNvCxnSpPr>
                <a:endCxn id="87" idx="2"/>
              </p:cNvCxnSpPr>
              <p:nvPr/>
            </p:nvCxnSpPr>
            <p:spPr>
              <a:xfrm rot="16200000" flipH="1">
                <a:off x="6768817" y="2704266"/>
                <a:ext cx="647551" cy="246152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89" name="Picture 2" descr="Factory, nuclear power plant and energy icons — Stock Vector #842347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0200" y="2767305"/>
                <a:ext cx="263525" cy="395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2" descr="Factory, nuclear power plant and energy icons — Stock Vector #842347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4100" y="2946692"/>
                <a:ext cx="263525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25" descr="http://luc.devroye.org/StuartMcCoy-MicroscopeIcon-2012.pn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2F3F2"/>
                  </a:clrFrom>
                  <a:clrTo>
                    <a:srgbClr val="F2F3F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672" y="3376785"/>
                <a:ext cx="285828" cy="428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" name="群組 7"/>
              <p:cNvGrpSpPr>
                <a:grpSpLocks/>
              </p:cNvGrpSpPr>
              <p:nvPr/>
            </p:nvGrpSpPr>
            <p:grpSpPr bwMode="auto">
              <a:xfrm>
                <a:off x="6911771" y="5108179"/>
                <a:ext cx="1359592" cy="828039"/>
                <a:chOff x="6911771" y="5108179"/>
                <a:chExt cx="1359592" cy="828039"/>
              </a:xfrm>
            </p:grpSpPr>
            <p:grpSp>
              <p:nvGrpSpPr>
                <p:cNvPr id="93" name="群組 4"/>
                <p:cNvGrpSpPr>
                  <a:grpSpLocks/>
                </p:cNvGrpSpPr>
                <p:nvPr/>
              </p:nvGrpSpPr>
              <p:grpSpPr bwMode="auto">
                <a:xfrm>
                  <a:off x="6922749" y="5108179"/>
                  <a:ext cx="1344238" cy="395288"/>
                  <a:chOff x="-1130215" y="6174155"/>
                  <a:chExt cx="1344238" cy="395288"/>
                </a:xfrm>
              </p:grpSpPr>
              <p:pic>
                <p:nvPicPr>
                  <p:cNvPr id="97" name="Picture 2" descr="Factory, nuclear power plant and energy icons — Stock Vector #842347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30215" y="6174155"/>
                    <a:ext cx="263525" cy="395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8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08716" y="6194791"/>
                    <a:ext cx="1022739" cy="3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8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Wingdings" panose="05000000000000000000" pitchFamily="2" charset="2"/>
                      <a:buChar char="n"/>
                      <a:defRPr kumimoji="1" sz="26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Wingdings" panose="05000000000000000000" pitchFamily="2" charset="2"/>
                      <a:buChar char="ü"/>
                      <a:defRPr kumimoji="1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zh-TW" alt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sha" pitchFamily="34" charset="-79"/>
                        <a:ea typeface="微軟正黑體" panose="020B0604030504040204" pitchFamily="34" charset="-120"/>
                        <a:cs typeface="Gisha" pitchFamily="34" charset="-79"/>
                      </a:rPr>
                      <a:t>生產據點</a:t>
                    </a:r>
                  </a:p>
                </p:txBody>
              </p:sp>
            </p:grpSp>
            <p:grpSp>
              <p:nvGrpSpPr>
                <p:cNvPr id="94" name="群組 5"/>
                <p:cNvGrpSpPr>
                  <a:grpSpLocks/>
                </p:cNvGrpSpPr>
                <p:nvPr/>
              </p:nvGrpSpPr>
              <p:grpSpPr bwMode="auto">
                <a:xfrm>
                  <a:off x="6911771" y="5507955"/>
                  <a:ext cx="1359592" cy="428263"/>
                  <a:chOff x="515541" y="6166063"/>
                  <a:chExt cx="1359592" cy="428263"/>
                </a:xfrm>
              </p:grpSpPr>
              <p:pic>
                <p:nvPicPr>
                  <p:cNvPr id="95" name="Picture 25" descr="http://luc.devroye.org/StuartMcCoy-MicroscopeIcon-2012.png">
                    <a:hlinkClick r:id="rId4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2F3F2"/>
                      </a:clrFrom>
                      <a:clrTo>
                        <a:srgbClr val="F2F3F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5541" y="6166063"/>
                    <a:ext cx="285828" cy="4282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6" name="文字方塊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2393" y="6225049"/>
                    <a:ext cx="1022740" cy="3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8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Wingdings" panose="05000000000000000000" pitchFamily="2" charset="2"/>
                      <a:buChar char="n"/>
                      <a:defRPr kumimoji="1" sz="26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Wingdings" panose="05000000000000000000" pitchFamily="2" charset="2"/>
                      <a:buChar char="ü"/>
                      <a:defRPr kumimoji="1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10000"/>
                      </a:spcAft>
                      <a:buClr>
                        <a:srgbClr val="006699"/>
                      </a:buClr>
                      <a:buFont typeface="Monotype Sorts" pitchFamily="2" charset="2"/>
                      <a:buChar char="o"/>
                      <a:defRPr kumimoji="1" sz="2000" b="1">
                        <a:solidFill>
                          <a:srgbClr val="000066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zh-TW" alt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sha" pitchFamily="34" charset="-79"/>
                        <a:ea typeface="微軟正黑體" panose="020B0604030504040204" pitchFamily="34" charset="-120"/>
                        <a:cs typeface="Gisha" pitchFamily="34" charset="-79"/>
                      </a:rPr>
                      <a:t>研發中心</a:t>
                    </a:r>
                  </a:p>
                </p:txBody>
              </p:sp>
            </p:grpSp>
          </p:grpSp>
        </p:grpSp>
        <p:sp>
          <p:nvSpPr>
            <p:cNvPr id="105" name="TextBox 75"/>
            <p:cNvSpPr txBox="1">
              <a:spLocks noChangeArrowheads="1"/>
            </p:cNvSpPr>
            <p:nvPr/>
          </p:nvSpPr>
          <p:spPr bwMode="auto">
            <a:xfrm>
              <a:off x="171450" y="6162648"/>
              <a:ext cx="9645262" cy="58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8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n"/>
                <a:defRPr kumimoji="1" sz="26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Wingdings" panose="05000000000000000000" pitchFamily="2" charset="2"/>
                <a:buChar char="ü"/>
                <a:defRPr kumimoji="1" sz="2400" b="1">
                  <a:solidFill>
                    <a:srgbClr val="0000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006699"/>
                </a:buClr>
                <a:buFont typeface="Monotype Sorts" pitchFamily="2" charset="2"/>
                <a:buChar char="o"/>
                <a:defRPr kumimoji="1" sz="2000" b="1">
                  <a:solidFill>
                    <a:srgbClr val="000066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2600" dirty="0" smtClean="0">
                  <a:solidFill>
                    <a:srgbClr val="BF504D"/>
                  </a:solidFill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rPr>
                <a:t>+</a:t>
              </a:r>
              <a:r>
                <a:rPr lang="zh-TW" altLang="en-US" sz="2600" dirty="0" smtClean="0">
                  <a:solidFill>
                    <a:srgbClr val="BF504D"/>
                  </a:solidFill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rPr>
                <a:t>銷售及服務範圍  超過</a:t>
              </a:r>
              <a:r>
                <a:rPr lang="en-US" altLang="zh-TW" sz="2600" dirty="0" smtClean="0">
                  <a:solidFill>
                    <a:srgbClr val="BF504D"/>
                  </a:solidFill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rPr>
                <a:t>50</a:t>
              </a:r>
              <a:r>
                <a:rPr lang="zh-TW" altLang="en-US" sz="2600" dirty="0" smtClean="0">
                  <a:solidFill>
                    <a:srgbClr val="BF504D"/>
                  </a:solidFill>
                  <a:latin typeface="Gisha" pitchFamily="34" charset="-79"/>
                  <a:ea typeface="微軟正黑體" panose="020B0604030504040204" pitchFamily="34" charset="-120"/>
                  <a:cs typeface="Gisha" pitchFamily="34" charset="-79"/>
                </a:rPr>
                <a:t>國</a:t>
              </a:r>
              <a:endParaRPr lang="en-US" altLang="zh-TW" sz="2600" dirty="0" smtClean="0">
                <a:solidFill>
                  <a:srgbClr val="BF504D"/>
                </a:solidFill>
                <a:latin typeface="Gisha" pitchFamily="34" charset="-79"/>
                <a:ea typeface="微軟正黑體" panose="020B0604030504040204" pitchFamily="34" charset="-120"/>
                <a:cs typeface="Gisha" pitchFamily="34" charset="-79"/>
              </a:endParaRPr>
            </a:p>
          </p:txBody>
        </p:sp>
      </p:grpSp>
      <p:pic>
        <p:nvPicPr>
          <p:cNvPr id="122" name="Picture 2" descr="Factory, nuclear power plant and energy icons — Stock Vector #84234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25" y="2342674"/>
            <a:ext cx="239839" cy="3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" descr="Factory, nuclear power plant and energy icons — Stock Vector #84234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92" y="2718867"/>
            <a:ext cx="239839" cy="3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3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非量化效益</a:t>
            </a:r>
            <a:endParaRPr lang="zh-TW" altLang="en-US" dirty="0"/>
          </a:p>
        </p:txBody>
      </p:sp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37209"/>
              </p:ext>
            </p:extLst>
          </p:nvPr>
        </p:nvGraphicFramePr>
        <p:xfrm>
          <a:off x="428464" y="1412776"/>
          <a:ext cx="8287072" cy="511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402"/>
                <a:gridCol w="6522670"/>
              </a:tblGrid>
              <a:tr h="11890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非量化效益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強化優質售後服務形象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提供客戶套裝解決方案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掌握客戶機台需求走向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循環累積服務知識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33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產業的效益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第一個專用型控制器搭配專家系統之維修資訊服務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沖壓機售後服務流程的重新定義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機台售後性能的完整回饋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樹立業界第一套完整的管理與服務平台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本國之沖壓機將能提供客戶最完整的售後服務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88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對資訊業者</a:t>
                      </a:r>
                      <a:endParaRPr lang="en-US" altLang="zh-TW" sz="1800" b="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  <a:p>
                      <a:pPr algn="ctr"/>
                      <a:r>
                        <a:rPr lang="zh-TW" altLang="en-US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效益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提昇資訊業者對於感測網路</a:t>
                      </a:r>
                      <a:r>
                        <a:rPr lang="en-US" altLang="zh-TW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(Sensor Network)</a:t>
                      </a: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＋平台事業搭配運用的軟體開發視野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提升國內資訊廠商於機械控制領域深植</a:t>
                      </a:r>
                      <a:r>
                        <a:rPr lang="en-US" altLang="zh-TW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Domain Know-How</a:t>
                      </a: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之能力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0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綜合效益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全面</a:t>
                      </a: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提升</a:t>
                      </a:r>
                      <a:r>
                        <a:rPr lang="en-US" altLang="zh-TW" sz="1600" dirty="0" smtClean="0"/>
                        <a:t>S</a:t>
                      </a:r>
                      <a:r>
                        <a:rPr lang="zh-TW" altLang="en-US" sz="1600" dirty="0" smtClean="0"/>
                        <a:t>公司</a:t>
                      </a: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產業的相關服務指標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將能提升資訊服務業者其領域與專業能力</a:t>
                      </a:r>
                    </a:p>
                    <a:p>
                      <a:pPr marL="266700" indent="-266700">
                        <a:buFont typeface="Wingdings" pitchFamily="2" charset="2"/>
                        <a:buChar char="Ü"/>
                      </a:pPr>
                      <a:r>
                        <a:rPr lang="zh-TW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將台灣提升為整體沖壓成型技術解決方案領導國家</a:t>
                      </a:r>
                    </a:p>
                  </a:txBody>
                  <a:tcPr marL="99072" marR="99072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9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8200" y="3787775"/>
            <a:ext cx="4110038" cy="885825"/>
          </a:xfrm>
        </p:spPr>
        <p:txBody>
          <a:bodyPr/>
          <a:lstStyle/>
          <a:p>
            <a:pPr algn="dist"/>
            <a:r>
              <a:rPr lang="en-US" altLang="zh-TW" sz="5500" dirty="0">
                <a:ea typeface="新細明體" panose="02020500000000000000" pitchFamily="18" charset="-120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企業概況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dirty="0" smtClean="0"/>
              <a:t>公司</a:t>
            </a:r>
            <a:r>
              <a:rPr lang="zh-TW" altLang="en-US" dirty="0"/>
              <a:t>定位及主要客戶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638174" y="1844824"/>
            <a:ext cx="3650456" cy="647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公司定位</a:t>
            </a: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647699" y="2523481"/>
            <a:ext cx="3602831" cy="10501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沖床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Turnkey </a:t>
            </a:r>
            <a:r>
              <a:rPr lang="en-US" altLang="zh-TW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Sloution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提供者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638174" y="3649852"/>
            <a:ext cx="3602831" cy="619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整線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單機規劃服務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638174" y="5069077"/>
            <a:ext cx="3602831" cy="619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整線智慧管理系統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638174" y="5776308"/>
            <a:ext cx="3602831" cy="619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整線自動化系統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638174" y="4359465"/>
            <a:ext cx="3602831" cy="619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整線設備銷售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855368" y="1844824"/>
            <a:ext cx="3650457" cy="647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主要客群</a:t>
            </a: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4867275" y="2523481"/>
            <a:ext cx="3600450" cy="10501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鈑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金件加工廠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電機與家電板金廠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89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企業概況</a:t>
            </a:r>
            <a:r>
              <a:rPr lang="en-US" altLang="zh-TW" dirty="0"/>
              <a:t>-</a:t>
            </a:r>
            <a:br>
              <a:rPr lang="en-US" altLang="zh-TW" dirty="0"/>
            </a:br>
            <a:r>
              <a:rPr lang="zh-TW" altLang="en-US" dirty="0"/>
              <a:t>公司定位及主要客戶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grpSp>
        <p:nvGrpSpPr>
          <p:cNvPr id="48" name="群組 47"/>
          <p:cNvGrpSpPr/>
          <p:nvPr/>
        </p:nvGrpSpPr>
        <p:grpSpPr>
          <a:xfrm>
            <a:off x="467544" y="1433290"/>
            <a:ext cx="8326858" cy="5092054"/>
            <a:chOff x="447675" y="1144588"/>
            <a:chExt cx="8963025" cy="5583237"/>
          </a:xfrm>
        </p:grpSpPr>
        <p:pic>
          <p:nvPicPr>
            <p:cNvPr id="4" name="Picture 62" descr="http://webtools.cooperindustries.com/lighting/classes/icons/Cooper%20Lighting%20logo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672138"/>
              <a:ext cx="1830388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Content Placeholder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4246399"/>
                </p:ext>
              </p:extLst>
            </p:nvPr>
          </p:nvGraphicFramePr>
          <p:xfrm>
            <a:off x="495300" y="1600201"/>
            <a:ext cx="8915400" cy="452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6" name="Picture 127" descr="D:\copy miaow\03非關人事\管理部\公司簡介\簡報檔\圖檔\富士康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113" y="2054225"/>
              <a:ext cx="711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ject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363" y="3200400"/>
              <a:ext cx="7508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7" descr="ASU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91"/>
            <a:stretch>
              <a:fillRect/>
            </a:stretch>
          </p:blipFill>
          <p:spPr bwMode="auto">
            <a:xfrm>
              <a:off x="7759700" y="2784475"/>
              <a:ext cx="80010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1" descr="BEN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7" b="-433"/>
            <a:stretch>
              <a:fillRect/>
            </a:stretch>
          </p:blipFill>
          <p:spPr bwMode="auto">
            <a:xfrm>
              <a:off x="6813550" y="2590800"/>
              <a:ext cx="74295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DELTA台達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263" y="3397250"/>
              <a:ext cx="6175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9" descr="wistron緯創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3868738"/>
              <a:ext cx="677863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 descr="image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938" y="3592513"/>
              <a:ext cx="642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31" descr="http://t2.baidu.com/it/u=348476987,2108616278&amp;fm=0&amp;gp=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5" y="1917700"/>
              <a:ext cx="6604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5" descr="TATUNG大同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213" y="6289675"/>
              <a:ext cx="8794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C:\Documents and Settings\櫻慧\桌面\hh_logo.gif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486400"/>
              <a:ext cx="9271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4" descr="r5_c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100" y="6226175"/>
              <a:ext cx="7112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8" descr="http://t3.baidu.com/it/u=3140253135,1396318584&amp;fm=52&amp;gp=0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188" y="6164263"/>
              <a:ext cx="871537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圖片 27" descr="http://t3.baidu.com/it/u=2248347739,1821156661&amp;fm=52&amp;gp=0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8" y="6340475"/>
              <a:ext cx="723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圖片 29" descr="http://t3.baidu.com/it/u=2845795182,2298770874&amp;fm=3&amp;gp=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338" y="5797550"/>
              <a:ext cx="7921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30" descr="http://t3.baidu.com/it/u=246090795,247896239&amp;fm=0&amp;gp=0.jp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00" y="5867400"/>
              <a:ext cx="860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圖片 36" descr="http://t3.baidu.com/it/u=3809136792,3477296238&amp;fm=0&amp;gp=0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6300788"/>
              <a:ext cx="7350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37" descr="http://t3.baidu.com/it/u=715897516,491326288&amp;fm=0&amp;gp=0.jpg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700" y="5791200"/>
              <a:ext cx="9525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3" descr="TOSHIB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13" y="6091238"/>
              <a:ext cx="846137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00" y="5675313"/>
              <a:ext cx="8588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Blount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363" y="6497638"/>
              <a:ext cx="9366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0" descr="logo_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888" y="5268913"/>
              <a:ext cx="936625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圖片 4" descr="http://www.gree.com.cn/images/greelogo.gif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088" y="6153150"/>
              <a:ext cx="855662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2" descr="nissan logo, nissan symbol, nissan emblem, car logo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975" y="1214438"/>
              <a:ext cx="577850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http://www.alineacionmaty.com.ar/imagenes/logo_mangels.gif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3" y="2268538"/>
              <a:ext cx="90805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8" descr="http://t0.gstatic.com/images?q=tbn:ANd9GcSgjhM47Vv4i9Z1xT18MYCX-KaX6Sq38VrkzO3CLAXn3L_fioYA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1144588"/>
              <a:ext cx="6604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intel company logo png hd sk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938" y="1706563"/>
              <a:ext cx="90805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9" descr="toyota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738" y="1227138"/>
              <a:ext cx="7747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9" descr="D:\copy miaow\03非關人事\管理部\公司簡介\簡報檔\圖檔\中華汽車.bmp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8"/>
            <a:stretch>
              <a:fillRect/>
            </a:stretch>
          </p:blipFill>
          <p:spPr bwMode="auto">
            <a:xfrm>
              <a:off x="3271838" y="1838325"/>
              <a:ext cx="6905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Object 3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36"/>
            <a:stretch>
              <a:fillRect/>
            </a:stretch>
          </p:blipFill>
          <p:spPr bwMode="auto">
            <a:xfrm>
              <a:off x="1958975" y="2784475"/>
              <a:ext cx="6667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5" descr="Lear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725" y="2416175"/>
              <a:ext cx="10128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9" descr="logo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8" y="3232150"/>
              <a:ext cx="101282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圖片 33" descr="http://t3.baidu.com/it/u=1501140262,618877627&amp;fm=0&amp;gp=0.jpg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713" y="1749425"/>
              <a:ext cx="7032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圖片 34" descr="http://t1.baidu.com/it/u=2419069444,2361567234&amp;fm=52&amp;gp=0.jpg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63" y="1477963"/>
              <a:ext cx="660400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圖片 35" descr="http://t1.baidu.com/it/u=1988191853,2089813165&amp;fm=51&amp;gp=0.jp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263" y="1639888"/>
              <a:ext cx="6921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6" descr="http://0.static.wix.com/media/1b152c_0ab98c9a53e5eca6bfe4191a59422364.jpg_1024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63" y="5694363"/>
              <a:ext cx="825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2" descr="http://ih.constantcontact.com/fs016/1101492228768/img/204.gif?a=1102567238126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0" y="2887663"/>
              <a:ext cx="1068388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4" descr="Flextronics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1639888"/>
              <a:ext cx="14303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6" descr="http://www.orchidinternational.com/site/site_0512_r2_c1.png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7"/>
            <a:stretch>
              <a:fillRect/>
            </a:stretch>
          </p:blipFill>
          <p:spPr bwMode="auto">
            <a:xfrm>
              <a:off x="447675" y="3316288"/>
              <a:ext cx="10922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2" descr="http://www.easyvectors.com/assets/images/thumbs/afbig/kenworth-logo.jpg">
              <a:hlinkClick r:id="rId53"/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863" y="3844925"/>
              <a:ext cx="1581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4" descr="http://www.multibriefs.com/briefs/cb-livesource/spartanburg-logo.png">
              <a:hlinkClick r:id="rId55"/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3" y="4135438"/>
              <a:ext cx="1684337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56" descr="http://www.goodmanmfg.com/Portals/_default/Skins/good_man_new/images/logo.png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238" y="5607050"/>
              <a:ext cx="10572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4" descr="Baldor Electric Company">
              <a:hlinkClick r:id="rId58"/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638" y="5059363"/>
              <a:ext cx="1630362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03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企業</a:t>
            </a:r>
            <a:r>
              <a:rPr lang="zh-TW" altLang="en-US" dirty="0" smtClean="0"/>
              <a:t>概況</a:t>
            </a:r>
            <a:r>
              <a:rPr lang="en-US" altLang="zh-TW" dirty="0" smtClean="0"/>
              <a:t>-</a:t>
            </a:r>
            <a:r>
              <a:rPr lang="zh-TW" altLang="en-US" dirty="0" smtClean="0"/>
              <a:t>經營</a:t>
            </a:r>
            <a:r>
              <a:rPr lang="zh-TW" altLang="en-US" dirty="0"/>
              <a:t>理念與模式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2200" dirty="0"/>
              <a:t>在千變萬化的國際市場競爭中</a:t>
            </a:r>
            <a:r>
              <a:rPr lang="zh-TW" altLang="en-US" sz="2200" dirty="0" smtClean="0"/>
              <a:t>，</a:t>
            </a:r>
            <a:r>
              <a:rPr lang="en-US" altLang="zh-TW" sz="2200" dirty="0" smtClean="0"/>
              <a:t>S</a:t>
            </a:r>
            <a:r>
              <a:rPr lang="zh-TW" altLang="en-US" sz="2200" dirty="0" smtClean="0"/>
              <a:t>公司強調</a:t>
            </a:r>
            <a:r>
              <a:rPr lang="zh-TW" altLang="en-US" sz="2200" b="1" dirty="0">
                <a:solidFill>
                  <a:srgbClr val="7030A0"/>
                </a:solidFill>
              </a:rPr>
              <a:t>穩健經營</a:t>
            </a:r>
            <a:r>
              <a:rPr lang="zh-TW" altLang="en-US" sz="2200" dirty="0"/>
              <a:t>，並以下述目標為經營理念：</a:t>
            </a:r>
          </a:p>
          <a:p>
            <a:pPr lvl="1" algn="just"/>
            <a:r>
              <a:rPr lang="zh-TW" altLang="en-US" sz="2000" dirty="0"/>
              <a:t>追求</a:t>
            </a:r>
            <a:r>
              <a:rPr lang="zh-TW" altLang="en-US" sz="2000" b="1" dirty="0">
                <a:solidFill>
                  <a:srgbClr val="0070C0"/>
                </a:solidFill>
              </a:rPr>
              <a:t>尖端及技術</a:t>
            </a:r>
            <a:r>
              <a:rPr lang="zh-TW" altLang="en-US" sz="2000" dirty="0"/>
              <a:t>用以發展頂尖的產品</a:t>
            </a:r>
          </a:p>
          <a:p>
            <a:pPr lvl="1" algn="just"/>
            <a:r>
              <a:rPr lang="zh-TW" altLang="en-US" sz="2000" dirty="0"/>
              <a:t>以具</a:t>
            </a:r>
            <a:r>
              <a:rPr lang="zh-TW" altLang="en-US" sz="2000" b="1" dirty="0">
                <a:solidFill>
                  <a:srgbClr val="0070C0"/>
                </a:solidFill>
              </a:rPr>
              <a:t>持續成長</a:t>
            </a:r>
            <a:r>
              <a:rPr lang="zh-TW" altLang="en-US" sz="2000" dirty="0"/>
              <a:t>的觀念進行公司各項發展工作</a:t>
            </a:r>
          </a:p>
          <a:p>
            <a:pPr lvl="1" algn="just"/>
            <a:r>
              <a:rPr lang="zh-TW" altLang="en-US" sz="2000" dirty="0"/>
              <a:t>秉持長遠考慮的思維方式建構</a:t>
            </a:r>
            <a:r>
              <a:rPr lang="zh-TW" altLang="en-US" sz="2000" b="1" dirty="0">
                <a:solidFill>
                  <a:srgbClr val="0070C0"/>
                </a:solidFill>
              </a:rPr>
              <a:t>永續經營</a:t>
            </a:r>
            <a:r>
              <a:rPr lang="zh-TW" altLang="en-US" sz="2000" dirty="0"/>
              <a:t>機制</a:t>
            </a:r>
          </a:p>
          <a:p>
            <a:pPr lvl="1" algn="just">
              <a:spcAft>
                <a:spcPts val="600"/>
              </a:spcAft>
            </a:pPr>
            <a:r>
              <a:rPr lang="zh-TW" altLang="en-US" sz="2000" dirty="0"/>
              <a:t>提供客戶全方位解決方案轉型為</a:t>
            </a:r>
            <a:r>
              <a:rPr lang="zh-TW" altLang="en-US" sz="2000" b="1" dirty="0">
                <a:solidFill>
                  <a:srgbClr val="0070C0"/>
                </a:solidFill>
              </a:rPr>
              <a:t>沖壓服務業</a:t>
            </a:r>
          </a:p>
          <a:p>
            <a:pPr algn="just"/>
            <a:r>
              <a:rPr lang="zh-TW" altLang="en-US" sz="2200" dirty="0"/>
              <a:t>在經營模式</a:t>
            </a:r>
            <a:r>
              <a:rPr lang="zh-TW" altLang="en-US" sz="2200" dirty="0" smtClean="0"/>
              <a:t>上</a:t>
            </a:r>
            <a:r>
              <a:rPr lang="en-US" altLang="zh-TW" sz="2200" dirty="0"/>
              <a:t>S</a:t>
            </a:r>
            <a:r>
              <a:rPr lang="zh-TW" altLang="en-US" sz="2200" dirty="0"/>
              <a:t>公司秉持著</a:t>
            </a:r>
            <a:r>
              <a:rPr lang="zh-TW" altLang="en-US" sz="2200" b="1" dirty="0">
                <a:solidFill>
                  <a:srgbClr val="C00000"/>
                </a:solidFill>
              </a:rPr>
              <a:t>「台灣研發、兩岸製造、全球銷售」</a:t>
            </a:r>
            <a:r>
              <a:rPr lang="zh-TW" altLang="en-US" sz="2200" dirty="0"/>
              <a:t>之策略規劃，並於</a:t>
            </a:r>
            <a:r>
              <a:rPr lang="en-US" altLang="zh-TW" sz="2200" dirty="0"/>
              <a:t>2003</a:t>
            </a:r>
            <a:r>
              <a:rPr lang="zh-TW" altLang="en-US" sz="2200" dirty="0"/>
              <a:t>年成立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「研發</a:t>
            </a:r>
            <a:r>
              <a:rPr lang="zh-TW" altLang="en-US" sz="2200" b="1" dirty="0">
                <a:solidFill>
                  <a:srgbClr val="0070C0"/>
                </a:solidFill>
              </a:rPr>
              <a:t>中心」</a:t>
            </a:r>
            <a:r>
              <a:rPr lang="zh-TW" altLang="en-US" sz="2200" dirty="0"/>
              <a:t>，其最主要的目標是「</a:t>
            </a:r>
            <a:r>
              <a:rPr lang="zh-TW" altLang="en-US" sz="2200" dirty="0" smtClean="0"/>
              <a:t>引領公司從</a:t>
            </a:r>
            <a:r>
              <a:rPr lang="zh-TW" altLang="en-US" sz="2200" dirty="0"/>
              <a:t>現階段的</a:t>
            </a:r>
            <a:r>
              <a:rPr lang="en-US" altLang="zh-TW" sz="2200" dirty="0"/>
              <a:t>『</a:t>
            </a:r>
            <a:r>
              <a:rPr lang="zh-TW" altLang="en-US" sz="2200" dirty="0"/>
              <a:t>製造／產銷</a:t>
            </a:r>
            <a:r>
              <a:rPr lang="en-US" altLang="zh-TW" sz="2200" dirty="0"/>
              <a:t>』</a:t>
            </a:r>
            <a:r>
              <a:rPr lang="zh-TW" altLang="en-US" sz="2200" dirty="0"/>
              <a:t>層次，提升為</a:t>
            </a:r>
            <a:r>
              <a:rPr lang="en-US" altLang="zh-TW" sz="2200" b="1" dirty="0">
                <a:solidFill>
                  <a:srgbClr val="7030A0"/>
                </a:solidFill>
              </a:rPr>
              <a:t>『</a:t>
            </a:r>
            <a:r>
              <a:rPr lang="zh-TW" altLang="en-US" sz="2200" b="1" dirty="0">
                <a:solidFill>
                  <a:srgbClr val="7030A0"/>
                </a:solidFill>
              </a:rPr>
              <a:t>服務</a:t>
            </a:r>
            <a:r>
              <a:rPr lang="en-US" altLang="zh-TW" sz="2200" b="1" dirty="0">
                <a:solidFill>
                  <a:srgbClr val="7030A0"/>
                </a:solidFill>
              </a:rPr>
              <a:t>』</a:t>
            </a:r>
            <a:r>
              <a:rPr lang="zh-TW" altLang="en-US" sz="2200" dirty="0"/>
              <a:t>層次」。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822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產業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工具機除了可以製造包括</a:t>
            </a:r>
            <a:r>
              <a:rPr lang="zh-TW" altLang="en-US" dirty="0">
                <a:solidFill>
                  <a:srgbClr val="0070C0"/>
                </a:solidFill>
              </a:rPr>
              <a:t>汽車、航太、國防、機械、模具、電子、發電機</a:t>
            </a:r>
            <a:r>
              <a:rPr lang="zh-TW" altLang="en-US" dirty="0"/>
              <a:t>等產業金屬零件外，亦可作為製造各種機械設備金屬零件的加工機械，故素有</a:t>
            </a:r>
            <a:r>
              <a:rPr lang="zh-TW" altLang="en-US" b="1" dirty="0">
                <a:solidFill>
                  <a:srgbClr val="C00000"/>
                </a:solidFill>
              </a:rPr>
              <a:t>「機械之母」</a:t>
            </a:r>
            <a:r>
              <a:rPr lang="zh-TW" altLang="en-US" dirty="0"/>
              <a:t>之稱。</a:t>
            </a:r>
            <a:endParaRPr lang="en-US" altLang="zh-TW" dirty="0"/>
          </a:p>
          <a:p>
            <a:r>
              <a:rPr lang="zh-TW" altLang="en-US" dirty="0"/>
              <a:t>另在新興的半導體、面板等高科技產業方面，其部分製程或零組件、耗材的加工，也都必須透過工具機來製造，工具機用途可謂非常廣泛。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740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產業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32824"/>
            <a:ext cx="8229600" cy="4525963"/>
          </a:xfrm>
        </p:spPr>
        <p:txBody>
          <a:bodyPr/>
          <a:lstStyle/>
          <a:p>
            <a:r>
              <a:rPr lang="zh-TW" altLang="en-US" b="1" dirty="0"/>
              <a:t>工具機產業結構圖</a:t>
            </a:r>
          </a:p>
          <a:p>
            <a:endParaRPr lang="en-US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/>
          </p:nvPr>
        </p:nvGraphicFramePr>
        <p:xfrm>
          <a:off x="1228725" y="1916832"/>
          <a:ext cx="68199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Visio" r:id="rId4" imgW="5461730" imgH="3790677" progId="Visio.Drawing.11">
                  <p:embed/>
                </p:oleObj>
              </mc:Choice>
              <mc:Fallback>
                <p:oleObj name="Visio" r:id="rId4" imgW="5461730" imgH="37906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916832"/>
                        <a:ext cx="6819900" cy="473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404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微軟正黑體" pitchFamily="34" charset="-120"/>
              </a:rPr>
              <a:t>全球主要沖床製造</a:t>
            </a:r>
            <a:r>
              <a:rPr lang="zh-TW" altLang="en-US" sz="4400" dirty="0" smtClean="0">
                <a:latin typeface="微軟正黑體" pitchFamily="34" charset="-120"/>
              </a:rPr>
              <a:t>廠商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8" y="1916832"/>
            <a:ext cx="8772904" cy="42675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8792" y="6309320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資料來源：各家財報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359998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YI Color Scheme">
    <a:dk1>
      <a:srgbClr val="000000"/>
    </a:dk1>
    <a:lt1>
      <a:srgbClr val="FFFFFF"/>
    </a:lt1>
    <a:dk2>
      <a:srgbClr val="000000"/>
    </a:dk2>
    <a:lt2>
      <a:srgbClr val="808080"/>
    </a:lt2>
    <a:accent1>
      <a:srgbClr val="2F441D"/>
    </a:accent1>
    <a:accent2>
      <a:srgbClr val="3333CC"/>
    </a:accent2>
    <a:accent3>
      <a:srgbClr val="6F9905"/>
    </a:accent3>
    <a:accent4>
      <a:srgbClr val="988A62"/>
    </a:accent4>
    <a:accent5>
      <a:srgbClr val="CBD8CB"/>
    </a:accent5>
    <a:accent6>
      <a:srgbClr val="2D2DB9"/>
    </a:accent6>
    <a:hlink>
      <a:srgbClr val="0000FF"/>
    </a:hlink>
    <a:folHlink>
      <a:srgbClr val="B2B2B2"/>
    </a:folHlink>
  </a:clrScheme>
  <a:fontScheme name="SEYI-Template-Final-2-2012">
    <a:majorFont>
      <a:latin typeface="Arial"/>
      <a:ea typeface="標楷體"/>
      <a:cs typeface=""/>
    </a:majorFont>
    <a:minorFont>
      <a:latin typeface="Arial"/>
      <a:ea typeface="標楷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282</TotalTime>
  <Words>2473</Words>
  <Application>Microsoft Office PowerPoint</Application>
  <PresentationFormat>如螢幕大小 (4:3)</PresentationFormat>
  <Paragraphs>407</Paragraphs>
  <Slides>31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Gisha</vt:lpstr>
      <vt:lpstr>微軟正黑體</vt:lpstr>
      <vt:lpstr>新細明體</vt:lpstr>
      <vt:lpstr>標楷體</vt:lpstr>
      <vt:lpstr>Arial</vt:lpstr>
      <vt:lpstr>Times New Roman</vt:lpstr>
      <vt:lpstr>Wingdings</vt:lpstr>
      <vt:lpstr>Default Design</vt:lpstr>
      <vt:lpstr>Visio</vt:lpstr>
      <vt:lpstr>圖表</vt:lpstr>
      <vt:lpstr>工業機台自動化 聯網開發案</vt:lpstr>
      <vt:lpstr>簡報架構</vt:lpstr>
      <vt:lpstr>企業概況-S公司</vt:lpstr>
      <vt:lpstr>企業概況- 公司定位及主要客戶(1/2)</vt:lpstr>
      <vt:lpstr>企業概況- 公司定位及主要客戶(2/2)</vt:lpstr>
      <vt:lpstr>企業概況-經營理念與模式</vt:lpstr>
      <vt:lpstr>產業簡介(1/2)</vt:lpstr>
      <vt:lpstr>產業簡介(2/2)</vt:lpstr>
      <vt:lpstr>全球主要沖床製造廠商</vt:lpstr>
      <vt:lpstr>策略能量分析</vt:lpstr>
      <vt:lpstr>S公司智慧工廠願景</vt:lpstr>
      <vt:lpstr>策略背景-產業政策</vt:lpstr>
      <vt:lpstr>策略背景-產業趨勢</vt:lpstr>
      <vt:lpstr>自動化產業市場規模</vt:lpstr>
      <vt:lpstr>沖壓產業市場</vt:lpstr>
      <vt:lpstr>預期未來市場規模</vt:lpstr>
      <vt:lpstr>產業現況</vt:lpstr>
      <vt:lpstr>產業面臨瓶頸</vt:lpstr>
      <vt:lpstr>產業面臨瓶頸</vt:lpstr>
      <vt:lpstr>國外技術發展-洛克威爾</vt:lpstr>
      <vt:lpstr>國外技術發展趨勢</vt:lpstr>
      <vt:lpstr>國外解決方案 缺點</vt:lpstr>
      <vt:lpstr>SWOT分析</vt:lpstr>
      <vt:lpstr>策略架構</vt:lpstr>
      <vt:lpstr>關鍵技術</vt:lpstr>
      <vt:lpstr>競爭分析</vt:lpstr>
      <vt:lpstr>服務內容</vt:lpstr>
      <vt:lpstr>BP策略模式</vt:lpstr>
      <vt:lpstr>效益分析-績效指標KPI</vt:lpstr>
      <vt:lpstr>非量化效益</vt:lpstr>
      <vt:lpstr>Thank You!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沖床整線管理</dc:title>
  <dc:creator>李宛臻</dc:creator>
  <cp:lastModifiedBy>李宛臻</cp:lastModifiedBy>
  <cp:revision>42</cp:revision>
  <cp:lastPrinted>2018-01-09T03:33:07Z</cp:lastPrinted>
  <dcterms:created xsi:type="dcterms:W3CDTF">2017-12-06T07:15:02Z</dcterms:created>
  <dcterms:modified xsi:type="dcterms:W3CDTF">2018-01-10T07:05:10Z</dcterms:modified>
</cp:coreProperties>
</file>