
<file path=[Content_Types].xml><?xml version="1.0" encoding="utf-8"?>
<Types xmlns="http://schemas.openxmlformats.org/package/2006/content-types">
  <Default ContentType="image/x-emf" Extension="emf"/>
  <Default ContentType="image/jpeg" Extension="jpg"/>
  <Default ContentType="image/png" Extension="png"/>
  <Default ContentType="application/vnd.openxmlformats-package.relationships+xml" Extension="rels"/>
  <Default ContentType="application/xml" Extension="xml"/>
  <Default ContentType="image/jpeg" Extension="jpeg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drawingml.diagramData+xml" PartName="/ppt/diagrams/data7.xml"/>
  <Override ContentType="application/vnd.openxmlformats-officedocument.drawingml.diagramData+xml" PartName="/ppt/diagrams/data6.xml"/>
  <Override ContentType="application/vnd.openxmlformats-officedocument.drawingml.diagramData+xml" PartName="/ppt/diagrams/data4.xml"/>
  <Override ContentType="application/vnd.openxmlformats-officedocument.drawingml.diagramData+xml" PartName="/ppt/diagrams/data3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openxmlformats-officedocument.drawingml.diagramData+xml" PartName="/ppt/diagrams/data5.xml"/>
  <Override ContentType="application/vnd.openxmlformats-officedocument.presentationml.presProps+xml" PartName="/ppt/presProps1.xml"/>
  <Override ContentType="application/vnd.ms-office.drawingml.diagramDrawing+xml" PartName="/ppt/diagrams/drawing7.xml"/>
  <Override ContentType="application/vnd.ms-office.drawingml.diagramDrawing+xml" PartName="/ppt/diagrams/drawing5.xml"/>
  <Override ContentType="application/vnd.ms-office.drawingml.diagramDrawing+xml" PartName="/ppt/diagrams/drawing3.xml"/>
  <Override ContentType="application/vnd.ms-office.drawingml.diagramDrawing+xml" PartName="/ppt/diagrams/drawing4.xml"/>
  <Override ContentType="application/vnd.ms-office.drawingml.diagramDrawing+xml" PartName="/ppt/diagrams/drawing6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openxmlformats-officedocument.drawingml.diagramColors+xml" PartName="/ppt/diagrams/colors6.xml"/>
  <Override ContentType="application/vnd.openxmlformats-officedocument.drawingml.diagramColors+xml" PartName="/ppt/diagrams/colors1.xml"/>
  <Override ContentType="application/vnd.openxmlformats-officedocument.drawingml.diagramColors+xml" PartName="/ppt/diagrams/colors5.xml"/>
  <Override ContentType="application/vnd.openxmlformats-officedocument.drawingml.diagramColors+xml" PartName="/ppt/diagrams/colors3.xml"/>
  <Override ContentType="application/vnd.openxmlformats-officedocument.drawingml.diagramColors+xml" PartName="/ppt/diagrams/colors4.xml"/>
  <Override ContentType="application/vnd.openxmlformats-officedocument.drawingml.diagramColors+xml" PartName="/ppt/diagrams/colors2.xml"/>
  <Override ContentType="application/vnd.openxmlformats-officedocument.drawingml.diagramColors+xml" PartName="/ppt/diagrams/colors7.xml"/>
  <Override ContentType="application/vnd.openxmlformats-officedocument.drawingml.diagramStyle+xml" PartName="/ppt/diagrams/quickStyle3.xml"/>
  <Override ContentType="application/vnd.openxmlformats-officedocument.drawingml.diagramStyle+xml" PartName="/ppt/diagrams/quickStyle5.xml"/>
  <Override ContentType="application/vnd.openxmlformats-officedocument.drawingml.diagramStyle+xml" PartName="/ppt/diagrams/quickStyle2.xml"/>
  <Override ContentType="application/vnd.openxmlformats-officedocument.drawingml.diagramStyle+xml" PartName="/ppt/diagrams/quickStyle7.xml"/>
  <Override ContentType="application/vnd.openxmlformats-officedocument.drawingml.diagramStyle+xml" PartName="/ppt/diagrams/quickStyle4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6.xml"/>
  <Override ContentType="application/vnd.openxmlformats-officedocument.drawingml.diagramLayout+xml" PartName="/ppt/diagrams/layout3.xml"/>
  <Override ContentType="application/vnd.openxmlformats-officedocument.drawingml.diagramLayout+xml" PartName="/ppt/diagrams/layout6.xml"/>
  <Override ContentType="application/vnd.openxmlformats-officedocument.drawingml.diagramLayout+xml" PartName="/ppt/diagrams/layout2.xml"/>
  <Override ContentType="application/vnd.openxmlformats-officedocument.drawingml.diagramLayout+xml" PartName="/ppt/diagrams/layout1.xml"/>
  <Override ContentType="application/vnd.openxmlformats-officedocument.drawingml.diagramLayout+xml" PartName="/ppt/diagrams/layout5.xml"/>
  <Override ContentType="application/vnd.openxmlformats-officedocument.drawingml.diagramLayout+xml" PartName="/ppt/diagrams/layout7.xml"/>
  <Override ContentType="application/vnd.openxmlformats-officedocument.drawingml.diagramLayout+xml" PartName="/ppt/diagrams/layout4.xml"/>
  <Override ContentType="application/vnd.openxmlformats-officedocument.presentationml.slideMaster+xml" PartName="/ppt/slideMasters/slideMaster1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10.xml"/>
  <Override ContentType="application/vnd.openxmlformats-officedocument.presentationml.slide+xml" PartName="/ppt/slides/slide8.xml"/>
  <Override ContentType="application/vnd.openxmlformats-officedocument.presentationml.slide+xml" PartName="/ppt/slides/slide1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15.xml"/>
  <Override ContentType="application/vnd.openxmlformats-officedocument.presentationml.slide+xml" PartName="/ppt/slides/slide5.xml"/>
  <Override ContentType="application/vnd.openxmlformats-officedocument.presentationml.slide+xml" PartName="/ppt/slides/slide18.xml"/>
  <Override ContentType="application/vnd.openxmlformats-officedocument.presentationml.slide+xml" PartName="/ppt/slides/slide17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20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21.xml"/>
  <Override ContentType="application/vnd.openxmlformats-officedocument.presentationml.tableStyles+xml" PartName="/ppt/tableStyles1.xml"/>
  <Override ContentType="application/vnd.openxmlformats-officedocument.presentationml.presentation.main+xml" PartName="/ppt/presentation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rtl="0">
      <a:defRPr lang="zh-TW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C083E6E3-FA7D-4D7B-A595-EF9225AFEA82}" styleName="淺色樣式 1 - 輔色 3">
    <a:wholeTbl>
      <a:tcTxStyle>
        <a:fontRef idx="minor">
          <a:scrgbClr b="0" g="0" r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cmpd="sng" w="12700">
              <a:solidFill>
                <a:schemeClr val="accent3"/>
              </a:solidFill>
            </a:ln>
          </a:top>
          <a:bottom>
            <a:ln cmpd="sng" w="12700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cmpd="sng" w="12700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cmpd="sng" w="12700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5" Type="http://schemas.openxmlformats.org/officeDocument/2006/relationships/slide" Target="slides/slide10.xml"/><Relationship Id="rId11" Type="http://schemas.openxmlformats.org/officeDocument/2006/relationships/slide" Target="slides/slide6.xml"/><Relationship Id="rId25" Type="http://schemas.openxmlformats.org/officeDocument/2006/relationships/slide" Target="slides/slide20.xml"/><Relationship Id="rId7" Type="http://schemas.openxmlformats.org/officeDocument/2006/relationships/slide" Target="slides/slide2.xml"/><Relationship Id="rId14" Type="http://schemas.openxmlformats.org/officeDocument/2006/relationships/slide" Target="slides/slide9.xml"/><Relationship Id="rId27" Type="http://schemas.openxmlformats.org/officeDocument/2006/relationships/slide" Target="slides/slide22.xml"/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" Type="http://schemas.openxmlformats.org/officeDocument/2006/relationships/theme" Target="theme/theme1.xml"/><Relationship Id="rId22" Type="http://schemas.openxmlformats.org/officeDocument/2006/relationships/slide" Target="slides/slide17.xml"/><Relationship Id="rId18" Type="http://schemas.openxmlformats.org/officeDocument/2006/relationships/slide" Target="slides/slide13.xml"/><Relationship Id="rId5" Type="http://schemas.openxmlformats.org/officeDocument/2006/relationships/notesMaster" Target="notesMasters/notesMaster1.xml"/><Relationship Id="rId26" Type="http://schemas.openxmlformats.org/officeDocument/2006/relationships/slide" Target="slides/slide21.xml"/><Relationship Id="rId24" Type="http://schemas.openxmlformats.org/officeDocument/2006/relationships/slide" Target="slides/slide19.xml"/><Relationship Id="rId2" Type="http://schemas.openxmlformats.org/officeDocument/2006/relationships/presProps" Target="presProps1.xml"/><Relationship Id="rId21" Type="http://schemas.openxmlformats.org/officeDocument/2006/relationships/slide" Target="slides/slide16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17" Type="http://schemas.openxmlformats.org/officeDocument/2006/relationships/slide" Target="slides/slide12.xml"/><Relationship Id="rId3" Type="http://schemas.openxmlformats.org/officeDocument/2006/relationships/tableStyles" Target="tableStyles1.xml"/><Relationship Id="rId6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7C4AD-46BA-4BE0-BF52-A58A5C4848BF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850C753-01C7-4780-99BF-4B1ABCECA301}">
      <dgm:prSet phldrT="[文字]"/>
      <dgm:spPr/>
      <dgm:t>
        <a:bodyPr/>
        <a:lstStyle/>
        <a:p>
          <a:pPr algn="ctr"/>
          <a:r>
            <a:rPr lang="zh-TW" altLang="en-US" sz="1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國外小型經銷商</a:t>
          </a:r>
        </a:p>
      </dgm:t>
    </dgm:pt>
    <dgm:pt modelId="{66955A95-3DF6-40CA-B460-99F3DA581F00}" type="parTrans" cxnId="{204D43C2-2664-4682-B85C-82F46C32F480}">
      <dgm:prSet/>
      <dgm:spPr/>
      <dgm:t>
        <a:bodyPr/>
        <a:lstStyle/>
        <a:p>
          <a:endParaRPr lang="zh-TW" altLang="en-US"/>
        </a:p>
      </dgm:t>
    </dgm:pt>
    <dgm:pt modelId="{56F37A77-BAEB-4CCE-A1B7-42EC75F2BACE}" type="sibTrans" cxnId="{204D43C2-2664-4682-B85C-82F46C32F480}">
      <dgm:prSet/>
      <dgm:spPr>
        <a:solidFill>
          <a:srgbClr val="0066FF"/>
        </a:solidFill>
      </dgm:spPr>
      <dgm:t>
        <a:bodyPr/>
        <a:lstStyle/>
        <a:p>
          <a:endParaRPr lang="zh-TW" altLang="en-US" dirty="0"/>
        </a:p>
      </dgm:t>
    </dgm:pt>
    <dgm:pt modelId="{BF51EE7D-7004-4D6D-8082-619B447F8B21}">
      <dgm:prSet phldrT="[文字]"/>
      <dgm:spPr/>
      <dgm:t>
        <a:bodyPr/>
        <a:lstStyle/>
        <a:p>
          <a:pPr algn="ctr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貿易商</a:t>
          </a:r>
        </a:p>
      </dgm:t>
    </dgm:pt>
    <dgm:pt modelId="{C166B26B-80A0-40EC-946B-76BFA4C20E8B}" type="parTrans" cxnId="{09139C93-C655-486B-BA80-489819724E21}">
      <dgm:prSet/>
      <dgm:spPr/>
      <dgm:t>
        <a:bodyPr/>
        <a:lstStyle/>
        <a:p>
          <a:endParaRPr lang="zh-TW" altLang="en-US"/>
        </a:p>
      </dgm:t>
    </dgm:pt>
    <dgm:pt modelId="{FD1CB02A-2BBC-47A3-80CE-1E72D6E6A79A}" type="sibTrans" cxnId="{09139C93-C655-486B-BA80-489819724E21}">
      <dgm:prSet/>
      <dgm:spPr>
        <a:solidFill>
          <a:srgbClr val="0066FF"/>
        </a:solidFill>
      </dgm:spPr>
      <dgm:t>
        <a:bodyPr/>
        <a:lstStyle/>
        <a:p>
          <a:endParaRPr lang="zh-TW" altLang="en-US"/>
        </a:p>
      </dgm:t>
    </dgm:pt>
    <dgm:pt modelId="{D1410FE1-11C4-4217-B4E2-8CBE48869330}">
      <dgm:prSet phldrT="[文字]"/>
      <dgm:spPr/>
      <dgm:t>
        <a:bodyPr/>
        <a:lstStyle/>
        <a:p>
          <a:pPr algn="ctr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小型工廠</a:t>
          </a:r>
        </a:p>
      </dgm:t>
    </dgm:pt>
    <dgm:pt modelId="{37B6A090-E1F9-44E2-AAFF-8649BAEABA96}" type="par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4D96865D-B969-40AF-AA4F-B6EA132D0F09}" type="sib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5E0BE6FD-E071-42C5-BB35-3F5AD43CF146}">
      <dgm:prSet phldrT="[文字]" custLinFactNeighborX="-16228" custLinFactNeighborY="27078"/>
      <dgm:spPr/>
      <dgm:t>
        <a:bodyPr/>
        <a:lstStyle/>
        <a:p>
          <a:pPr algn="l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須應付小量多樣的生產，生產成本較高</a:t>
          </a:r>
        </a:p>
      </dgm:t>
    </dgm:pt>
    <dgm:pt modelId="{0899DF81-BBEC-4D7F-8BEE-232696DB790B}" type="sibTrans" cxnId="{ACE9FB2F-1BCE-42D8-A160-C1B1293D9EBD}">
      <dgm:prSet/>
      <dgm:spPr/>
      <dgm:t>
        <a:bodyPr/>
        <a:lstStyle/>
        <a:p>
          <a:endParaRPr lang="zh-TW" altLang="en-US"/>
        </a:p>
      </dgm:t>
    </dgm:pt>
    <dgm:pt modelId="{4311882F-F87C-4C72-834A-713D6D24F054}" type="parTrans" cxnId="{ACE9FB2F-1BCE-42D8-A160-C1B1293D9EBD}">
      <dgm:prSet/>
      <dgm:spPr/>
      <dgm:t>
        <a:bodyPr/>
        <a:lstStyle/>
        <a:p>
          <a:endParaRPr lang="zh-TW" altLang="en-US"/>
        </a:p>
      </dgm:t>
    </dgm:pt>
    <dgm:pt modelId="{D7E0936D-4655-4555-9832-7C4E99239B68}">
      <dgm:prSet phldrT="[文字]" custLinFactNeighborX="-16307" custLinFactNeighborY="27078"/>
      <dgm:spPr/>
      <dgm:t>
        <a:bodyPr/>
        <a:lstStyle/>
        <a:p>
          <a:pPr algn="l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產品定位</a:t>
          </a:r>
          <a:r>
            <a: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中高市場</a:t>
          </a:r>
        </a:p>
      </dgm:t>
    </dgm:pt>
    <dgm:pt modelId="{DEE97821-C789-4F6C-820C-011CB81D3AA2}" type="sib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F0EEE139-8316-41A4-AE99-173B1C4E4B8E}" type="par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BCB07CF3-496E-482C-8918-4E5F82FFC7CF}">
      <dgm:prSet phldrT="[文字]" custLinFactNeighborX="-16307" custLinFactNeighborY="27078"/>
      <dgm:spPr/>
      <dgm:t>
        <a:bodyPr/>
        <a:lstStyle/>
        <a:p>
          <a:pPr algn="l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密切的客戶關係</a:t>
          </a:r>
        </a:p>
      </dgm:t>
    </dgm:pt>
    <dgm:pt modelId="{7D507C51-9987-4344-A560-97042FA81362}" type="par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7B5AD8AF-99B6-402C-93C1-FFD994404292}" type="sib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CABA88CA-082F-4B0D-8F8D-051EE62FA6E1}">
      <dgm:prSet phldrT="[文字]"/>
      <dgm:spPr/>
      <dgm:t>
        <a:bodyPr/>
        <a:lstStyle/>
        <a:p>
          <a:pPr algn="l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較高的庫存水位</a:t>
          </a:r>
        </a:p>
      </dgm:t>
    </dgm:pt>
    <dgm:pt modelId="{EE579533-F35C-4A4D-BE29-8C993B9845C0}" type="par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12A6C799-5E0C-4EE1-9F0A-AA6BA2D36BA8}" type="sib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17CE481E-E100-4CC7-9ABD-3CE1CA45EB95}">
      <dgm:prSet phldrT="[文字]" custLinFactNeighborX="-16228" custLinFactNeighborY="27078"/>
      <dgm:spPr/>
      <dgm:t>
        <a:bodyPr/>
        <a:lstStyle/>
        <a:p>
          <a:pPr algn="l"/>
          <a:r>
            <a:rPr lang="zh-TW" altLang="en-US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生產規模小，訂單不穩</a:t>
          </a:r>
        </a:p>
      </dgm:t>
    </dgm:pt>
    <dgm:pt modelId="{654957F4-84EA-4DED-948C-30E2C87CF11C}" type="parTrans" cxnId="{A2DA60F4-8383-48C2-951F-D392C62EB284}">
      <dgm:prSet/>
      <dgm:spPr/>
      <dgm:t>
        <a:bodyPr/>
        <a:lstStyle/>
        <a:p>
          <a:endParaRPr lang="zh-TW" altLang="en-US"/>
        </a:p>
      </dgm:t>
    </dgm:pt>
    <dgm:pt modelId="{23E23E8E-0A80-41C2-99D5-3F1E467191B1}" type="sibTrans" cxnId="{A2DA60F4-8383-48C2-951F-D392C62EB284}">
      <dgm:prSet/>
      <dgm:spPr/>
      <dgm:t>
        <a:bodyPr/>
        <a:lstStyle/>
        <a:p>
          <a:endParaRPr lang="zh-TW" altLang="en-US"/>
        </a:p>
      </dgm:t>
    </dgm:pt>
    <dgm:pt modelId="{24AACEAC-7917-4B5C-964E-B21490B20533}">
      <dgm:prSet phldrT="[文字]" custT="1" custLinFactNeighborX="-16386" custLinFactNeighborY="27078"/>
      <dgm:spPr/>
      <dgm:t>
        <a:bodyPr/>
        <a:lstStyle/>
        <a:p>
          <a:pPr algn="l"/>
          <a:r>
            <a:rPr lang="zh-TW" altLang="en-US" sz="13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產品項目超過上千種</a:t>
          </a:r>
        </a:p>
      </dgm:t>
    </dgm:pt>
    <dgm:pt modelId="{5D608A2E-F782-431E-AADC-B81B3CDF6992}" type="sibTrans" cxnId="{7ECD9680-9B35-453D-84D2-76CC0757A456}">
      <dgm:prSet/>
      <dgm:spPr/>
      <dgm:t>
        <a:bodyPr/>
        <a:lstStyle/>
        <a:p>
          <a:endParaRPr lang="zh-TW" altLang="en-US"/>
        </a:p>
      </dgm:t>
    </dgm:pt>
    <dgm:pt modelId="{5B58CE33-C562-411D-A9D5-2E7CFDCF3765}" type="parTrans" cxnId="{7ECD9680-9B35-453D-84D2-76CC0757A456}">
      <dgm:prSet/>
      <dgm:spPr/>
      <dgm:t>
        <a:bodyPr/>
        <a:lstStyle/>
        <a:p>
          <a:endParaRPr lang="zh-TW" altLang="en-US"/>
        </a:p>
      </dgm:t>
    </dgm:pt>
    <dgm:pt modelId="{FE3A08BB-69CE-43F1-AEFD-E0FE40DB1F3A}">
      <dgm:prSet phldrT="[文字]" custT="1" custLinFactNeighborX="-16386" custLinFactNeighborY="27078"/>
      <dgm:spPr/>
      <dgm:t>
        <a:bodyPr/>
        <a:lstStyle/>
        <a:p>
          <a:pPr algn="l"/>
          <a:r>
            <a:rPr lang="zh-TW" altLang="en-US" sz="13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訂單金額小</a:t>
          </a:r>
        </a:p>
      </dgm:t>
    </dgm:pt>
    <dgm:pt modelId="{02ADC0F3-B8E6-472B-B0DD-95C14EE1AEC7}" type="sibTrans" cxnId="{392A73AB-61F0-47B1-825B-89F123611B25}">
      <dgm:prSet/>
      <dgm:spPr/>
      <dgm:t>
        <a:bodyPr/>
        <a:lstStyle/>
        <a:p>
          <a:endParaRPr lang="zh-TW" altLang="en-US"/>
        </a:p>
      </dgm:t>
    </dgm:pt>
    <dgm:pt modelId="{4F5B77B2-79DB-4480-9836-6B2787789670}" type="parTrans" cxnId="{392A73AB-61F0-47B1-825B-89F123611B25}">
      <dgm:prSet/>
      <dgm:spPr/>
      <dgm:t>
        <a:bodyPr/>
        <a:lstStyle/>
        <a:p>
          <a:endParaRPr lang="zh-TW" altLang="en-US"/>
        </a:p>
      </dgm:t>
    </dgm:pt>
    <dgm:pt modelId="{0D2D4F91-077E-4C2C-BE67-2EA91832581D}">
      <dgm:prSet phldrT="[文字]" custT="1" custLinFactNeighborX="-16386" custLinFactNeighborY="27078"/>
      <dgm:spPr/>
      <dgm:t>
        <a:bodyPr/>
        <a:lstStyle/>
        <a:p>
          <a:pPr algn="l"/>
          <a:r>
            <a:rPr lang="zh-TW" altLang="en-US" sz="13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要求快速的交貨</a:t>
          </a:r>
        </a:p>
      </dgm:t>
    </dgm:pt>
    <dgm:pt modelId="{010BEBB2-69FE-4F33-A94C-E76615035CD2}" type="sibTrans" cxnId="{1AA495A5-2088-4491-B881-8AB523B682A3}">
      <dgm:prSet/>
      <dgm:spPr/>
      <dgm:t>
        <a:bodyPr/>
        <a:lstStyle/>
        <a:p>
          <a:endParaRPr lang="zh-TW" altLang="en-US"/>
        </a:p>
      </dgm:t>
    </dgm:pt>
    <dgm:pt modelId="{038D480C-FD47-451F-9C01-6ED12A6DDAF1}" type="parTrans" cxnId="{1AA495A5-2088-4491-B881-8AB523B682A3}">
      <dgm:prSet/>
      <dgm:spPr/>
      <dgm:t>
        <a:bodyPr/>
        <a:lstStyle/>
        <a:p>
          <a:endParaRPr lang="zh-TW" altLang="en-US"/>
        </a:p>
      </dgm:t>
    </dgm:pt>
    <dgm:pt modelId="{69C31117-D526-4247-BC23-B70365769DB9}">
      <dgm:prSet phldrT="[文字]" custT="1" custLinFactNeighborX="-16386" custLinFactNeighborY="27078"/>
      <dgm:spPr/>
      <dgm:t>
        <a:bodyPr/>
        <a:lstStyle/>
        <a:p>
          <a:pPr algn="l"/>
          <a:r>
            <a:rPr lang="zh-TW" altLang="en-US" sz="13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要求較長的付款期限</a:t>
          </a:r>
        </a:p>
      </dgm:t>
    </dgm:pt>
    <dgm:pt modelId="{86AAAC2D-5F7E-4761-AB85-95EB769997A3}" type="sibTrans" cxnId="{92C93ACC-98F3-47AD-8396-4B65E38D948F}">
      <dgm:prSet/>
      <dgm:spPr/>
      <dgm:t>
        <a:bodyPr/>
        <a:lstStyle/>
        <a:p>
          <a:endParaRPr lang="zh-TW" altLang="en-US"/>
        </a:p>
      </dgm:t>
    </dgm:pt>
    <dgm:pt modelId="{D9164C17-CE6B-48D5-8FB5-5C71B6111BA7}" type="parTrans" cxnId="{92C93ACC-98F3-47AD-8396-4B65E38D948F}">
      <dgm:prSet/>
      <dgm:spPr/>
      <dgm:t>
        <a:bodyPr/>
        <a:lstStyle/>
        <a:p>
          <a:endParaRPr lang="zh-TW" altLang="en-US"/>
        </a:p>
      </dgm:t>
    </dgm:pt>
    <dgm:pt modelId="{423A7B3E-C132-4801-861B-6BF71332D4EA}" type="pres">
      <dgm:prSet presAssocID="{91F7C4AD-46BA-4BE0-BF52-A58A5C4848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2E7DD8-2A45-45BE-B9E9-9AFAA94E3706}" type="pres">
      <dgm:prSet presAssocID="{6850C753-01C7-4780-99BF-4B1ABCECA301}" presName="composite" presStyleCnt="0"/>
      <dgm:spPr/>
    </dgm:pt>
    <dgm:pt modelId="{C3DB511B-FFBB-457F-A4A9-6BCE04C2E6AB}" type="pres">
      <dgm:prSet presAssocID="{6850C753-01C7-4780-99BF-4B1ABCECA301}" presName="imagSh" presStyleLbl="b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184080A-AB2D-47DD-A26E-B82ED5E7CA19}" type="pres">
      <dgm:prSet presAssocID="{6850C753-01C7-4780-99BF-4B1ABCECA301}" presName="txNode" presStyleLbl="node1" presStyleIdx="0" presStyleCnt="3" custLinFactNeighborX="-16386" custLinFactNeighborY="270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6194BF-0E4C-4C4A-9268-22BDABCA45D4}" type="pres">
      <dgm:prSet presAssocID="{56F37A77-BAEB-4CCE-A1B7-42EC75F2BACE}" presName="sibTrans" presStyleLbl="sibTrans2D1" presStyleIdx="0" presStyleCnt="2" custLinFactY="39756" custLinFactNeighborX="4382" custLinFactNeighborY="100000"/>
      <dgm:spPr/>
      <dgm:t>
        <a:bodyPr/>
        <a:lstStyle/>
        <a:p>
          <a:endParaRPr lang="zh-TW" altLang="en-US"/>
        </a:p>
      </dgm:t>
    </dgm:pt>
    <dgm:pt modelId="{B6F0CC95-001F-496F-9918-14D79D195AE9}" type="pres">
      <dgm:prSet presAssocID="{56F37A77-BAEB-4CCE-A1B7-42EC75F2BACE}" presName="connTx" presStyleLbl="sibTrans2D1" presStyleIdx="0" presStyleCnt="2"/>
      <dgm:spPr/>
      <dgm:t>
        <a:bodyPr/>
        <a:lstStyle/>
        <a:p>
          <a:endParaRPr lang="zh-TW" altLang="en-US"/>
        </a:p>
      </dgm:t>
    </dgm:pt>
    <dgm:pt modelId="{8F0CC4D5-1453-456F-AC6F-90B350BD375E}" type="pres">
      <dgm:prSet presAssocID="{BF51EE7D-7004-4D6D-8082-619B447F8B21}" presName="composite" presStyleCnt="0"/>
      <dgm:spPr/>
    </dgm:pt>
    <dgm:pt modelId="{4ACF1CCD-6681-41E3-A5E2-8E78870ADBE2}" type="pres">
      <dgm:prSet presAssocID="{BF51EE7D-7004-4D6D-8082-619B447F8B21}" presName="imagSh" presStyleLbl="b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FE3F5AF-BA01-4CCB-8846-D37FEB495B9D}" type="pres">
      <dgm:prSet presAssocID="{BF51EE7D-7004-4D6D-8082-619B447F8B21}" presName="txNode" presStyleLbl="node1" presStyleIdx="1" presStyleCnt="3" custLinFactNeighborX="-16307" custLinFactNeighborY="270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3CD076-9882-4FFF-BFB9-95AA1E99D389}" type="pres">
      <dgm:prSet presAssocID="{FD1CB02A-2BBC-47A3-80CE-1E72D6E6A79A}" presName="sibTrans" presStyleLbl="sibTrans2D1" presStyleIdx="1" presStyleCnt="2" custLinFactY="39756" custLinFactNeighborX="4791" custLinFactNeighborY="100000"/>
      <dgm:spPr/>
      <dgm:t>
        <a:bodyPr/>
        <a:lstStyle/>
        <a:p>
          <a:endParaRPr lang="zh-TW" altLang="en-US"/>
        </a:p>
      </dgm:t>
    </dgm:pt>
    <dgm:pt modelId="{A0AFD066-AD56-4060-AF23-9754CC32B591}" type="pres">
      <dgm:prSet presAssocID="{FD1CB02A-2BBC-47A3-80CE-1E72D6E6A79A}" presName="connTx" presStyleLbl="sibTrans2D1" presStyleIdx="1" presStyleCnt="2"/>
      <dgm:spPr/>
      <dgm:t>
        <a:bodyPr/>
        <a:lstStyle/>
        <a:p>
          <a:endParaRPr lang="zh-TW" altLang="en-US"/>
        </a:p>
      </dgm:t>
    </dgm:pt>
    <dgm:pt modelId="{E62EA325-BC8F-4F8D-959F-6B57764AF1EA}" type="pres">
      <dgm:prSet presAssocID="{D1410FE1-11C4-4217-B4E2-8CBE48869330}" presName="composite" presStyleCnt="0"/>
      <dgm:spPr/>
    </dgm:pt>
    <dgm:pt modelId="{8909A4DB-E166-4631-B69C-09353114CD73}" type="pres">
      <dgm:prSet presAssocID="{D1410FE1-11C4-4217-B4E2-8CBE48869330}" presName="imagSh" presStyleLbl="b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440D9F0-1B32-49BE-B54C-A99C4C7019CB}" type="pres">
      <dgm:prSet presAssocID="{D1410FE1-11C4-4217-B4E2-8CBE48869330}" presName="txNode" presStyleLbl="node1" presStyleIdx="2" presStyleCnt="3" custScaleX="112025" custLinFactNeighborX="-16228" custLinFactNeighborY="270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C63E616-FCB8-4497-A416-1C71965D9738}" type="presOf" srcId="{56F37A77-BAEB-4CCE-A1B7-42EC75F2BACE}" destId="{9F6194BF-0E4C-4C4A-9268-22BDABCA45D4}" srcOrd="0" destOrd="0" presId="urn:microsoft.com/office/officeart/2005/8/layout/hProcess10"/>
    <dgm:cxn modelId="{83AD50AE-DBFE-4499-BF4A-44B9874D2904}" type="presOf" srcId="{FD1CB02A-2BBC-47A3-80CE-1E72D6E6A79A}" destId="{873CD076-9882-4FFF-BFB9-95AA1E99D389}" srcOrd="0" destOrd="0" presId="urn:microsoft.com/office/officeart/2005/8/layout/hProcess10"/>
    <dgm:cxn modelId="{A96D0F2E-1977-457D-893C-8C3636228A63}" srcId="{BF51EE7D-7004-4D6D-8082-619B447F8B21}" destId="{D7E0936D-4655-4555-9832-7C4E99239B68}" srcOrd="0" destOrd="0" parTransId="{F0EEE139-8316-41A4-AE99-173B1C4E4B8E}" sibTransId="{DEE97821-C789-4F6C-820C-011CB81D3AA2}"/>
    <dgm:cxn modelId="{ACE9FB2F-1BCE-42D8-A160-C1B1293D9EBD}" srcId="{D1410FE1-11C4-4217-B4E2-8CBE48869330}" destId="{5E0BE6FD-E071-42C5-BB35-3F5AD43CF146}" srcOrd="0" destOrd="0" parTransId="{4311882F-F87C-4C72-834A-713D6D24F054}" sibTransId="{0899DF81-BBEC-4D7F-8BEE-232696DB790B}"/>
    <dgm:cxn modelId="{98DDBA14-8C4A-4D35-81FF-8D2499BF3B58}" type="presOf" srcId="{24AACEAC-7917-4B5C-964E-B21490B20533}" destId="{0184080A-AB2D-47DD-A26E-B82ED5E7CA19}" srcOrd="0" destOrd="4" presId="urn:microsoft.com/office/officeart/2005/8/layout/hProcess10"/>
    <dgm:cxn modelId="{13C124E8-2331-4E2F-8625-8E7C5B71A672}" srcId="{91F7C4AD-46BA-4BE0-BF52-A58A5C4848BF}" destId="{D1410FE1-11C4-4217-B4E2-8CBE48869330}" srcOrd="2" destOrd="0" parTransId="{37B6A090-E1F9-44E2-AAFF-8649BAEABA96}" sibTransId="{4D96865D-B969-40AF-AA4F-B6EA132D0F09}"/>
    <dgm:cxn modelId="{33C7B61D-8BED-4E7C-87E5-C1288DF2E626}" type="presOf" srcId="{5E0BE6FD-E071-42C5-BB35-3F5AD43CF146}" destId="{F440D9F0-1B32-49BE-B54C-A99C4C7019CB}" srcOrd="0" destOrd="1" presId="urn:microsoft.com/office/officeart/2005/8/layout/hProcess10"/>
    <dgm:cxn modelId="{09139C93-C655-486B-BA80-489819724E21}" srcId="{91F7C4AD-46BA-4BE0-BF52-A58A5C4848BF}" destId="{BF51EE7D-7004-4D6D-8082-619B447F8B21}" srcOrd="1" destOrd="0" parTransId="{C166B26B-80A0-40EC-946B-76BFA4C20E8B}" sibTransId="{FD1CB02A-2BBC-47A3-80CE-1E72D6E6A79A}"/>
    <dgm:cxn modelId="{09D3706D-1B06-42C8-BC3F-20AC418F2473}" type="presOf" srcId="{FE3A08BB-69CE-43F1-AEFD-E0FE40DB1F3A}" destId="{0184080A-AB2D-47DD-A26E-B82ED5E7CA19}" srcOrd="0" destOrd="3" presId="urn:microsoft.com/office/officeart/2005/8/layout/hProcess10"/>
    <dgm:cxn modelId="{1AA495A5-2088-4491-B881-8AB523B682A3}" srcId="{6850C753-01C7-4780-99BF-4B1ABCECA301}" destId="{0D2D4F91-077E-4C2C-BE67-2EA91832581D}" srcOrd="1" destOrd="0" parTransId="{038D480C-FD47-451F-9C01-6ED12A6DDAF1}" sibTransId="{010BEBB2-69FE-4F33-A94C-E76615035CD2}"/>
    <dgm:cxn modelId="{33D68530-65C4-4694-AB21-2DD86ECC4146}" type="presOf" srcId="{BF51EE7D-7004-4D6D-8082-619B447F8B21}" destId="{CFE3F5AF-BA01-4CCB-8846-D37FEB495B9D}" srcOrd="0" destOrd="0" presId="urn:microsoft.com/office/officeart/2005/8/layout/hProcess10"/>
    <dgm:cxn modelId="{A2DA60F4-8383-48C2-951F-D392C62EB284}" srcId="{D1410FE1-11C4-4217-B4E2-8CBE48869330}" destId="{17CE481E-E100-4CC7-9ABD-3CE1CA45EB95}" srcOrd="1" destOrd="0" parTransId="{654957F4-84EA-4DED-948C-30E2C87CF11C}" sibTransId="{23E23E8E-0A80-41C2-99D5-3F1E467191B1}"/>
    <dgm:cxn modelId="{1699EB08-7C5C-43AA-8C97-E00E4766806D}" type="presOf" srcId="{69C31117-D526-4247-BC23-B70365769DB9}" destId="{0184080A-AB2D-47DD-A26E-B82ED5E7CA19}" srcOrd="0" destOrd="1" presId="urn:microsoft.com/office/officeart/2005/8/layout/hProcess10"/>
    <dgm:cxn modelId="{721FDAD6-2571-4662-B4C4-F69BFAC8E8FE}" type="presOf" srcId="{D7E0936D-4655-4555-9832-7C4E99239B68}" destId="{CFE3F5AF-BA01-4CCB-8846-D37FEB495B9D}" srcOrd="0" destOrd="1" presId="urn:microsoft.com/office/officeart/2005/8/layout/hProcess10"/>
    <dgm:cxn modelId="{506D081D-79AD-4BE9-BDE5-D7F7FDFF2750}" type="presOf" srcId="{0D2D4F91-077E-4C2C-BE67-2EA91832581D}" destId="{0184080A-AB2D-47DD-A26E-B82ED5E7CA19}" srcOrd="0" destOrd="2" presId="urn:microsoft.com/office/officeart/2005/8/layout/hProcess10"/>
    <dgm:cxn modelId="{92C93ACC-98F3-47AD-8396-4B65E38D948F}" srcId="{6850C753-01C7-4780-99BF-4B1ABCECA301}" destId="{69C31117-D526-4247-BC23-B70365769DB9}" srcOrd="0" destOrd="0" parTransId="{D9164C17-CE6B-48D5-8FB5-5C71B6111BA7}" sibTransId="{86AAAC2D-5F7E-4761-AB85-95EB769997A3}"/>
    <dgm:cxn modelId="{204D43C2-2664-4682-B85C-82F46C32F480}" srcId="{91F7C4AD-46BA-4BE0-BF52-A58A5C4848BF}" destId="{6850C753-01C7-4780-99BF-4B1ABCECA301}" srcOrd="0" destOrd="0" parTransId="{66955A95-3DF6-40CA-B460-99F3DA581F00}" sibTransId="{56F37A77-BAEB-4CCE-A1B7-42EC75F2BACE}"/>
    <dgm:cxn modelId="{7ECD9680-9B35-453D-84D2-76CC0757A456}" srcId="{6850C753-01C7-4780-99BF-4B1ABCECA301}" destId="{24AACEAC-7917-4B5C-964E-B21490B20533}" srcOrd="3" destOrd="0" parTransId="{5B58CE33-C562-411D-A9D5-2E7CFDCF3765}" sibTransId="{5D608A2E-F782-431E-AADC-B81B3CDF6992}"/>
    <dgm:cxn modelId="{62307FB9-C146-4022-B779-E94CF4BDBC60}" type="presOf" srcId="{BCB07CF3-496E-482C-8918-4E5F82FFC7CF}" destId="{CFE3F5AF-BA01-4CCB-8846-D37FEB495B9D}" srcOrd="0" destOrd="2" presId="urn:microsoft.com/office/officeart/2005/8/layout/hProcess10"/>
    <dgm:cxn modelId="{B96FC5D3-CCF8-4419-A738-101D03937343}" srcId="{BF51EE7D-7004-4D6D-8082-619B447F8B21}" destId="{CABA88CA-082F-4B0D-8F8D-051EE62FA6E1}" srcOrd="2" destOrd="0" parTransId="{EE579533-F35C-4A4D-BE29-8C993B9845C0}" sibTransId="{12A6C799-5E0C-4EE1-9F0A-AA6BA2D36BA8}"/>
    <dgm:cxn modelId="{0D2632FC-1DD1-4218-B52B-DB8A72746D43}" type="presOf" srcId="{91F7C4AD-46BA-4BE0-BF52-A58A5C4848BF}" destId="{423A7B3E-C132-4801-861B-6BF71332D4EA}" srcOrd="0" destOrd="0" presId="urn:microsoft.com/office/officeart/2005/8/layout/hProcess10"/>
    <dgm:cxn modelId="{2C01D8F9-C034-4AC5-B884-67CE6A141731}" type="presOf" srcId="{FD1CB02A-2BBC-47A3-80CE-1E72D6E6A79A}" destId="{A0AFD066-AD56-4060-AF23-9754CC32B591}" srcOrd="1" destOrd="0" presId="urn:microsoft.com/office/officeart/2005/8/layout/hProcess10"/>
    <dgm:cxn modelId="{842A07C8-6C60-4ADE-886A-F4EF97554B23}" type="presOf" srcId="{17CE481E-E100-4CC7-9ABD-3CE1CA45EB95}" destId="{F440D9F0-1B32-49BE-B54C-A99C4C7019CB}" srcOrd="0" destOrd="2" presId="urn:microsoft.com/office/officeart/2005/8/layout/hProcess10"/>
    <dgm:cxn modelId="{1FEF33C6-8F2A-4716-BD8C-1A691D17ACAE}" type="presOf" srcId="{6850C753-01C7-4780-99BF-4B1ABCECA301}" destId="{0184080A-AB2D-47DD-A26E-B82ED5E7CA19}" srcOrd="0" destOrd="0" presId="urn:microsoft.com/office/officeart/2005/8/layout/hProcess10"/>
    <dgm:cxn modelId="{0FB7324F-23DF-448A-90AA-E161937C0263}" type="presOf" srcId="{CABA88CA-082F-4B0D-8F8D-051EE62FA6E1}" destId="{CFE3F5AF-BA01-4CCB-8846-D37FEB495B9D}" srcOrd="0" destOrd="3" presId="urn:microsoft.com/office/officeart/2005/8/layout/hProcess10"/>
    <dgm:cxn modelId="{62C415F7-B71D-4657-974C-A49DE2083858}" type="presOf" srcId="{D1410FE1-11C4-4217-B4E2-8CBE48869330}" destId="{F440D9F0-1B32-49BE-B54C-A99C4C7019CB}" srcOrd="0" destOrd="0" presId="urn:microsoft.com/office/officeart/2005/8/layout/hProcess10"/>
    <dgm:cxn modelId="{392A73AB-61F0-47B1-825B-89F123611B25}" srcId="{6850C753-01C7-4780-99BF-4B1ABCECA301}" destId="{FE3A08BB-69CE-43F1-AEFD-E0FE40DB1F3A}" srcOrd="2" destOrd="0" parTransId="{4F5B77B2-79DB-4480-9836-6B2787789670}" sibTransId="{02ADC0F3-B8E6-472B-B0DD-95C14EE1AEC7}"/>
    <dgm:cxn modelId="{9FFD52CE-6AEF-425B-B74A-0E2561C3FFF7}" srcId="{BF51EE7D-7004-4D6D-8082-619B447F8B21}" destId="{BCB07CF3-496E-482C-8918-4E5F82FFC7CF}" srcOrd="1" destOrd="0" parTransId="{7D507C51-9987-4344-A560-97042FA81362}" sibTransId="{7B5AD8AF-99B6-402C-93C1-FFD994404292}"/>
    <dgm:cxn modelId="{C7FDB881-E6EB-48BC-A13E-F770D1597762}" type="presOf" srcId="{56F37A77-BAEB-4CCE-A1B7-42EC75F2BACE}" destId="{B6F0CC95-001F-496F-9918-14D79D195AE9}" srcOrd="1" destOrd="0" presId="urn:microsoft.com/office/officeart/2005/8/layout/hProcess10"/>
    <dgm:cxn modelId="{F70E7D71-79FF-40BF-A631-E7E5843342B4}" type="presParOf" srcId="{423A7B3E-C132-4801-861B-6BF71332D4EA}" destId="{8E2E7DD8-2A45-45BE-B9E9-9AFAA94E3706}" srcOrd="0" destOrd="0" presId="urn:microsoft.com/office/officeart/2005/8/layout/hProcess10"/>
    <dgm:cxn modelId="{BD5E17FD-6C26-41D5-BAB0-CABCD337CBC4}" type="presParOf" srcId="{8E2E7DD8-2A45-45BE-B9E9-9AFAA94E3706}" destId="{C3DB511B-FFBB-457F-A4A9-6BCE04C2E6AB}" srcOrd="0" destOrd="0" presId="urn:microsoft.com/office/officeart/2005/8/layout/hProcess10"/>
    <dgm:cxn modelId="{6E9B7DF8-AF98-4351-A3D3-828EA77E37AC}" type="presParOf" srcId="{8E2E7DD8-2A45-45BE-B9E9-9AFAA94E3706}" destId="{0184080A-AB2D-47DD-A26E-B82ED5E7CA19}" srcOrd="1" destOrd="0" presId="urn:microsoft.com/office/officeart/2005/8/layout/hProcess10"/>
    <dgm:cxn modelId="{102785B9-449B-4EF5-A62F-BAC6372D91C1}" type="presParOf" srcId="{423A7B3E-C132-4801-861B-6BF71332D4EA}" destId="{9F6194BF-0E4C-4C4A-9268-22BDABCA45D4}" srcOrd="1" destOrd="0" presId="urn:microsoft.com/office/officeart/2005/8/layout/hProcess10"/>
    <dgm:cxn modelId="{BE4F4DDD-017D-4978-AC0E-C0E171A20004}" type="presParOf" srcId="{9F6194BF-0E4C-4C4A-9268-22BDABCA45D4}" destId="{B6F0CC95-001F-496F-9918-14D79D195AE9}" srcOrd="0" destOrd="0" presId="urn:microsoft.com/office/officeart/2005/8/layout/hProcess10"/>
    <dgm:cxn modelId="{22EC941A-CDE1-4699-9EE0-E9C54C30E8D5}" type="presParOf" srcId="{423A7B3E-C132-4801-861B-6BF71332D4EA}" destId="{8F0CC4D5-1453-456F-AC6F-90B350BD375E}" srcOrd="2" destOrd="0" presId="urn:microsoft.com/office/officeart/2005/8/layout/hProcess10"/>
    <dgm:cxn modelId="{A88AA155-E8F6-4CFD-9A8A-DE21B9111449}" type="presParOf" srcId="{8F0CC4D5-1453-456F-AC6F-90B350BD375E}" destId="{4ACF1CCD-6681-41E3-A5E2-8E78870ADBE2}" srcOrd="0" destOrd="0" presId="urn:microsoft.com/office/officeart/2005/8/layout/hProcess10"/>
    <dgm:cxn modelId="{1F5D9B10-3B56-4F28-BF94-C2FE2A0C59E3}" type="presParOf" srcId="{8F0CC4D5-1453-456F-AC6F-90B350BD375E}" destId="{CFE3F5AF-BA01-4CCB-8846-D37FEB495B9D}" srcOrd="1" destOrd="0" presId="urn:microsoft.com/office/officeart/2005/8/layout/hProcess10"/>
    <dgm:cxn modelId="{8C4199D0-E4AD-4AA4-B777-6A358F89429E}" type="presParOf" srcId="{423A7B3E-C132-4801-861B-6BF71332D4EA}" destId="{873CD076-9882-4FFF-BFB9-95AA1E99D389}" srcOrd="3" destOrd="0" presId="urn:microsoft.com/office/officeart/2005/8/layout/hProcess10"/>
    <dgm:cxn modelId="{EEB81E26-7DBC-43CD-98ED-5AA73685A0E1}" type="presParOf" srcId="{873CD076-9882-4FFF-BFB9-95AA1E99D389}" destId="{A0AFD066-AD56-4060-AF23-9754CC32B591}" srcOrd="0" destOrd="0" presId="urn:microsoft.com/office/officeart/2005/8/layout/hProcess10"/>
    <dgm:cxn modelId="{C350E92A-A275-43A9-9B8B-1B409B27767B}" type="presParOf" srcId="{423A7B3E-C132-4801-861B-6BF71332D4EA}" destId="{E62EA325-BC8F-4F8D-959F-6B57764AF1EA}" srcOrd="4" destOrd="0" presId="urn:microsoft.com/office/officeart/2005/8/layout/hProcess10"/>
    <dgm:cxn modelId="{BB8DC12D-34B4-422B-805E-1928424C50D2}" type="presParOf" srcId="{E62EA325-BC8F-4F8D-959F-6B57764AF1EA}" destId="{8909A4DB-E166-4631-B69C-09353114CD73}" srcOrd="0" destOrd="0" presId="urn:microsoft.com/office/officeart/2005/8/layout/hProcess10"/>
    <dgm:cxn modelId="{6EE7675F-E0AB-4EB0-B59B-41D6C45A05BB}" type="presParOf" srcId="{E62EA325-BC8F-4F8D-959F-6B57764AF1EA}" destId="{F440D9F0-1B32-49BE-B54C-A99C4C7019C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7C4AD-46BA-4BE0-BF52-A58A5C4848BF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850C753-01C7-4780-99BF-4B1ABCECA301}">
      <dgm:prSet phldrT="[文字]" custT="1"/>
      <dgm:spPr/>
      <dgm:t>
        <a:bodyPr/>
        <a:lstStyle/>
        <a:p>
          <a:pPr algn="ctr"/>
          <a:r>
            <a:rPr lang="zh-TW" altLang="en-US" sz="1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國外小型經銷商</a:t>
          </a:r>
        </a:p>
      </dgm:t>
    </dgm:pt>
    <dgm:pt modelId="{66955A95-3DF6-40CA-B460-99F3DA581F00}" type="parTrans" cxnId="{204D43C2-2664-4682-B85C-82F46C32F480}">
      <dgm:prSet/>
      <dgm:spPr/>
      <dgm:t>
        <a:bodyPr/>
        <a:lstStyle/>
        <a:p>
          <a:endParaRPr lang="zh-TW" altLang="en-US"/>
        </a:p>
      </dgm:t>
    </dgm:pt>
    <dgm:pt modelId="{56F37A77-BAEB-4CCE-A1B7-42EC75F2BACE}" type="sibTrans" cxnId="{204D43C2-2664-4682-B85C-82F46C32F480}">
      <dgm:prSet/>
      <dgm:spPr/>
      <dgm:t>
        <a:bodyPr/>
        <a:lstStyle/>
        <a:p>
          <a:endParaRPr lang="zh-TW" altLang="en-US"/>
        </a:p>
      </dgm:t>
    </dgm:pt>
    <dgm:pt modelId="{BF51EE7D-7004-4D6D-8082-619B447F8B21}">
      <dgm:prSet phldrT="[文字]" custT="1"/>
      <dgm:spPr/>
      <dgm:t>
        <a:bodyPr/>
        <a:lstStyle/>
        <a:p>
          <a:pPr algn="ctr"/>
          <a:r>
            <a:rPr lang="zh-TW" altLang="en-US" sz="1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貿易商</a:t>
          </a:r>
        </a:p>
      </dgm:t>
    </dgm:pt>
    <dgm:pt modelId="{C166B26B-80A0-40EC-946B-76BFA4C20E8B}" type="parTrans" cxnId="{09139C93-C655-486B-BA80-489819724E21}">
      <dgm:prSet/>
      <dgm:spPr/>
      <dgm:t>
        <a:bodyPr/>
        <a:lstStyle/>
        <a:p>
          <a:endParaRPr lang="zh-TW" altLang="en-US"/>
        </a:p>
      </dgm:t>
    </dgm:pt>
    <dgm:pt modelId="{FD1CB02A-2BBC-47A3-80CE-1E72D6E6A79A}" type="sibTrans" cxnId="{09139C93-C655-486B-BA80-489819724E21}">
      <dgm:prSet/>
      <dgm:spPr/>
      <dgm:t>
        <a:bodyPr/>
        <a:lstStyle/>
        <a:p>
          <a:endParaRPr lang="zh-TW" altLang="en-US"/>
        </a:p>
      </dgm:t>
    </dgm:pt>
    <dgm:pt modelId="{D1410FE1-11C4-4217-B4E2-8CBE48869330}">
      <dgm:prSet phldrT="[文字]" custT="1"/>
      <dgm:spPr/>
      <dgm:t>
        <a:bodyPr/>
        <a:lstStyle/>
        <a:p>
          <a:pPr algn="ctr"/>
          <a:r>
            <a:rPr lang="zh-TW" altLang="en-US" sz="1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小型工廠</a:t>
          </a:r>
        </a:p>
      </dgm:t>
    </dgm:pt>
    <dgm:pt modelId="{37B6A090-E1F9-44E2-AAFF-8649BAEABA96}" type="par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4D96865D-B969-40AF-AA4F-B6EA132D0F09}" type="sib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5E0BE6FD-E071-42C5-BB35-3F5AD43CF146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須應付小量多樣的生產，生產成本較高</a:t>
          </a:r>
        </a:p>
      </dgm:t>
    </dgm:pt>
    <dgm:pt modelId="{0899DF81-BBEC-4D7F-8BEE-232696DB790B}" type="sibTrans" cxnId="{ACE9FB2F-1BCE-42D8-A160-C1B1293D9EBD}">
      <dgm:prSet/>
      <dgm:spPr/>
      <dgm:t>
        <a:bodyPr/>
        <a:lstStyle/>
        <a:p>
          <a:endParaRPr lang="zh-TW" altLang="en-US"/>
        </a:p>
      </dgm:t>
    </dgm:pt>
    <dgm:pt modelId="{4311882F-F87C-4C72-834A-713D6D24F054}" type="parTrans" cxnId="{ACE9FB2F-1BCE-42D8-A160-C1B1293D9EBD}">
      <dgm:prSet/>
      <dgm:spPr/>
      <dgm:t>
        <a:bodyPr/>
        <a:lstStyle/>
        <a:p>
          <a:endParaRPr lang="zh-TW" altLang="en-US"/>
        </a:p>
      </dgm:t>
    </dgm:pt>
    <dgm:pt modelId="{D7E0936D-4655-4555-9832-7C4E99239B68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產品定位</a:t>
          </a:r>
          <a:r>
            <a:rPr lang="en-US" altLang="zh-TW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中高市場</a:t>
          </a:r>
        </a:p>
      </dgm:t>
    </dgm:pt>
    <dgm:pt modelId="{DEE97821-C789-4F6C-820C-011CB81D3AA2}" type="sib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F0EEE139-8316-41A4-AE99-173B1C4E4B8E}" type="par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BCB07CF3-496E-482C-8918-4E5F82FFC7CF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密切的客戶關係</a:t>
          </a:r>
        </a:p>
      </dgm:t>
    </dgm:pt>
    <dgm:pt modelId="{7D507C51-9987-4344-A560-97042FA81362}" type="par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7B5AD8AF-99B6-402C-93C1-FFD994404292}" type="sib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CABA88CA-082F-4B0D-8F8D-051EE62FA6E1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較高的庫存水位</a:t>
          </a:r>
        </a:p>
      </dgm:t>
    </dgm:pt>
    <dgm:pt modelId="{EE579533-F35C-4A4D-BE29-8C993B9845C0}" type="par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12A6C799-5E0C-4EE1-9F0A-AA6BA2D36BA8}" type="sib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17CE481E-E100-4CC7-9ABD-3CE1CA45EB95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生產規模小，          訂單不穩</a:t>
          </a:r>
        </a:p>
      </dgm:t>
    </dgm:pt>
    <dgm:pt modelId="{654957F4-84EA-4DED-948C-30E2C87CF11C}" type="parTrans" cxnId="{A2DA60F4-8383-48C2-951F-D392C62EB284}">
      <dgm:prSet/>
      <dgm:spPr/>
      <dgm:t>
        <a:bodyPr/>
        <a:lstStyle/>
        <a:p>
          <a:endParaRPr lang="zh-TW" altLang="en-US"/>
        </a:p>
      </dgm:t>
    </dgm:pt>
    <dgm:pt modelId="{23E23E8E-0A80-41C2-99D5-3F1E467191B1}" type="sibTrans" cxnId="{A2DA60F4-8383-48C2-951F-D392C62EB284}">
      <dgm:prSet/>
      <dgm:spPr/>
      <dgm:t>
        <a:bodyPr/>
        <a:lstStyle/>
        <a:p>
          <a:endParaRPr lang="zh-TW" altLang="en-US"/>
        </a:p>
      </dgm:t>
    </dgm:pt>
    <dgm:pt modelId="{24AACEAC-7917-4B5C-964E-B21490B20533}">
      <dgm:prSet phldrT="[文字]" custT="1"/>
      <dgm:spPr/>
      <dgm:t>
        <a:bodyPr/>
        <a:lstStyle/>
        <a:p>
          <a:pPr algn="l"/>
          <a:r>
            <a:rPr lang="zh-TW" altLang="en-US" sz="14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產品項目超過上千種</a:t>
          </a:r>
        </a:p>
      </dgm:t>
    </dgm:pt>
    <dgm:pt modelId="{5D608A2E-F782-431E-AADC-B81B3CDF6992}" type="sibTrans" cxnId="{7ECD9680-9B35-453D-84D2-76CC0757A456}">
      <dgm:prSet/>
      <dgm:spPr/>
      <dgm:t>
        <a:bodyPr/>
        <a:lstStyle/>
        <a:p>
          <a:endParaRPr lang="zh-TW" altLang="en-US"/>
        </a:p>
      </dgm:t>
    </dgm:pt>
    <dgm:pt modelId="{5B58CE33-C562-411D-A9D5-2E7CFDCF3765}" type="parTrans" cxnId="{7ECD9680-9B35-453D-84D2-76CC0757A456}">
      <dgm:prSet/>
      <dgm:spPr/>
      <dgm:t>
        <a:bodyPr/>
        <a:lstStyle/>
        <a:p>
          <a:endParaRPr lang="zh-TW" altLang="en-US"/>
        </a:p>
      </dgm:t>
    </dgm:pt>
    <dgm:pt modelId="{FE3A08BB-69CE-43F1-AEFD-E0FE40DB1F3A}">
      <dgm:prSet phldrT="[文字]" custT="1"/>
      <dgm:spPr/>
      <dgm:t>
        <a:bodyPr/>
        <a:lstStyle/>
        <a:p>
          <a:pPr algn="l"/>
          <a:r>
            <a:rPr lang="zh-TW" altLang="en-US" sz="14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訂單金額小</a:t>
          </a:r>
        </a:p>
      </dgm:t>
    </dgm:pt>
    <dgm:pt modelId="{02ADC0F3-B8E6-472B-B0DD-95C14EE1AEC7}" type="sibTrans" cxnId="{392A73AB-61F0-47B1-825B-89F123611B25}">
      <dgm:prSet/>
      <dgm:spPr/>
      <dgm:t>
        <a:bodyPr/>
        <a:lstStyle/>
        <a:p>
          <a:endParaRPr lang="zh-TW" altLang="en-US"/>
        </a:p>
      </dgm:t>
    </dgm:pt>
    <dgm:pt modelId="{4F5B77B2-79DB-4480-9836-6B2787789670}" type="parTrans" cxnId="{392A73AB-61F0-47B1-825B-89F123611B25}">
      <dgm:prSet/>
      <dgm:spPr/>
      <dgm:t>
        <a:bodyPr/>
        <a:lstStyle/>
        <a:p>
          <a:endParaRPr lang="zh-TW" altLang="en-US"/>
        </a:p>
      </dgm:t>
    </dgm:pt>
    <dgm:pt modelId="{0D2D4F91-077E-4C2C-BE67-2EA91832581D}">
      <dgm:prSet phldrT="[文字]" custT="1"/>
      <dgm:spPr/>
      <dgm:t>
        <a:bodyPr/>
        <a:lstStyle/>
        <a:p>
          <a:pPr algn="l"/>
          <a:r>
            <a:rPr lang="zh-TW" altLang="en-US" sz="14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要求快速的交貨</a:t>
          </a:r>
        </a:p>
      </dgm:t>
    </dgm:pt>
    <dgm:pt modelId="{010BEBB2-69FE-4F33-A94C-E76615035CD2}" type="sibTrans" cxnId="{1AA495A5-2088-4491-B881-8AB523B682A3}">
      <dgm:prSet/>
      <dgm:spPr/>
      <dgm:t>
        <a:bodyPr/>
        <a:lstStyle/>
        <a:p>
          <a:endParaRPr lang="zh-TW" altLang="en-US"/>
        </a:p>
      </dgm:t>
    </dgm:pt>
    <dgm:pt modelId="{038D480C-FD47-451F-9C01-6ED12A6DDAF1}" type="parTrans" cxnId="{1AA495A5-2088-4491-B881-8AB523B682A3}">
      <dgm:prSet/>
      <dgm:spPr/>
      <dgm:t>
        <a:bodyPr/>
        <a:lstStyle/>
        <a:p>
          <a:endParaRPr lang="zh-TW" altLang="en-US"/>
        </a:p>
      </dgm:t>
    </dgm:pt>
    <dgm:pt modelId="{69C31117-D526-4247-BC23-B70365769DB9}">
      <dgm:prSet phldrT="[文字]" custT="1"/>
      <dgm:spPr/>
      <dgm:t>
        <a:bodyPr/>
        <a:lstStyle/>
        <a:p>
          <a:pPr algn="l"/>
          <a:r>
            <a:rPr lang="zh-TW" altLang="en-US" sz="14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要求較長的付款期限</a:t>
          </a:r>
        </a:p>
      </dgm:t>
    </dgm:pt>
    <dgm:pt modelId="{86AAAC2D-5F7E-4761-AB85-95EB769997A3}" type="sibTrans" cxnId="{92C93ACC-98F3-47AD-8396-4B65E38D948F}">
      <dgm:prSet/>
      <dgm:spPr/>
      <dgm:t>
        <a:bodyPr/>
        <a:lstStyle/>
        <a:p>
          <a:endParaRPr lang="zh-TW" altLang="en-US"/>
        </a:p>
      </dgm:t>
    </dgm:pt>
    <dgm:pt modelId="{D9164C17-CE6B-48D5-8FB5-5C71B6111BA7}" type="parTrans" cxnId="{92C93ACC-98F3-47AD-8396-4B65E38D948F}">
      <dgm:prSet/>
      <dgm:spPr/>
      <dgm:t>
        <a:bodyPr/>
        <a:lstStyle/>
        <a:p>
          <a:endParaRPr lang="zh-TW" altLang="en-US"/>
        </a:p>
      </dgm:t>
    </dgm:pt>
    <dgm:pt modelId="{ECA58E3D-4E2C-4702-B0F2-7932060CAB92}">
      <dgm:prSet phldrT="[文字]" custT="1"/>
      <dgm:spPr/>
      <dgm:t>
        <a:bodyPr/>
        <a:lstStyle/>
        <a:p>
          <a:pPr algn="l"/>
          <a:r>
            <a:rPr lang="zh-TW" altLang="en-US" sz="1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其他大型貿易商競爭</a:t>
          </a:r>
        </a:p>
      </dgm:t>
    </dgm:pt>
    <dgm:pt modelId="{302C6565-39D3-42E2-A270-57EC9CE752FF}" type="parTrans" cxnId="{F776B84A-777D-41DF-97CE-9E02D6DF687C}">
      <dgm:prSet/>
      <dgm:spPr/>
      <dgm:t>
        <a:bodyPr/>
        <a:lstStyle/>
        <a:p>
          <a:endParaRPr lang="zh-TW" altLang="en-US"/>
        </a:p>
      </dgm:t>
    </dgm:pt>
    <dgm:pt modelId="{61785308-3BBB-454F-A3CD-D04D9E66A27E}" type="sibTrans" cxnId="{F776B84A-777D-41DF-97CE-9E02D6DF687C}">
      <dgm:prSet/>
      <dgm:spPr/>
      <dgm:t>
        <a:bodyPr/>
        <a:lstStyle/>
        <a:p>
          <a:endParaRPr lang="zh-TW" altLang="en-US"/>
        </a:p>
      </dgm:t>
    </dgm:pt>
    <dgm:pt modelId="{423A7B3E-C132-4801-861B-6BF71332D4EA}" type="pres">
      <dgm:prSet presAssocID="{91F7C4AD-46BA-4BE0-BF52-A58A5C4848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2E7DD8-2A45-45BE-B9E9-9AFAA94E3706}" type="pres">
      <dgm:prSet presAssocID="{6850C753-01C7-4780-99BF-4B1ABCECA301}" presName="composite" presStyleCnt="0"/>
      <dgm:spPr/>
    </dgm:pt>
    <dgm:pt modelId="{C3DB511B-FFBB-457F-A4A9-6BCE04C2E6AB}" type="pres">
      <dgm:prSet presAssocID="{6850C753-01C7-4780-99BF-4B1ABCECA301}" presName="imagSh" presStyleLbl="bgImgPlace1" presStyleIdx="0" presStyleCnt="3" custScaleX="117804" custLinFactNeighborX="9428" custLinFactNeighborY="-14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184080A-AB2D-47DD-A26E-B82ED5E7CA19}" type="pres">
      <dgm:prSet presAssocID="{6850C753-01C7-4780-99BF-4B1ABCECA301}" presName="txNode" presStyleLbl="node1" presStyleIdx="0" presStyleCnt="3" custScaleX="138281" custScaleY="143011" custLinFactNeighborX="-11722" custLinFactNeighborY="6223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6194BF-0E4C-4C4A-9268-22BDABCA45D4}" type="pres">
      <dgm:prSet presAssocID="{56F37A77-BAEB-4CCE-A1B7-42EC75F2BACE}" presName="sibTrans" presStyleLbl="sibTrans2D1" presStyleIdx="0" presStyleCnt="2" custLinFactY="39756" custLinFactNeighborX="4382" custLinFactNeighborY="100000"/>
      <dgm:spPr/>
      <dgm:t>
        <a:bodyPr/>
        <a:lstStyle/>
        <a:p>
          <a:endParaRPr lang="zh-TW" altLang="en-US"/>
        </a:p>
      </dgm:t>
    </dgm:pt>
    <dgm:pt modelId="{B6F0CC95-001F-496F-9918-14D79D195AE9}" type="pres">
      <dgm:prSet presAssocID="{56F37A77-BAEB-4CCE-A1B7-42EC75F2BACE}" presName="connTx" presStyleLbl="sibTrans2D1" presStyleIdx="0" presStyleCnt="2"/>
      <dgm:spPr/>
      <dgm:t>
        <a:bodyPr/>
        <a:lstStyle/>
        <a:p>
          <a:endParaRPr lang="zh-TW" altLang="en-US"/>
        </a:p>
      </dgm:t>
    </dgm:pt>
    <dgm:pt modelId="{8F0CC4D5-1453-456F-AC6F-90B350BD375E}" type="pres">
      <dgm:prSet presAssocID="{BF51EE7D-7004-4D6D-8082-619B447F8B21}" presName="composite" presStyleCnt="0"/>
      <dgm:spPr/>
    </dgm:pt>
    <dgm:pt modelId="{4ACF1CCD-6681-41E3-A5E2-8E78870ADBE2}" type="pres">
      <dgm:prSet presAssocID="{BF51EE7D-7004-4D6D-8082-619B447F8B21}" presName="imagSh" presStyleLbl="bgImgPlace1" presStyleIdx="1" presStyleCnt="3" custScaleX="118698" custLinFactNeighborX="3222" custLinFactNeighborY="-72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FE3F5AF-BA01-4CCB-8846-D37FEB495B9D}" type="pres">
      <dgm:prSet presAssocID="{BF51EE7D-7004-4D6D-8082-619B447F8B21}" presName="txNode" presStyleLbl="node1" presStyleIdx="1" presStyleCnt="3" custScaleX="133065" custScaleY="142979" custLinFactNeighborX="-10536" custLinFactNeighborY="574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3CD076-9882-4FFF-BFB9-95AA1E99D389}" type="pres">
      <dgm:prSet presAssocID="{FD1CB02A-2BBC-47A3-80CE-1E72D6E6A79A}" presName="sibTrans" presStyleLbl="sibTrans2D1" presStyleIdx="1" presStyleCnt="2" custLinFactY="39756" custLinFactNeighborX="4791" custLinFactNeighborY="100000"/>
      <dgm:spPr/>
      <dgm:t>
        <a:bodyPr/>
        <a:lstStyle/>
        <a:p>
          <a:endParaRPr lang="zh-TW" altLang="en-US"/>
        </a:p>
      </dgm:t>
    </dgm:pt>
    <dgm:pt modelId="{A0AFD066-AD56-4060-AF23-9754CC32B591}" type="pres">
      <dgm:prSet presAssocID="{FD1CB02A-2BBC-47A3-80CE-1E72D6E6A79A}" presName="connTx" presStyleLbl="sibTrans2D1" presStyleIdx="1" presStyleCnt="2"/>
      <dgm:spPr/>
      <dgm:t>
        <a:bodyPr/>
        <a:lstStyle/>
        <a:p>
          <a:endParaRPr lang="zh-TW" altLang="en-US"/>
        </a:p>
      </dgm:t>
    </dgm:pt>
    <dgm:pt modelId="{E62EA325-BC8F-4F8D-959F-6B57764AF1EA}" type="pres">
      <dgm:prSet presAssocID="{D1410FE1-11C4-4217-B4E2-8CBE48869330}" presName="composite" presStyleCnt="0"/>
      <dgm:spPr/>
    </dgm:pt>
    <dgm:pt modelId="{8909A4DB-E166-4631-B69C-09353114CD73}" type="pres">
      <dgm:prSet presAssocID="{D1410FE1-11C4-4217-B4E2-8CBE48869330}" presName="imagSh" presStyleLbl="bgImgPlace1" presStyleIdx="2" presStyleCnt="3" custScaleX="110672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440D9F0-1B32-49BE-B54C-A99C4C7019CB}" type="pres">
      <dgm:prSet presAssocID="{D1410FE1-11C4-4217-B4E2-8CBE48869330}" presName="txNode" presStyleLbl="node1" presStyleIdx="2" presStyleCnt="3" custScaleX="133908" custScaleY="142540" custLinFactNeighborX="-16149" custLinFactNeighborY="5713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CE9FB2F-1BCE-42D8-A160-C1B1293D9EBD}" srcId="{D1410FE1-11C4-4217-B4E2-8CBE48869330}" destId="{5E0BE6FD-E071-42C5-BB35-3F5AD43CF146}" srcOrd="0" destOrd="0" parTransId="{4311882F-F87C-4C72-834A-713D6D24F054}" sibTransId="{0899DF81-BBEC-4D7F-8BEE-232696DB790B}"/>
    <dgm:cxn modelId="{2F355589-CC36-430B-B5AF-CF9B50E90777}" type="presOf" srcId="{FD1CB02A-2BBC-47A3-80CE-1E72D6E6A79A}" destId="{873CD076-9882-4FFF-BFB9-95AA1E99D389}" srcOrd="0" destOrd="0" presId="urn:microsoft.com/office/officeart/2005/8/layout/hProcess10"/>
    <dgm:cxn modelId="{B96FC5D3-CCF8-4419-A738-101D03937343}" srcId="{BF51EE7D-7004-4D6D-8082-619B447F8B21}" destId="{CABA88CA-082F-4B0D-8F8D-051EE62FA6E1}" srcOrd="2" destOrd="0" parTransId="{EE579533-F35C-4A4D-BE29-8C993B9845C0}" sibTransId="{12A6C799-5E0C-4EE1-9F0A-AA6BA2D36BA8}"/>
    <dgm:cxn modelId="{A2DA60F4-8383-48C2-951F-D392C62EB284}" srcId="{D1410FE1-11C4-4217-B4E2-8CBE48869330}" destId="{17CE481E-E100-4CC7-9ABD-3CE1CA45EB95}" srcOrd="1" destOrd="0" parTransId="{654957F4-84EA-4DED-948C-30E2C87CF11C}" sibTransId="{23E23E8E-0A80-41C2-99D5-3F1E467191B1}"/>
    <dgm:cxn modelId="{9FFD52CE-6AEF-425B-B74A-0E2561C3FFF7}" srcId="{BF51EE7D-7004-4D6D-8082-619B447F8B21}" destId="{BCB07CF3-496E-482C-8918-4E5F82FFC7CF}" srcOrd="1" destOrd="0" parTransId="{7D507C51-9987-4344-A560-97042FA81362}" sibTransId="{7B5AD8AF-99B6-402C-93C1-FFD994404292}"/>
    <dgm:cxn modelId="{AC517ED1-C279-40C9-971D-A2CDE7115BEF}" type="presOf" srcId="{6850C753-01C7-4780-99BF-4B1ABCECA301}" destId="{0184080A-AB2D-47DD-A26E-B82ED5E7CA19}" srcOrd="0" destOrd="0" presId="urn:microsoft.com/office/officeart/2005/8/layout/hProcess10"/>
    <dgm:cxn modelId="{0DA56712-DCE8-4157-A400-6A0FE0B48881}" type="presOf" srcId="{56F37A77-BAEB-4CCE-A1B7-42EC75F2BACE}" destId="{9F6194BF-0E4C-4C4A-9268-22BDABCA45D4}" srcOrd="0" destOrd="0" presId="urn:microsoft.com/office/officeart/2005/8/layout/hProcess10"/>
    <dgm:cxn modelId="{E55416A2-4498-47D0-B4F5-51BEDC12BE49}" type="presOf" srcId="{ECA58E3D-4E2C-4702-B0F2-7932060CAB92}" destId="{CFE3F5AF-BA01-4CCB-8846-D37FEB495B9D}" srcOrd="0" destOrd="4" presId="urn:microsoft.com/office/officeart/2005/8/layout/hProcess10"/>
    <dgm:cxn modelId="{F776B84A-777D-41DF-97CE-9E02D6DF687C}" srcId="{BF51EE7D-7004-4D6D-8082-619B447F8B21}" destId="{ECA58E3D-4E2C-4702-B0F2-7932060CAB92}" srcOrd="3" destOrd="0" parTransId="{302C6565-39D3-42E2-A270-57EC9CE752FF}" sibTransId="{61785308-3BBB-454F-A3CD-D04D9E66A27E}"/>
    <dgm:cxn modelId="{7ECD9680-9B35-453D-84D2-76CC0757A456}" srcId="{6850C753-01C7-4780-99BF-4B1ABCECA301}" destId="{24AACEAC-7917-4B5C-964E-B21490B20533}" srcOrd="3" destOrd="0" parTransId="{5B58CE33-C562-411D-A9D5-2E7CFDCF3765}" sibTransId="{5D608A2E-F782-431E-AADC-B81B3CDF6992}"/>
    <dgm:cxn modelId="{40DF325A-02CE-4437-8BB2-FF969331EB33}" type="presOf" srcId="{BCB07CF3-496E-482C-8918-4E5F82FFC7CF}" destId="{CFE3F5AF-BA01-4CCB-8846-D37FEB495B9D}" srcOrd="0" destOrd="2" presId="urn:microsoft.com/office/officeart/2005/8/layout/hProcess10"/>
    <dgm:cxn modelId="{A96D0F2E-1977-457D-893C-8C3636228A63}" srcId="{BF51EE7D-7004-4D6D-8082-619B447F8B21}" destId="{D7E0936D-4655-4555-9832-7C4E99239B68}" srcOrd="0" destOrd="0" parTransId="{F0EEE139-8316-41A4-AE99-173B1C4E4B8E}" sibTransId="{DEE97821-C789-4F6C-820C-011CB81D3AA2}"/>
    <dgm:cxn modelId="{392A73AB-61F0-47B1-825B-89F123611B25}" srcId="{6850C753-01C7-4780-99BF-4B1ABCECA301}" destId="{FE3A08BB-69CE-43F1-AEFD-E0FE40DB1F3A}" srcOrd="2" destOrd="0" parTransId="{4F5B77B2-79DB-4480-9836-6B2787789670}" sibTransId="{02ADC0F3-B8E6-472B-B0DD-95C14EE1AEC7}"/>
    <dgm:cxn modelId="{9183DDB7-3315-4F61-9854-00BACB726156}" type="presOf" srcId="{CABA88CA-082F-4B0D-8F8D-051EE62FA6E1}" destId="{CFE3F5AF-BA01-4CCB-8846-D37FEB495B9D}" srcOrd="0" destOrd="3" presId="urn:microsoft.com/office/officeart/2005/8/layout/hProcess10"/>
    <dgm:cxn modelId="{17BCA9F1-D175-41B5-A146-426F9EA80AEB}" type="presOf" srcId="{24AACEAC-7917-4B5C-964E-B21490B20533}" destId="{0184080A-AB2D-47DD-A26E-B82ED5E7CA19}" srcOrd="0" destOrd="4" presId="urn:microsoft.com/office/officeart/2005/8/layout/hProcess10"/>
    <dgm:cxn modelId="{E7009CEB-DCBC-4D48-8579-AD0B53288042}" type="presOf" srcId="{D7E0936D-4655-4555-9832-7C4E99239B68}" destId="{CFE3F5AF-BA01-4CCB-8846-D37FEB495B9D}" srcOrd="0" destOrd="1" presId="urn:microsoft.com/office/officeart/2005/8/layout/hProcess10"/>
    <dgm:cxn modelId="{A90AF106-55BF-47E2-91E5-CC2766FE2FE6}" type="presOf" srcId="{BF51EE7D-7004-4D6D-8082-619B447F8B21}" destId="{CFE3F5AF-BA01-4CCB-8846-D37FEB495B9D}" srcOrd="0" destOrd="0" presId="urn:microsoft.com/office/officeart/2005/8/layout/hProcess10"/>
    <dgm:cxn modelId="{11BB8CD1-174D-4EB9-B0F7-3B850BC829F6}" type="presOf" srcId="{5E0BE6FD-E071-42C5-BB35-3F5AD43CF146}" destId="{F440D9F0-1B32-49BE-B54C-A99C4C7019CB}" srcOrd="0" destOrd="1" presId="urn:microsoft.com/office/officeart/2005/8/layout/hProcess10"/>
    <dgm:cxn modelId="{735525BA-3DA2-4484-854D-2A758D4401E8}" type="presOf" srcId="{0D2D4F91-077E-4C2C-BE67-2EA91832581D}" destId="{0184080A-AB2D-47DD-A26E-B82ED5E7CA19}" srcOrd="0" destOrd="2" presId="urn:microsoft.com/office/officeart/2005/8/layout/hProcess10"/>
    <dgm:cxn modelId="{15E6180D-57CF-4FBE-ABC5-C6F7B4DF0A61}" type="presOf" srcId="{91F7C4AD-46BA-4BE0-BF52-A58A5C4848BF}" destId="{423A7B3E-C132-4801-861B-6BF71332D4EA}" srcOrd="0" destOrd="0" presId="urn:microsoft.com/office/officeart/2005/8/layout/hProcess10"/>
    <dgm:cxn modelId="{20CF45D5-1F51-4F92-9246-CC6495529A2D}" type="presOf" srcId="{17CE481E-E100-4CC7-9ABD-3CE1CA45EB95}" destId="{F440D9F0-1B32-49BE-B54C-A99C4C7019CB}" srcOrd="0" destOrd="2" presId="urn:microsoft.com/office/officeart/2005/8/layout/hProcess10"/>
    <dgm:cxn modelId="{09139C93-C655-486B-BA80-489819724E21}" srcId="{91F7C4AD-46BA-4BE0-BF52-A58A5C4848BF}" destId="{BF51EE7D-7004-4D6D-8082-619B447F8B21}" srcOrd="1" destOrd="0" parTransId="{C166B26B-80A0-40EC-946B-76BFA4C20E8B}" sibTransId="{FD1CB02A-2BBC-47A3-80CE-1E72D6E6A79A}"/>
    <dgm:cxn modelId="{204D43C2-2664-4682-B85C-82F46C32F480}" srcId="{91F7C4AD-46BA-4BE0-BF52-A58A5C4848BF}" destId="{6850C753-01C7-4780-99BF-4B1ABCECA301}" srcOrd="0" destOrd="0" parTransId="{66955A95-3DF6-40CA-B460-99F3DA581F00}" sibTransId="{56F37A77-BAEB-4CCE-A1B7-42EC75F2BACE}"/>
    <dgm:cxn modelId="{C8A1698A-9E07-4F49-8BCC-62394436B59B}" type="presOf" srcId="{56F37A77-BAEB-4CCE-A1B7-42EC75F2BACE}" destId="{B6F0CC95-001F-496F-9918-14D79D195AE9}" srcOrd="1" destOrd="0" presId="urn:microsoft.com/office/officeart/2005/8/layout/hProcess10"/>
    <dgm:cxn modelId="{1AA495A5-2088-4491-B881-8AB523B682A3}" srcId="{6850C753-01C7-4780-99BF-4B1ABCECA301}" destId="{0D2D4F91-077E-4C2C-BE67-2EA91832581D}" srcOrd="1" destOrd="0" parTransId="{038D480C-FD47-451F-9C01-6ED12A6DDAF1}" sibTransId="{010BEBB2-69FE-4F33-A94C-E76615035CD2}"/>
    <dgm:cxn modelId="{43D5C95B-5EA0-457F-8FD9-37E00EA694BB}" type="presOf" srcId="{D1410FE1-11C4-4217-B4E2-8CBE48869330}" destId="{F440D9F0-1B32-49BE-B54C-A99C4C7019CB}" srcOrd="0" destOrd="0" presId="urn:microsoft.com/office/officeart/2005/8/layout/hProcess10"/>
    <dgm:cxn modelId="{13C124E8-2331-4E2F-8625-8E7C5B71A672}" srcId="{91F7C4AD-46BA-4BE0-BF52-A58A5C4848BF}" destId="{D1410FE1-11C4-4217-B4E2-8CBE48869330}" srcOrd="2" destOrd="0" parTransId="{37B6A090-E1F9-44E2-AAFF-8649BAEABA96}" sibTransId="{4D96865D-B969-40AF-AA4F-B6EA132D0F09}"/>
    <dgm:cxn modelId="{92C93ACC-98F3-47AD-8396-4B65E38D948F}" srcId="{6850C753-01C7-4780-99BF-4B1ABCECA301}" destId="{69C31117-D526-4247-BC23-B70365769DB9}" srcOrd="0" destOrd="0" parTransId="{D9164C17-CE6B-48D5-8FB5-5C71B6111BA7}" sibTransId="{86AAAC2D-5F7E-4761-AB85-95EB769997A3}"/>
    <dgm:cxn modelId="{50E5BA08-333B-4255-A760-A9AF9F5697CA}" type="presOf" srcId="{FD1CB02A-2BBC-47A3-80CE-1E72D6E6A79A}" destId="{A0AFD066-AD56-4060-AF23-9754CC32B591}" srcOrd="1" destOrd="0" presId="urn:microsoft.com/office/officeart/2005/8/layout/hProcess10"/>
    <dgm:cxn modelId="{E2B0CA20-D563-404C-BB6E-1FCDFAFC6906}" type="presOf" srcId="{69C31117-D526-4247-BC23-B70365769DB9}" destId="{0184080A-AB2D-47DD-A26E-B82ED5E7CA19}" srcOrd="0" destOrd="1" presId="urn:microsoft.com/office/officeart/2005/8/layout/hProcess10"/>
    <dgm:cxn modelId="{CA3D5465-B974-4F25-9674-0CE5B819F6B5}" type="presOf" srcId="{FE3A08BB-69CE-43F1-AEFD-E0FE40DB1F3A}" destId="{0184080A-AB2D-47DD-A26E-B82ED5E7CA19}" srcOrd="0" destOrd="3" presId="urn:microsoft.com/office/officeart/2005/8/layout/hProcess10"/>
    <dgm:cxn modelId="{1C63E983-D8E5-499F-B30D-DB7F141969B4}" type="presParOf" srcId="{423A7B3E-C132-4801-861B-6BF71332D4EA}" destId="{8E2E7DD8-2A45-45BE-B9E9-9AFAA94E3706}" srcOrd="0" destOrd="0" presId="urn:microsoft.com/office/officeart/2005/8/layout/hProcess10"/>
    <dgm:cxn modelId="{5378D11E-826F-49C2-BCD0-FA52AAAEB122}" type="presParOf" srcId="{8E2E7DD8-2A45-45BE-B9E9-9AFAA94E3706}" destId="{C3DB511B-FFBB-457F-A4A9-6BCE04C2E6AB}" srcOrd="0" destOrd="0" presId="urn:microsoft.com/office/officeart/2005/8/layout/hProcess10"/>
    <dgm:cxn modelId="{D9E5AAF1-BC2D-48EA-96B2-7111AF15FE2D}" type="presParOf" srcId="{8E2E7DD8-2A45-45BE-B9E9-9AFAA94E3706}" destId="{0184080A-AB2D-47DD-A26E-B82ED5E7CA19}" srcOrd="1" destOrd="0" presId="urn:microsoft.com/office/officeart/2005/8/layout/hProcess10"/>
    <dgm:cxn modelId="{70212C1B-EF28-4231-86C5-35138C2CA4BA}" type="presParOf" srcId="{423A7B3E-C132-4801-861B-6BF71332D4EA}" destId="{9F6194BF-0E4C-4C4A-9268-22BDABCA45D4}" srcOrd="1" destOrd="0" presId="urn:microsoft.com/office/officeart/2005/8/layout/hProcess10"/>
    <dgm:cxn modelId="{B3C74B5A-1F3D-4A6A-B7E6-2D806858E96B}" type="presParOf" srcId="{9F6194BF-0E4C-4C4A-9268-22BDABCA45D4}" destId="{B6F0CC95-001F-496F-9918-14D79D195AE9}" srcOrd="0" destOrd="0" presId="urn:microsoft.com/office/officeart/2005/8/layout/hProcess10"/>
    <dgm:cxn modelId="{4EEBBF97-EFB9-46F6-A87F-FD00D0F59284}" type="presParOf" srcId="{423A7B3E-C132-4801-861B-6BF71332D4EA}" destId="{8F0CC4D5-1453-456F-AC6F-90B350BD375E}" srcOrd="2" destOrd="0" presId="urn:microsoft.com/office/officeart/2005/8/layout/hProcess10"/>
    <dgm:cxn modelId="{0234BB1A-EF55-4B8D-88C6-65E2691E7B17}" type="presParOf" srcId="{8F0CC4D5-1453-456F-AC6F-90B350BD375E}" destId="{4ACF1CCD-6681-41E3-A5E2-8E78870ADBE2}" srcOrd="0" destOrd="0" presId="urn:microsoft.com/office/officeart/2005/8/layout/hProcess10"/>
    <dgm:cxn modelId="{9DAF6C5E-4C74-48C0-BD6F-5CD9DDE6CBF8}" type="presParOf" srcId="{8F0CC4D5-1453-456F-AC6F-90B350BD375E}" destId="{CFE3F5AF-BA01-4CCB-8846-D37FEB495B9D}" srcOrd="1" destOrd="0" presId="urn:microsoft.com/office/officeart/2005/8/layout/hProcess10"/>
    <dgm:cxn modelId="{8C64E4C8-D19F-47F6-8B31-118D033D6627}" type="presParOf" srcId="{423A7B3E-C132-4801-861B-6BF71332D4EA}" destId="{873CD076-9882-4FFF-BFB9-95AA1E99D389}" srcOrd="3" destOrd="0" presId="urn:microsoft.com/office/officeart/2005/8/layout/hProcess10"/>
    <dgm:cxn modelId="{213DB284-98F4-4E0D-B50D-5158A23EF3BF}" type="presParOf" srcId="{873CD076-9882-4FFF-BFB9-95AA1E99D389}" destId="{A0AFD066-AD56-4060-AF23-9754CC32B591}" srcOrd="0" destOrd="0" presId="urn:microsoft.com/office/officeart/2005/8/layout/hProcess10"/>
    <dgm:cxn modelId="{AAB4471D-9C0B-415A-BAC2-EE95E38C3F43}" type="presParOf" srcId="{423A7B3E-C132-4801-861B-6BF71332D4EA}" destId="{E62EA325-BC8F-4F8D-959F-6B57764AF1EA}" srcOrd="4" destOrd="0" presId="urn:microsoft.com/office/officeart/2005/8/layout/hProcess10"/>
    <dgm:cxn modelId="{84C497B9-908C-4327-B1C0-5BF4D1567F12}" type="presParOf" srcId="{E62EA325-BC8F-4F8D-959F-6B57764AF1EA}" destId="{8909A4DB-E166-4631-B69C-09353114CD73}" srcOrd="0" destOrd="0" presId="urn:microsoft.com/office/officeart/2005/8/layout/hProcess10"/>
    <dgm:cxn modelId="{55832864-4562-4D9A-96C8-1889B887F585}" type="presParOf" srcId="{E62EA325-BC8F-4F8D-959F-6B57764AF1EA}" destId="{F440D9F0-1B32-49BE-B54C-A99C4C7019C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F7C4AD-46BA-4BE0-BF52-A58A5C4848BF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D1410FE1-11C4-4217-B4E2-8CBE48869330}">
      <dgm:prSet phldrT="[文字]" custT="1"/>
      <dgm:spPr/>
      <dgm:t>
        <a:bodyPr/>
        <a:lstStyle/>
        <a:p>
          <a:r>
            <a:rPr lang="zh-TW" altLang="en-US" sz="1800" b="1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維持及增加</a:t>
          </a:r>
          <a:endParaRPr lang="zh-TW" altLang="en-US" sz="1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7B6A090-E1F9-44E2-AAFF-8649BAEABA96}" type="par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4D96865D-B969-40AF-AA4F-B6EA132D0F09}" type="sibTrans" cxnId="{13C124E8-2331-4E2F-8625-8E7C5B71A672}">
      <dgm:prSet/>
      <dgm:spPr/>
      <dgm:t>
        <a:bodyPr/>
        <a:lstStyle/>
        <a:p>
          <a:endParaRPr lang="zh-TW" altLang="en-US"/>
        </a:p>
      </dgm:t>
    </dgm:pt>
    <dgm:pt modelId="{D7E0936D-4655-4555-9832-7C4E99239B68}">
      <dgm:prSet phldrT="[文字]" custT="1"/>
      <dgm:spPr/>
      <dgm:t>
        <a:bodyPr/>
        <a:lstStyle/>
        <a:p>
          <a:pPr algn="l"/>
          <a:r>
            <a:rPr lang="zh-TW" altLang="en-US" sz="18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產品定位</a:t>
          </a:r>
          <a:r>
            <a:rPr lang="en-US" altLang="zh-TW" sz="18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800" b="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中高市場</a:t>
          </a:r>
        </a:p>
      </dgm:t>
    </dgm:pt>
    <dgm:pt modelId="{DEE97821-C789-4F6C-820C-011CB81D3AA2}" type="sib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F0EEE139-8316-41A4-AE99-173B1C4E4B8E}" type="parTrans" cxnId="{A96D0F2E-1977-457D-893C-8C3636228A63}">
      <dgm:prSet/>
      <dgm:spPr/>
      <dgm:t>
        <a:bodyPr/>
        <a:lstStyle/>
        <a:p>
          <a:endParaRPr lang="zh-TW" altLang="en-US"/>
        </a:p>
      </dgm:t>
    </dgm:pt>
    <dgm:pt modelId="{BCB07CF3-496E-482C-8918-4E5F82FFC7CF}">
      <dgm:prSet phldrT="[文字]" custT="1"/>
      <dgm:spPr/>
      <dgm:t>
        <a:bodyPr/>
        <a:lstStyle/>
        <a:p>
          <a:pPr algn="l"/>
          <a:r>
            <a:rPr lang="zh-TW" altLang="en-US" sz="1800" b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強化密切的客戶關係</a:t>
          </a:r>
          <a:endParaRPr lang="zh-TW" altLang="en-US" sz="1800" b="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D507C51-9987-4344-A560-97042FA81362}" type="par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7B5AD8AF-99B6-402C-93C1-FFD994404292}" type="sibTrans" cxnId="{9FFD52CE-6AEF-425B-B74A-0E2561C3FFF7}">
      <dgm:prSet/>
      <dgm:spPr/>
      <dgm:t>
        <a:bodyPr/>
        <a:lstStyle/>
        <a:p>
          <a:endParaRPr lang="zh-TW" altLang="en-US"/>
        </a:p>
      </dgm:t>
    </dgm:pt>
    <dgm:pt modelId="{CABA88CA-082F-4B0D-8F8D-051EE62FA6E1}">
      <dgm:prSet phldrT="[文字]" custT="1"/>
      <dgm:spPr/>
      <dgm:t>
        <a:bodyPr/>
        <a:lstStyle/>
        <a:p>
          <a:pPr algn="l"/>
          <a:r>
            <a:rPr lang="zh-TW" altLang="en-US" sz="1800" b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彈性調整庫存水位</a:t>
          </a:r>
          <a:endParaRPr lang="zh-TW" altLang="en-US" sz="1800" b="0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E579533-F35C-4A4D-BE29-8C993B9845C0}" type="par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12A6C799-5E0C-4EE1-9F0A-AA6BA2D36BA8}" type="sibTrans" cxnId="{B96FC5D3-CCF8-4419-A738-101D03937343}">
      <dgm:prSet/>
      <dgm:spPr/>
      <dgm:t>
        <a:bodyPr/>
        <a:lstStyle/>
        <a:p>
          <a:endParaRPr lang="zh-TW" altLang="en-US"/>
        </a:p>
      </dgm:t>
    </dgm:pt>
    <dgm:pt modelId="{6850C753-01C7-4780-99BF-4B1ABCECA301}">
      <dgm:prSet phldrT="[文字]" custT="1"/>
      <dgm:spPr/>
      <dgm:t>
        <a:bodyPr/>
        <a:lstStyle/>
        <a:p>
          <a:r>
            <a:rPr lang="zh-TW" altLang="en-US" sz="1800" b="1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維持及增加</a:t>
          </a:r>
          <a:endParaRPr lang="zh-TW" altLang="en-US" sz="1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F37A77-BAEB-4CCE-A1B7-42EC75F2BACE}" type="sibTrans" cxnId="{204D43C2-2664-4682-B85C-82F46C32F480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66955A95-3DF6-40CA-B460-99F3DA581F00}" type="parTrans" cxnId="{204D43C2-2664-4682-B85C-82F46C32F480}">
      <dgm:prSet/>
      <dgm:spPr/>
      <dgm:t>
        <a:bodyPr/>
        <a:lstStyle/>
        <a:p>
          <a:endParaRPr lang="zh-TW" altLang="en-US"/>
        </a:p>
      </dgm:t>
    </dgm:pt>
    <dgm:pt modelId="{BF51EE7D-7004-4D6D-8082-619B447F8B21}">
      <dgm:prSet phldrT="[文字]" custT="1"/>
      <dgm:spPr/>
      <dgm:t>
        <a:bodyPr/>
        <a:lstStyle/>
        <a:p>
          <a:pPr algn="ctr"/>
          <a:r>
            <a:rPr lang="zh-TW" altLang="en-US" sz="2000" b="1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貿易商</a:t>
          </a:r>
          <a:endParaRPr lang="zh-TW" altLang="en-US" sz="20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D1CB02A-2BBC-47A3-80CE-1E72D6E6A79A}" type="sibTrans" cxnId="{09139C93-C655-486B-BA80-489819724E21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C166B26B-80A0-40EC-946B-76BFA4C20E8B}" type="parTrans" cxnId="{09139C93-C655-486B-BA80-489819724E21}">
      <dgm:prSet/>
      <dgm:spPr/>
      <dgm:t>
        <a:bodyPr/>
        <a:lstStyle/>
        <a:p>
          <a:endParaRPr lang="zh-TW" altLang="en-US"/>
        </a:p>
      </dgm:t>
    </dgm:pt>
    <dgm:pt modelId="{423A7B3E-C132-4801-861B-6BF71332D4EA}" type="pres">
      <dgm:prSet presAssocID="{91F7C4AD-46BA-4BE0-BF52-A58A5C4848B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E2E7DD8-2A45-45BE-B9E9-9AFAA94E3706}" type="pres">
      <dgm:prSet presAssocID="{6850C753-01C7-4780-99BF-4B1ABCECA301}" presName="composite" presStyleCnt="0"/>
      <dgm:spPr/>
    </dgm:pt>
    <dgm:pt modelId="{C3DB511B-FFBB-457F-A4A9-6BCE04C2E6AB}" type="pres">
      <dgm:prSet presAssocID="{6850C753-01C7-4780-99BF-4B1ABCECA301}" presName="imagSh" presStyleLbl="bgImgPlace1" presStyleIdx="0" presStyleCnt="3" custScaleX="112794" custLinFactNeighborX="4049" custLinFactNeighborY="667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184080A-AB2D-47DD-A26E-B82ED5E7CA19}" type="pres">
      <dgm:prSet presAssocID="{6850C753-01C7-4780-99BF-4B1ABCECA301}" presName="txNode" presStyleLbl="node1" presStyleIdx="0" presStyleCnt="3" custScaleX="123375" custScaleY="76969" custLinFactNeighborX="-16386" custLinFactNeighborY="270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6194BF-0E4C-4C4A-9268-22BDABCA45D4}" type="pres">
      <dgm:prSet presAssocID="{56F37A77-BAEB-4CCE-A1B7-42EC75F2BACE}" presName="sibTrans" presStyleLbl="sibTrans2D1" presStyleIdx="0" presStyleCnt="2" custAng="406223" custScaleX="145463" custScaleY="114258" custLinFactY="60575" custLinFactNeighborX="4075" custLinFactNeighborY="100000"/>
      <dgm:spPr/>
      <dgm:t>
        <a:bodyPr/>
        <a:lstStyle/>
        <a:p>
          <a:endParaRPr lang="zh-TW" altLang="en-US"/>
        </a:p>
      </dgm:t>
    </dgm:pt>
    <dgm:pt modelId="{B6F0CC95-001F-496F-9918-14D79D195AE9}" type="pres">
      <dgm:prSet presAssocID="{56F37A77-BAEB-4CCE-A1B7-42EC75F2BACE}" presName="connTx" presStyleLbl="sibTrans2D1" presStyleIdx="0" presStyleCnt="2"/>
      <dgm:spPr/>
      <dgm:t>
        <a:bodyPr/>
        <a:lstStyle/>
        <a:p>
          <a:endParaRPr lang="zh-TW" altLang="en-US"/>
        </a:p>
      </dgm:t>
    </dgm:pt>
    <dgm:pt modelId="{8F0CC4D5-1453-456F-AC6F-90B350BD375E}" type="pres">
      <dgm:prSet presAssocID="{BF51EE7D-7004-4D6D-8082-619B447F8B21}" presName="composite" presStyleCnt="0"/>
      <dgm:spPr/>
    </dgm:pt>
    <dgm:pt modelId="{4ACF1CCD-6681-41E3-A5E2-8E78870ADBE2}" type="pres">
      <dgm:prSet presAssocID="{BF51EE7D-7004-4D6D-8082-619B447F8B21}" presName="imagSh" presStyleLbl="bgImgPlace1" presStyleIdx="1" presStyleCnt="3" custScaleX="207833" custScaleY="153713" custLinFactNeighborX="-2727" custLinFactNeighborY="-1393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FE3F5AF-BA01-4CCB-8846-D37FEB495B9D}" type="pres">
      <dgm:prSet presAssocID="{BF51EE7D-7004-4D6D-8082-619B447F8B21}" presName="txNode" presStyleLbl="node1" presStyleIdx="1" presStyleCnt="3" custScaleX="216612" custScaleY="149812" custLinFactNeighborX="-18636" custLinFactNeighborY="5862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3CD076-9882-4FFF-BFB9-95AA1E99D389}" type="pres">
      <dgm:prSet presAssocID="{FD1CB02A-2BBC-47A3-80CE-1E72D6E6A79A}" presName="sibTrans" presStyleLbl="sibTrans2D1" presStyleIdx="1" presStyleCnt="2" custAng="21310807" custScaleX="125764" custScaleY="114258" custLinFactY="99421" custLinFactNeighborX="5655" custLinFactNeighborY="100000"/>
      <dgm:spPr/>
      <dgm:t>
        <a:bodyPr/>
        <a:lstStyle/>
        <a:p>
          <a:endParaRPr lang="zh-TW" altLang="en-US"/>
        </a:p>
      </dgm:t>
    </dgm:pt>
    <dgm:pt modelId="{A0AFD066-AD56-4060-AF23-9754CC32B591}" type="pres">
      <dgm:prSet presAssocID="{FD1CB02A-2BBC-47A3-80CE-1E72D6E6A79A}" presName="connTx" presStyleLbl="sibTrans2D1" presStyleIdx="1" presStyleCnt="2"/>
      <dgm:spPr/>
      <dgm:t>
        <a:bodyPr/>
        <a:lstStyle/>
        <a:p>
          <a:endParaRPr lang="zh-TW" altLang="en-US"/>
        </a:p>
      </dgm:t>
    </dgm:pt>
    <dgm:pt modelId="{E62EA325-BC8F-4F8D-959F-6B57764AF1EA}" type="pres">
      <dgm:prSet presAssocID="{D1410FE1-11C4-4217-B4E2-8CBE48869330}" presName="composite" presStyleCnt="0"/>
      <dgm:spPr/>
    </dgm:pt>
    <dgm:pt modelId="{8909A4DB-E166-4631-B69C-09353114CD73}" type="pres">
      <dgm:prSet presAssocID="{D1410FE1-11C4-4217-B4E2-8CBE48869330}" presName="imagSh" presStyleLbl="bgImgPlace1" presStyleIdx="2" presStyleCnt="3" custScaleX="11201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440D9F0-1B32-49BE-B54C-A99C4C7019CB}" type="pres">
      <dgm:prSet presAssocID="{D1410FE1-11C4-4217-B4E2-8CBE48869330}" presName="txNode" presStyleLbl="node1" presStyleIdx="2" presStyleCnt="3" custScaleX="127215" custScaleY="76932" custLinFactNeighborX="-16228" custLinFactNeighborY="270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BE352A2-DE46-4879-BC86-D6A36682EC22}" type="presOf" srcId="{D7E0936D-4655-4555-9832-7C4E99239B68}" destId="{CFE3F5AF-BA01-4CCB-8846-D37FEB495B9D}" srcOrd="0" destOrd="1" presId="urn:microsoft.com/office/officeart/2005/8/layout/hProcess10"/>
    <dgm:cxn modelId="{A96D0F2E-1977-457D-893C-8C3636228A63}" srcId="{BF51EE7D-7004-4D6D-8082-619B447F8B21}" destId="{D7E0936D-4655-4555-9832-7C4E99239B68}" srcOrd="0" destOrd="0" parTransId="{F0EEE139-8316-41A4-AE99-173B1C4E4B8E}" sibTransId="{DEE97821-C789-4F6C-820C-011CB81D3AA2}"/>
    <dgm:cxn modelId="{781BC3D7-47B3-4C72-9033-2B6C7C42311A}" type="presOf" srcId="{FD1CB02A-2BBC-47A3-80CE-1E72D6E6A79A}" destId="{873CD076-9882-4FFF-BFB9-95AA1E99D389}" srcOrd="0" destOrd="0" presId="urn:microsoft.com/office/officeart/2005/8/layout/hProcess10"/>
    <dgm:cxn modelId="{13C124E8-2331-4E2F-8625-8E7C5B71A672}" srcId="{91F7C4AD-46BA-4BE0-BF52-A58A5C4848BF}" destId="{D1410FE1-11C4-4217-B4E2-8CBE48869330}" srcOrd="2" destOrd="0" parTransId="{37B6A090-E1F9-44E2-AAFF-8649BAEABA96}" sibTransId="{4D96865D-B969-40AF-AA4F-B6EA132D0F09}"/>
    <dgm:cxn modelId="{09139C93-C655-486B-BA80-489819724E21}" srcId="{91F7C4AD-46BA-4BE0-BF52-A58A5C4848BF}" destId="{BF51EE7D-7004-4D6D-8082-619B447F8B21}" srcOrd="1" destOrd="0" parTransId="{C166B26B-80A0-40EC-946B-76BFA4C20E8B}" sibTransId="{FD1CB02A-2BBC-47A3-80CE-1E72D6E6A79A}"/>
    <dgm:cxn modelId="{3BCEF3C0-1460-4DF9-B743-2F0FCDEB63A1}" type="presOf" srcId="{D1410FE1-11C4-4217-B4E2-8CBE48869330}" destId="{F440D9F0-1B32-49BE-B54C-A99C4C7019CB}" srcOrd="0" destOrd="0" presId="urn:microsoft.com/office/officeart/2005/8/layout/hProcess10"/>
    <dgm:cxn modelId="{4BAE60C5-0741-4C5B-860F-183039D65F34}" type="presOf" srcId="{CABA88CA-082F-4B0D-8F8D-051EE62FA6E1}" destId="{CFE3F5AF-BA01-4CCB-8846-D37FEB495B9D}" srcOrd="0" destOrd="3" presId="urn:microsoft.com/office/officeart/2005/8/layout/hProcess10"/>
    <dgm:cxn modelId="{1BA9EF23-889E-4C47-BEC7-2BDC1CA9DB07}" type="presOf" srcId="{BF51EE7D-7004-4D6D-8082-619B447F8B21}" destId="{CFE3F5AF-BA01-4CCB-8846-D37FEB495B9D}" srcOrd="0" destOrd="0" presId="urn:microsoft.com/office/officeart/2005/8/layout/hProcess10"/>
    <dgm:cxn modelId="{6DDE723A-7F0F-4825-A382-2C4BBEFBA7E7}" type="presOf" srcId="{BCB07CF3-496E-482C-8918-4E5F82FFC7CF}" destId="{CFE3F5AF-BA01-4CCB-8846-D37FEB495B9D}" srcOrd="0" destOrd="2" presId="urn:microsoft.com/office/officeart/2005/8/layout/hProcess10"/>
    <dgm:cxn modelId="{EE59AA91-3A64-44DE-A7C4-7172BD58B6C7}" type="presOf" srcId="{56F37A77-BAEB-4CCE-A1B7-42EC75F2BACE}" destId="{B6F0CC95-001F-496F-9918-14D79D195AE9}" srcOrd="1" destOrd="0" presId="urn:microsoft.com/office/officeart/2005/8/layout/hProcess10"/>
    <dgm:cxn modelId="{EC9728DF-6258-453C-8C54-C9537AD83D4C}" type="presOf" srcId="{56F37A77-BAEB-4CCE-A1B7-42EC75F2BACE}" destId="{9F6194BF-0E4C-4C4A-9268-22BDABCA45D4}" srcOrd="0" destOrd="0" presId="urn:microsoft.com/office/officeart/2005/8/layout/hProcess10"/>
    <dgm:cxn modelId="{204D43C2-2664-4682-B85C-82F46C32F480}" srcId="{91F7C4AD-46BA-4BE0-BF52-A58A5C4848BF}" destId="{6850C753-01C7-4780-99BF-4B1ABCECA301}" srcOrd="0" destOrd="0" parTransId="{66955A95-3DF6-40CA-B460-99F3DA581F00}" sibTransId="{56F37A77-BAEB-4CCE-A1B7-42EC75F2BACE}"/>
    <dgm:cxn modelId="{B96FC5D3-CCF8-4419-A738-101D03937343}" srcId="{BF51EE7D-7004-4D6D-8082-619B447F8B21}" destId="{CABA88CA-082F-4B0D-8F8D-051EE62FA6E1}" srcOrd="2" destOrd="0" parTransId="{EE579533-F35C-4A4D-BE29-8C993B9845C0}" sibTransId="{12A6C799-5E0C-4EE1-9F0A-AA6BA2D36BA8}"/>
    <dgm:cxn modelId="{A3CA99E5-DA14-4877-8E02-34667D5D5966}" type="presOf" srcId="{FD1CB02A-2BBC-47A3-80CE-1E72D6E6A79A}" destId="{A0AFD066-AD56-4060-AF23-9754CC32B591}" srcOrd="1" destOrd="0" presId="urn:microsoft.com/office/officeart/2005/8/layout/hProcess10"/>
    <dgm:cxn modelId="{E234D880-02FA-4F4F-A573-B9A1D7F90191}" type="presOf" srcId="{6850C753-01C7-4780-99BF-4B1ABCECA301}" destId="{0184080A-AB2D-47DD-A26E-B82ED5E7CA19}" srcOrd="0" destOrd="0" presId="urn:microsoft.com/office/officeart/2005/8/layout/hProcess10"/>
    <dgm:cxn modelId="{E280BA73-645F-4D8F-B0FD-655D9F860CCC}" type="presOf" srcId="{91F7C4AD-46BA-4BE0-BF52-A58A5C4848BF}" destId="{423A7B3E-C132-4801-861B-6BF71332D4EA}" srcOrd="0" destOrd="0" presId="urn:microsoft.com/office/officeart/2005/8/layout/hProcess10"/>
    <dgm:cxn modelId="{9FFD52CE-6AEF-425B-B74A-0E2561C3FFF7}" srcId="{BF51EE7D-7004-4D6D-8082-619B447F8B21}" destId="{BCB07CF3-496E-482C-8918-4E5F82FFC7CF}" srcOrd="1" destOrd="0" parTransId="{7D507C51-9987-4344-A560-97042FA81362}" sibTransId="{7B5AD8AF-99B6-402C-93C1-FFD994404292}"/>
    <dgm:cxn modelId="{39206CB0-56FD-4553-814E-2A91E775E1F8}" type="presParOf" srcId="{423A7B3E-C132-4801-861B-6BF71332D4EA}" destId="{8E2E7DD8-2A45-45BE-B9E9-9AFAA94E3706}" srcOrd="0" destOrd="0" presId="urn:microsoft.com/office/officeart/2005/8/layout/hProcess10"/>
    <dgm:cxn modelId="{50030709-9920-4CE7-8425-91FDB26116DA}" type="presParOf" srcId="{8E2E7DD8-2A45-45BE-B9E9-9AFAA94E3706}" destId="{C3DB511B-FFBB-457F-A4A9-6BCE04C2E6AB}" srcOrd="0" destOrd="0" presId="urn:microsoft.com/office/officeart/2005/8/layout/hProcess10"/>
    <dgm:cxn modelId="{5EC67773-2461-4CFE-968C-72B1C1BEE06F}" type="presParOf" srcId="{8E2E7DD8-2A45-45BE-B9E9-9AFAA94E3706}" destId="{0184080A-AB2D-47DD-A26E-B82ED5E7CA19}" srcOrd="1" destOrd="0" presId="urn:microsoft.com/office/officeart/2005/8/layout/hProcess10"/>
    <dgm:cxn modelId="{07DB0F8F-C98C-4E68-AB16-FDB918FB395D}" type="presParOf" srcId="{423A7B3E-C132-4801-861B-6BF71332D4EA}" destId="{9F6194BF-0E4C-4C4A-9268-22BDABCA45D4}" srcOrd="1" destOrd="0" presId="urn:microsoft.com/office/officeart/2005/8/layout/hProcess10"/>
    <dgm:cxn modelId="{15CDFB95-E9E0-4473-9F61-A6D55ADE9533}" type="presParOf" srcId="{9F6194BF-0E4C-4C4A-9268-22BDABCA45D4}" destId="{B6F0CC95-001F-496F-9918-14D79D195AE9}" srcOrd="0" destOrd="0" presId="urn:microsoft.com/office/officeart/2005/8/layout/hProcess10"/>
    <dgm:cxn modelId="{02AB179F-6737-4C61-AB17-2913422140B2}" type="presParOf" srcId="{423A7B3E-C132-4801-861B-6BF71332D4EA}" destId="{8F0CC4D5-1453-456F-AC6F-90B350BD375E}" srcOrd="2" destOrd="0" presId="urn:microsoft.com/office/officeart/2005/8/layout/hProcess10"/>
    <dgm:cxn modelId="{AD9E8343-8A29-4CD3-91C3-0BE377EF247C}" type="presParOf" srcId="{8F0CC4D5-1453-456F-AC6F-90B350BD375E}" destId="{4ACF1CCD-6681-41E3-A5E2-8E78870ADBE2}" srcOrd="0" destOrd="0" presId="urn:microsoft.com/office/officeart/2005/8/layout/hProcess10"/>
    <dgm:cxn modelId="{8BE8B7AA-3EA7-47FD-B9E1-39AF291606E5}" type="presParOf" srcId="{8F0CC4D5-1453-456F-AC6F-90B350BD375E}" destId="{CFE3F5AF-BA01-4CCB-8846-D37FEB495B9D}" srcOrd="1" destOrd="0" presId="urn:microsoft.com/office/officeart/2005/8/layout/hProcess10"/>
    <dgm:cxn modelId="{1734305C-090D-4093-A90C-D3B4D0ECF290}" type="presParOf" srcId="{423A7B3E-C132-4801-861B-6BF71332D4EA}" destId="{873CD076-9882-4FFF-BFB9-95AA1E99D389}" srcOrd="3" destOrd="0" presId="urn:microsoft.com/office/officeart/2005/8/layout/hProcess10"/>
    <dgm:cxn modelId="{32F9A031-5792-412F-9ED3-5A071CABB08E}" type="presParOf" srcId="{873CD076-9882-4FFF-BFB9-95AA1E99D389}" destId="{A0AFD066-AD56-4060-AF23-9754CC32B591}" srcOrd="0" destOrd="0" presId="urn:microsoft.com/office/officeart/2005/8/layout/hProcess10"/>
    <dgm:cxn modelId="{6A5DBD1B-F565-4F5E-8740-7D3F0C95FB6C}" type="presParOf" srcId="{423A7B3E-C132-4801-861B-6BF71332D4EA}" destId="{E62EA325-BC8F-4F8D-959F-6B57764AF1EA}" srcOrd="4" destOrd="0" presId="urn:microsoft.com/office/officeart/2005/8/layout/hProcess10"/>
    <dgm:cxn modelId="{0F155EE7-F678-4ADF-B3AC-757E0EA13F92}" type="presParOf" srcId="{E62EA325-BC8F-4F8D-959F-6B57764AF1EA}" destId="{8909A4DB-E166-4631-B69C-09353114CD73}" srcOrd="0" destOrd="0" presId="urn:microsoft.com/office/officeart/2005/8/layout/hProcess10"/>
    <dgm:cxn modelId="{E768B9F7-A436-4E89-BD3D-3C7E1006ACB8}" type="presParOf" srcId="{E62EA325-BC8F-4F8D-959F-6B57764AF1EA}" destId="{F440D9F0-1B32-49BE-B54C-A99C4C7019C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140F9C-44B1-457C-9F41-540FB3D2E66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59D5FC5-B631-4D22-9E97-5EF64D8643F3}">
      <dgm:prSet phldrT="[文字]" custT="1"/>
      <dgm:spPr/>
      <dgm:t>
        <a:bodyPr/>
        <a:lstStyle/>
        <a:p>
          <a:r>
            <a:rPr lang="zh-TW" altLang="en-US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自我盤點</a:t>
          </a:r>
        </a:p>
      </dgm:t>
    </dgm:pt>
    <dgm:pt modelId="{C261F62D-2EB2-4A14-9B35-DDD363834AFB}" type="par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39C42A50-44CC-41F2-B7AB-A2F71E6ECC2B}" type="sib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BFAE10C9-71C6-4C89-BBA0-DDDCD6AE431B}">
      <dgm:prSet phldrT="[文字]" custT="1"/>
      <dgm:spPr>
        <a:solidFill>
          <a:srgbClr val="000099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endParaRPr lang="en-US" altLang="zh-TW" sz="3200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36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市場</a:t>
          </a:r>
          <a:endParaRPr lang="en-US" altLang="zh-TW" sz="36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對市場無影響力，且持續面臨大陸、大型同業及工廠的極大的威脅</a:t>
          </a:r>
          <a:endParaRPr lang="en-US" altLang="zh-TW" sz="18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僅能透過原先的客戶關係來維繫及提高附加服務來維持競爭力，導入專案應可提高對上下游的附加服務價值，增加公司的市場影響力</a:t>
          </a:r>
        </a:p>
      </dgm:t>
    </dgm:pt>
    <dgm:pt modelId="{295A0C38-1355-45F7-91A1-FF3A20EF9549}" type="par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2B35F2A0-129A-4F44-9629-A10F4CA6C588}" type="sib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1647DAB6-5DAD-48D9-B998-53FF4B53A0F0}">
      <dgm:prSet phldrT="[文字]" custT="1"/>
      <dgm:spPr>
        <a:solidFill>
          <a:srgbClr val="FF0000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36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商業網絡</a:t>
          </a:r>
          <a:endParaRPr lang="en-US" altLang="zh-TW" sz="36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與上游客戶往來依存度低</a:t>
          </a:r>
          <a:endParaRPr lang="en-US" altLang="zh-TW" sz="18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與下游供應商往來依存度高</a:t>
          </a:r>
          <a:endParaRPr lang="en-US" altLang="zh-TW" sz="18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導入專案應可以增加上游客戶對公司的依賴度，並強化與下游的往來密度</a:t>
          </a:r>
        </a:p>
      </dgm:t>
    </dgm:pt>
    <dgm:pt modelId="{210822C7-E796-4A2F-AF48-2014F328280B}" type="par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227AA0FE-A51B-4D50-BDFC-064799A06E9D}" type="sib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E7CBC7BF-391B-48C3-8B55-7EF0A319BFFD}">
      <dgm:prSet phldrT="[文字]" custT="1"/>
      <dgm:spPr>
        <a:solidFill>
          <a:srgbClr val="00B050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36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產品</a:t>
          </a:r>
          <a:endParaRPr lang="en-US" altLang="zh-TW" sz="36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2000"/>
            </a:lnSpc>
            <a:spcAft>
              <a:spcPts val="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產品定位清楚，採中高價，少量多樣，由於產品數量多，複雜性高，具有一定進入門檻，庫存管理及降低庫存為重要關鍵，導入專案應可以強化庫存管理，達到降低庫存目的</a:t>
          </a:r>
          <a:endParaRPr lang="en-US" altLang="zh-TW" sz="18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zh-TW" altLang="en-US" sz="1800" kern="1200" dirty="0"/>
        </a:p>
      </dgm:t>
    </dgm:pt>
    <dgm:pt modelId="{0FA3D2E9-556C-4B52-B615-FFDB5242D6B5}" type="par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1376DAC9-5DE8-47B0-B5D1-1C18190ACF26}" type="sib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EB1AA884-244B-46EF-813B-DB68A823045D}">
      <dgm:prSet phldrT="[文字]" custT="1"/>
      <dgm:spPr>
        <a:solidFill>
          <a:srgbClr val="613CA4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zh-TW" altLang="en-US" sz="36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範圍定位</a:t>
          </a:r>
          <a:endParaRPr lang="en-US" altLang="zh-TW" sz="36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在上下游中，目前公司尚可以維持交易居間的地位，導入專案目的除強化公司交易</a:t>
          </a:r>
          <a:r>
            <a:rPr lang="zh-TW" altLang="en-US" sz="1800" b="1" kern="1000" baseline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的角色</a:t>
          </a:r>
          <a:r>
            <a:rPr lang="zh-TW" altLang="en-US" sz="1800" b="1" kern="1000" baseline="0" dirty="0">
              <a:latin typeface="微軟正黑體" panose="020B0604030504040204" pitchFamily="34" charset="-120"/>
              <a:ea typeface="微軟正黑體" panose="020B0604030504040204" pitchFamily="34" charset="-120"/>
            </a:rPr>
            <a:t>，增加自我附加價值，擴大公司的重要性及不可取代性</a:t>
          </a:r>
          <a:endParaRPr lang="en-US" altLang="zh-TW" sz="1800" b="1" kern="1000" baseline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en-US" altLang="zh-TW" sz="2000" kern="1200" dirty="0"/>
        </a:p>
        <a:p>
          <a:pPr algn="l">
            <a:lnSpc>
              <a:spcPct val="90000"/>
            </a:lnSpc>
            <a:spcAft>
              <a:spcPct val="35000"/>
            </a:spcAft>
          </a:pPr>
          <a:endParaRPr lang="zh-TW" altLang="en-US" sz="2000" kern="1200" dirty="0"/>
        </a:p>
      </dgm:t>
    </dgm:pt>
    <dgm:pt modelId="{F465CD80-EE39-434A-90E9-5820A3D83F17}" type="par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1D90AB20-E0DC-418B-A0AA-0A20F3BFB87C}" type="sib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ECFB1BAE-6BAA-4109-90A0-61DA677D87C3}" type="pres">
      <dgm:prSet presAssocID="{BA140F9C-44B1-457C-9F41-540FB3D2E66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308B2F1-4380-4D9E-9C04-30CDC82C1C9E}" type="pres">
      <dgm:prSet presAssocID="{BA140F9C-44B1-457C-9F41-540FB3D2E661}" presName="matrix" presStyleCnt="0"/>
      <dgm:spPr/>
    </dgm:pt>
    <dgm:pt modelId="{9E8FB1E0-64FA-46F4-A7B1-BF5AB4AB2ABD}" type="pres">
      <dgm:prSet presAssocID="{BA140F9C-44B1-457C-9F41-540FB3D2E661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9AF0C6A4-A77D-4DD5-8E02-04CCDF23E889}" type="pres">
      <dgm:prSet presAssocID="{BA140F9C-44B1-457C-9F41-540FB3D2E66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1FF426-CAA5-4F3F-8493-0F58B1FC5BA7}" type="pres">
      <dgm:prSet presAssocID="{BA140F9C-44B1-457C-9F41-540FB3D2E661}" presName="tile2" presStyleLbl="node1" presStyleIdx="1" presStyleCnt="4" custLinFactNeighborX="-1061" custLinFactNeighborY="356"/>
      <dgm:spPr/>
      <dgm:t>
        <a:bodyPr/>
        <a:lstStyle/>
        <a:p>
          <a:endParaRPr lang="zh-TW" altLang="en-US"/>
        </a:p>
      </dgm:t>
    </dgm:pt>
    <dgm:pt modelId="{C3734E39-3926-40FD-986F-75535F3CF742}" type="pres">
      <dgm:prSet presAssocID="{BA140F9C-44B1-457C-9F41-540FB3D2E66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DEF547-A63E-4241-8D07-7106BB845759}" type="pres">
      <dgm:prSet presAssocID="{BA140F9C-44B1-457C-9F41-540FB3D2E661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15538FA7-A0DD-4558-8B18-5A864A2FC23B}" type="pres">
      <dgm:prSet presAssocID="{BA140F9C-44B1-457C-9F41-540FB3D2E66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ACE3D3-00EA-40BB-847C-DFAA22D5A48E}" type="pres">
      <dgm:prSet presAssocID="{BA140F9C-44B1-457C-9F41-540FB3D2E661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5EE4BD39-CF70-44ED-97C6-1F5F2DE7121E}" type="pres">
      <dgm:prSet presAssocID="{BA140F9C-44B1-457C-9F41-540FB3D2E66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85DF8F-0AA3-40C5-8166-27060D87E17A}" type="pres">
      <dgm:prSet presAssocID="{BA140F9C-44B1-457C-9F41-540FB3D2E661}" presName="centerTile" presStyleLbl="fgShp" presStyleIdx="0" presStyleCnt="1" custScaleX="68123" custScaleY="46073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93D9B25-1B5F-46C3-9962-2FBC9816AB9F}" type="presOf" srcId="{1647DAB6-5DAD-48D9-B998-53FF4B53A0F0}" destId="{C3734E39-3926-40FD-986F-75535F3CF742}" srcOrd="1" destOrd="0" presId="urn:microsoft.com/office/officeart/2005/8/layout/matrix1"/>
    <dgm:cxn modelId="{1AD9D4C5-02B2-420D-9FA8-5CEF3424881B}" type="presOf" srcId="{059D5FC5-B631-4D22-9E97-5EF64D8643F3}" destId="{0585DF8F-0AA3-40C5-8166-27060D87E17A}" srcOrd="0" destOrd="0" presId="urn:microsoft.com/office/officeart/2005/8/layout/matrix1"/>
    <dgm:cxn modelId="{E5CBFD9C-E5C4-4998-ADF0-B324A0B99978}" type="presOf" srcId="{BFAE10C9-71C6-4C89-BBA0-DDDCD6AE431B}" destId="{9AF0C6A4-A77D-4DD5-8E02-04CCDF23E889}" srcOrd="1" destOrd="0" presId="urn:microsoft.com/office/officeart/2005/8/layout/matrix1"/>
    <dgm:cxn modelId="{4A47EE66-9A33-4346-A0C4-B844994757AF}" srcId="{059D5FC5-B631-4D22-9E97-5EF64D8643F3}" destId="{EB1AA884-244B-46EF-813B-DB68A823045D}" srcOrd="3" destOrd="0" parTransId="{F465CD80-EE39-434A-90E9-5820A3D83F17}" sibTransId="{1D90AB20-E0DC-418B-A0AA-0A20F3BFB87C}"/>
    <dgm:cxn modelId="{59401855-A324-446C-92C6-C1746814B47B}" srcId="{059D5FC5-B631-4D22-9E97-5EF64D8643F3}" destId="{BFAE10C9-71C6-4C89-BBA0-DDDCD6AE431B}" srcOrd="0" destOrd="0" parTransId="{295A0C38-1355-45F7-91A1-FF3A20EF9549}" sibTransId="{2B35F2A0-129A-4F44-9629-A10F4CA6C588}"/>
    <dgm:cxn modelId="{194FBF15-A81D-4C4D-8802-1DFB0FCB46F2}" srcId="{BA140F9C-44B1-457C-9F41-540FB3D2E661}" destId="{059D5FC5-B631-4D22-9E97-5EF64D8643F3}" srcOrd="0" destOrd="0" parTransId="{C261F62D-2EB2-4A14-9B35-DDD363834AFB}" sibTransId="{39C42A50-44CC-41F2-B7AB-A2F71E6ECC2B}"/>
    <dgm:cxn modelId="{74A4574D-2106-4372-A214-7A005071065C}" type="presOf" srcId="{BA140F9C-44B1-457C-9F41-540FB3D2E661}" destId="{ECFB1BAE-6BAA-4109-90A0-61DA677D87C3}" srcOrd="0" destOrd="0" presId="urn:microsoft.com/office/officeart/2005/8/layout/matrix1"/>
    <dgm:cxn modelId="{D88DAF48-090F-42E4-A826-CE4187201C35}" srcId="{059D5FC5-B631-4D22-9E97-5EF64D8643F3}" destId="{1647DAB6-5DAD-48D9-B998-53FF4B53A0F0}" srcOrd="1" destOrd="0" parTransId="{210822C7-E796-4A2F-AF48-2014F328280B}" sibTransId="{227AA0FE-A51B-4D50-BDFC-064799A06E9D}"/>
    <dgm:cxn modelId="{AFB29A48-193E-4905-990D-52A3BF274DCF}" type="presOf" srcId="{1647DAB6-5DAD-48D9-B998-53FF4B53A0F0}" destId="{F41FF426-CAA5-4F3F-8493-0F58B1FC5BA7}" srcOrd="0" destOrd="0" presId="urn:microsoft.com/office/officeart/2005/8/layout/matrix1"/>
    <dgm:cxn modelId="{9CBDEE2E-06DD-42C2-8FE8-CB3132A19D4D}" type="presOf" srcId="{EB1AA884-244B-46EF-813B-DB68A823045D}" destId="{A0ACE3D3-00EA-40BB-847C-DFAA22D5A48E}" srcOrd="0" destOrd="0" presId="urn:microsoft.com/office/officeart/2005/8/layout/matrix1"/>
    <dgm:cxn modelId="{49954A29-478E-4C00-9463-D7BD49709104}" type="presOf" srcId="{E7CBC7BF-391B-48C3-8B55-7EF0A319BFFD}" destId="{F2DEF547-A63E-4241-8D07-7106BB845759}" srcOrd="0" destOrd="0" presId="urn:microsoft.com/office/officeart/2005/8/layout/matrix1"/>
    <dgm:cxn modelId="{798A8EB0-1875-44D3-BE9F-2CB4A498F99D}" type="presOf" srcId="{E7CBC7BF-391B-48C3-8B55-7EF0A319BFFD}" destId="{15538FA7-A0DD-4558-8B18-5A864A2FC23B}" srcOrd="1" destOrd="0" presId="urn:microsoft.com/office/officeart/2005/8/layout/matrix1"/>
    <dgm:cxn modelId="{8E375024-9676-43F3-818D-3F69696CC88A}" type="presOf" srcId="{EB1AA884-244B-46EF-813B-DB68A823045D}" destId="{5EE4BD39-CF70-44ED-97C6-1F5F2DE7121E}" srcOrd="1" destOrd="0" presId="urn:microsoft.com/office/officeart/2005/8/layout/matrix1"/>
    <dgm:cxn modelId="{9792023D-9B5A-46F0-B73D-F0EBCE386125}" type="presOf" srcId="{BFAE10C9-71C6-4C89-BBA0-DDDCD6AE431B}" destId="{9E8FB1E0-64FA-46F4-A7B1-BF5AB4AB2ABD}" srcOrd="0" destOrd="0" presId="urn:microsoft.com/office/officeart/2005/8/layout/matrix1"/>
    <dgm:cxn modelId="{91B4F443-5AE0-41DF-A3FE-D99A6D6E1881}" srcId="{059D5FC5-B631-4D22-9E97-5EF64D8643F3}" destId="{E7CBC7BF-391B-48C3-8B55-7EF0A319BFFD}" srcOrd="2" destOrd="0" parTransId="{0FA3D2E9-556C-4B52-B615-FFDB5242D6B5}" sibTransId="{1376DAC9-5DE8-47B0-B5D1-1C18190ACF26}"/>
    <dgm:cxn modelId="{9ABF0A72-9045-47FF-A32B-D3EBB276B1B4}" type="presParOf" srcId="{ECFB1BAE-6BAA-4109-90A0-61DA677D87C3}" destId="{4308B2F1-4380-4D9E-9C04-30CDC82C1C9E}" srcOrd="0" destOrd="0" presId="urn:microsoft.com/office/officeart/2005/8/layout/matrix1"/>
    <dgm:cxn modelId="{A14141B0-7EA7-4F28-985E-AA3F0817EE78}" type="presParOf" srcId="{4308B2F1-4380-4D9E-9C04-30CDC82C1C9E}" destId="{9E8FB1E0-64FA-46F4-A7B1-BF5AB4AB2ABD}" srcOrd="0" destOrd="0" presId="urn:microsoft.com/office/officeart/2005/8/layout/matrix1"/>
    <dgm:cxn modelId="{0FFE12DF-09B5-4E11-ACBB-DDFB3B98B286}" type="presParOf" srcId="{4308B2F1-4380-4D9E-9C04-30CDC82C1C9E}" destId="{9AF0C6A4-A77D-4DD5-8E02-04CCDF23E889}" srcOrd="1" destOrd="0" presId="urn:microsoft.com/office/officeart/2005/8/layout/matrix1"/>
    <dgm:cxn modelId="{BA4E9857-18AC-49E9-B226-D49A72472365}" type="presParOf" srcId="{4308B2F1-4380-4D9E-9C04-30CDC82C1C9E}" destId="{F41FF426-CAA5-4F3F-8493-0F58B1FC5BA7}" srcOrd="2" destOrd="0" presId="urn:microsoft.com/office/officeart/2005/8/layout/matrix1"/>
    <dgm:cxn modelId="{8373AE4C-DCDF-4D9C-AF52-C1EAE8B0CFDA}" type="presParOf" srcId="{4308B2F1-4380-4D9E-9C04-30CDC82C1C9E}" destId="{C3734E39-3926-40FD-986F-75535F3CF742}" srcOrd="3" destOrd="0" presId="urn:microsoft.com/office/officeart/2005/8/layout/matrix1"/>
    <dgm:cxn modelId="{70D2835B-4EEA-4506-A9EF-B85DBC26B2DC}" type="presParOf" srcId="{4308B2F1-4380-4D9E-9C04-30CDC82C1C9E}" destId="{F2DEF547-A63E-4241-8D07-7106BB845759}" srcOrd="4" destOrd="0" presId="urn:microsoft.com/office/officeart/2005/8/layout/matrix1"/>
    <dgm:cxn modelId="{3E2CF460-3B25-4A1F-A14B-87964A6C02B7}" type="presParOf" srcId="{4308B2F1-4380-4D9E-9C04-30CDC82C1C9E}" destId="{15538FA7-A0DD-4558-8B18-5A864A2FC23B}" srcOrd="5" destOrd="0" presId="urn:microsoft.com/office/officeart/2005/8/layout/matrix1"/>
    <dgm:cxn modelId="{BB8CC391-5747-4F76-AC1B-1D5BB10F68D3}" type="presParOf" srcId="{4308B2F1-4380-4D9E-9C04-30CDC82C1C9E}" destId="{A0ACE3D3-00EA-40BB-847C-DFAA22D5A48E}" srcOrd="6" destOrd="0" presId="urn:microsoft.com/office/officeart/2005/8/layout/matrix1"/>
    <dgm:cxn modelId="{B816AE67-DECC-4012-B7FA-410FADA0196A}" type="presParOf" srcId="{4308B2F1-4380-4D9E-9C04-30CDC82C1C9E}" destId="{5EE4BD39-CF70-44ED-97C6-1F5F2DE7121E}" srcOrd="7" destOrd="0" presId="urn:microsoft.com/office/officeart/2005/8/layout/matrix1"/>
    <dgm:cxn modelId="{568159FD-308E-4A22-BB3C-0D5D34D9AD4A}" type="presParOf" srcId="{ECFB1BAE-6BAA-4109-90A0-61DA677D87C3}" destId="{0585DF8F-0AA3-40C5-8166-27060D87E1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140F9C-44B1-457C-9F41-540FB3D2E66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59D5FC5-B631-4D22-9E97-5EF64D8643F3}">
      <dgm:prSet phldrT="[文字]" custT="1"/>
      <dgm:spPr>
        <a:solidFill>
          <a:srgbClr val="00B0F0"/>
        </a:solidFill>
      </dgm:spPr>
      <dgm:t>
        <a:bodyPr/>
        <a:lstStyle/>
        <a:p>
          <a:r>
            <a:rPr lang="zh-TW" altLang="en-US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勾稽</a:t>
          </a:r>
        </a:p>
      </dgm:t>
    </dgm:pt>
    <dgm:pt modelId="{C261F62D-2EB2-4A14-9B35-DDD363834AFB}" type="par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39C42A50-44CC-41F2-B7AB-A2F71E6ECC2B}" type="sib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BFAE10C9-71C6-4C89-BBA0-DDDCD6AE431B}">
      <dgm:prSet phldrT="[文字]" custT="1"/>
      <dgm:spPr>
        <a:solidFill>
          <a:srgbClr val="000099"/>
        </a:solidFill>
      </dgm:spPr>
      <dgm:t>
        <a:bodyPr/>
        <a:lstStyle/>
        <a:p>
          <a:pPr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200" dirty="0"/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商業背景</a:t>
          </a:r>
          <a:endParaRPr lang="en-US" altLang="zh-TW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雜貨需求一直存在，但因全球景氣不佳，所有業者皆積極減少庫存，要求快速供貨，大型貿易商及小型貿易商在價格及供貨彈性上</a:t>
          </a:r>
          <a:r>
            <a:rPr lang="zh-TW" altLang="en-US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各自擅長，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導入專案目的希望取得供應商提供更優惠價格及彈性出貨方式</a:t>
          </a:r>
        </a:p>
      </dgm:t>
    </dgm:pt>
    <dgm:pt modelId="{295A0C38-1355-45F7-91A1-FF3A20EF9549}" type="par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2B35F2A0-129A-4F44-9629-A10F4CA6C588}" type="sib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1647DAB6-5DAD-48D9-B998-53FF4B53A0F0}">
      <dgm:prSet phldrT="[文字]" custT="1"/>
      <dgm:spPr>
        <a:solidFill>
          <a:srgbClr val="FF0000"/>
        </a:solidFill>
      </dgm:spPr>
      <dgm:t>
        <a:bodyPr/>
        <a:lstStyle/>
        <a:p>
          <a:pPr algn="ctr"/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客戶</a:t>
          </a:r>
          <a:endParaRPr lang="en-US" altLang="zh-TW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大型客戶開發不易，導入專案後</a:t>
          </a:r>
          <a:endParaRPr lang="en-US" altLang="zh-TW" sz="18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將業務目標改爭取小型或創業型客戶</a:t>
          </a:r>
        </a:p>
      </dgm:t>
    </dgm:pt>
    <dgm:pt modelId="{210822C7-E796-4A2F-AF48-2014F328280B}" type="par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227AA0FE-A51B-4D50-BDFC-064799A06E9D}" type="sib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E7CBC7BF-391B-48C3-8B55-7EF0A319BFFD}">
      <dgm:prSet phldrT="[文字]" custT="1"/>
      <dgm:spPr>
        <a:solidFill>
          <a:srgbClr val="00B050"/>
        </a:solidFill>
      </dgm:spPr>
      <dgm:t>
        <a:bodyPr/>
        <a:lstStyle/>
        <a:p>
          <a:pPr algn="ctr">
            <a:spcAft>
              <a:spcPts val="600"/>
            </a:spcAft>
          </a:pPr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競爭及被替代性</a:t>
          </a:r>
          <a:endParaRPr lang="en-US" altLang="zh-TW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ts val="600"/>
            </a:spcAft>
          </a:pP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面對大陸、大型</a:t>
          </a:r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貿易商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及工廠第二代，一直存在著競合及被取代的威脅，導入專案主要加強與供應商的合作關係，並與大型貿易商有所區隔，提供給公司上下游更多的附加服務，增加不可替代性</a:t>
          </a:r>
          <a:endParaRPr lang="en-US" altLang="zh-TW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ct val="35000"/>
            </a:spcAft>
          </a:pPr>
          <a:endParaRPr lang="en-US" altLang="zh-TW" sz="1800" dirty="0"/>
        </a:p>
        <a:p>
          <a:pPr algn="l">
            <a:spcAft>
              <a:spcPct val="35000"/>
            </a:spcAft>
          </a:pPr>
          <a:endParaRPr lang="zh-TW" altLang="en-US" sz="2200" dirty="0"/>
        </a:p>
      </dgm:t>
    </dgm:pt>
    <dgm:pt modelId="{0FA3D2E9-556C-4B52-B615-FFDB5242D6B5}" type="par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1376DAC9-5DE8-47B0-B5D1-1C18190ACF26}" type="sib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EB1AA884-244B-46EF-813B-DB68A823045D}">
      <dgm:prSet phldrT="[文字]" custT="1"/>
      <dgm:spPr>
        <a:solidFill>
          <a:srgbClr val="B79229"/>
        </a:solidFill>
      </dgm:spPr>
      <dgm:t>
        <a:bodyPr/>
        <a:lstStyle/>
        <a:p>
          <a:pPr algn="ctr">
            <a:spcAft>
              <a:spcPts val="600"/>
            </a:spcAft>
          </a:pPr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商業網絡</a:t>
          </a:r>
          <a:endParaRPr lang="en-US" altLang="zh-TW" sz="3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ts val="600"/>
            </a:spcAft>
          </a:pP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隨著全球化及物聯</a:t>
          </a:r>
          <a:r>
            <a:rPr lang="zh-TW" altLang="en-US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網的</a:t>
          </a:r>
          <a:r>
            <a: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興起，交易模式及網絡不斷變化，如何與新的網絡串起，建立不可被取代的商業模式是一大挑戰，因此導入專案就是希望建立不可取代的商業網絡及商業模式</a:t>
          </a:r>
          <a:endParaRPr lang="en-US" altLang="zh-TW" sz="16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spcAft>
              <a:spcPct val="35000"/>
            </a:spcAft>
          </a:pPr>
          <a:endParaRPr lang="en-US" altLang="zh-TW" sz="2000" dirty="0"/>
        </a:p>
        <a:p>
          <a:pPr algn="ctr">
            <a:spcAft>
              <a:spcPct val="35000"/>
            </a:spcAft>
          </a:pPr>
          <a:endParaRPr lang="zh-TW" altLang="en-US" sz="1700" dirty="0"/>
        </a:p>
      </dgm:t>
    </dgm:pt>
    <dgm:pt modelId="{F465CD80-EE39-434A-90E9-5820A3D83F17}" type="par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1D90AB20-E0DC-418B-A0AA-0A20F3BFB87C}" type="sib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ECFB1BAE-6BAA-4109-90A0-61DA677D87C3}" type="pres">
      <dgm:prSet presAssocID="{BA140F9C-44B1-457C-9F41-540FB3D2E66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308B2F1-4380-4D9E-9C04-30CDC82C1C9E}" type="pres">
      <dgm:prSet presAssocID="{BA140F9C-44B1-457C-9F41-540FB3D2E661}" presName="matrix" presStyleCnt="0"/>
      <dgm:spPr/>
    </dgm:pt>
    <dgm:pt modelId="{9E8FB1E0-64FA-46F4-A7B1-BF5AB4AB2ABD}" type="pres">
      <dgm:prSet presAssocID="{BA140F9C-44B1-457C-9F41-540FB3D2E661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9AF0C6A4-A77D-4DD5-8E02-04CCDF23E889}" type="pres">
      <dgm:prSet presAssocID="{BA140F9C-44B1-457C-9F41-540FB3D2E66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1FF426-CAA5-4F3F-8493-0F58B1FC5BA7}" type="pres">
      <dgm:prSet presAssocID="{BA140F9C-44B1-457C-9F41-540FB3D2E661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C3734E39-3926-40FD-986F-75535F3CF742}" type="pres">
      <dgm:prSet presAssocID="{BA140F9C-44B1-457C-9F41-540FB3D2E66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DEF547-A63E-4241-8D07-7106BB845759}" type="pres">
      <dgm:prSet presAssocID="{BA140F9C-44B1-457C-9F41-540FB3D2E661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15538FA7-A0DD-4558-8B18-5A864A2FC23B}" type="pres">
      <dgm:prSet presAssocID="{BA140F9C-44B1-457C-9F41-540FB3D2E66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ACE3D3-00EA-40BB-847C-DFAA22D5A48E}" type="pres">
      <dgm:prSet presAssocID="{BA140F9C-44B1-457C-9F41-540FB3D2E661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5EE4BD39-CF70-44ED-97C6-1F5F2DE7121E}" type="pres">
      <dgm:prSet presAssocID="{BA140F9C-44B1-457C-9F41-540FB3D2E66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85DF8F-0AA3-40C5-8166-27060D87E17A}" type="pres">
      <dgm:prSet presAssocID="{BA140F9C-44B1-457C-9F41-540FB3D2E661}" presName="centerTile" presStyleLbl="fgShp" presStyleIdx="0" presStyleCnt="1" custScaleX="44164" custScaleY="49438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9E18868-2A59-407F-9298-B5120A4EF1CE}" type="presOf" srcId="{E7CBC7BF-391B-48C3-8B55-7EF0A319BFFD}" destId="{15538FA7-A0DD-4558-8B18-5A864A2FC23B}" srcOrd="1" destOrd="0" presId="urn:microsoft.com/office/officeart/2005/8/layout/matrix1"/>
    <dgm:cxn modelId="{D88DAF48-090F-42E4-A826-CE4187201C35}" srcId="{059D5FC5-B631-4D22-9E97-5EF64D8643F3}" destId="{1647DAB6-5DAD-48D9-B998-53FF4B53A0F0}" srcOrd="1" destOrd="0" parTransId="{210822C7-E796-4A2F-AF48-2014F328280B}" sibTransId="{227AA0FE-A51B-4D50-BDFC-064799A06E9D}"/>
    <dgm:cxn modelId="{59401855-A324-446C-92C6-C1746814B47B}" srcId="{059D5FC5-B631-4D22-9E97-5EF64D8643F3}" destId="{BFAE10C9-71C6-4C89-BBA0-DDDCD6AE431B}" srcOrd="0" destOrd="0" parTransId="{295A0C38-1355-45F7-91A1-FF3A20EF9549}" sibTransId="{2B35F2A0-129A-4F44-9629-A10F4CA6C588}"/>
    <dgm:cxn modelId="{4A47EE66-9A33-4346-A0C4-B844994757AF}" srcId="{059D5FC5-B631-4D22-9E97-5EF64D8643F3}" destId="{EB1AA884-244B-46EF-813B-DB68A823045D}" srcOrd="3" destOrd="0" parTransId="{F465CD80-EE39-434A-90E9-5820A3D83F17}" sibTransId="{1D90AB20-E0DC-418B-A0AA-0A20F3BFB87C}"/>
    <dgm:cxn modelId="{831E6AE5-0DDC-429B-ABDC-44F286A0DABC}" type="presOf" srcId="{EB1AA884-244B-46EF-813B-DB68A823045D}" destId="{A0ACE3D3-00EA-40BB-847C-DFAA22D5A48E}" srcOrd="0" destOrd="0" presId="urn:microsoft.com/office/officeart/2005/8/layout/matrix1"/>
    <dgm:cxn modelId="{4F8BC03F-3FD4-4ADC-8DB4-7451F43B7DE2}" type="presOf" srcId="{EB1AA884-244B-46EF-813B-DB68A823045D}" destId="{5EE4BD39-CF70-44ED-97C6-1F5F2DE7121E}" srcOrd="1" destOrd="0" presId="urn:microsoft.com/office/officeart/2005/8/layout/matrix1"/>
    <dgm:cxn modelId="{653DAA45-494B-4A05-A227-424F546D1AE1}" type="presOf" srcId="{BFAE10C9-71C6-4C89-BBA0-DDDCD6AE431B}" destId="{9AF0C6A4-A77D-4DD5-8E02-04CCDF23E889}" srcOrd="1" destOrd="0" presId="urn:microsoft.com/office/officeart/2005/8/layout/matrix1"/>
    <dgm:cxn modelId="{91B4F443-5AE0-41DF-A3FE-D99A6D6E1881}" srcId="{059D5FC5-B631-4D22-9E97-5EF64D8643F3}" destId="{E7CBC7BF-391B-48C3-8B55-7EF0A319BFFD}" srcOrd="2" destOrd="0" parTransId="{0FA3D2E9-556C-4B52-B615-FFDB5242D6B5}" sibTransId="{1376DAC9-5DE8-47B0-B5D1-1C18190ACF26}"/>
    <dgm:cxn modelId="{4475DD56-55E9-4BEB-92AF-D430951AE003}" type="presOf" srcId="{059D5FC5-B631-4D22-9E97-5EF64D8643F3}" destId="{0585DF8F-0AA3-40C5-8166-27060D87E17A}" srcOrd="0" destOrd="0" presId="urn:microsoft.com/office/officeart/2005/8/layout/matrix1"/>
    <dgm:cxn modelId="{557CAADB-1A51-494C-A739-E5F58C866B80}" type="presOf" srcId="{1647DAB6-5DAD-48D9-B998-53FF4B53A0F0}" destId="{C3734E39-3926-40FD-986F-75535F3CF742}" srcOrd="1" destOrd="0" presId="urn:microsoft.com/office/officeart/2005/8/layout/matrix1"/>
    <dgm:cxn modelId="{A3752572-75E3-46A0-9332-AECB80687242}" type="presOf" srcId="{1647DAB6-5DAD-48D9-B998-53FF4B53A0F0}" destId="{F41FF426-CAA5-4F3F-8493-0F58B1FC5BA7}" srcOrd="0" destOrd="0" presId="urn:microsoft.com/office/officeart/2005/8/layout/matrix1"/>
    <dgm:cxn modelId="{9E1DE90F-243B-4244-AB1D-AB8860AC8021}" type="presOf" srcId="{BFAE10C9-71C6-4C89-BBA0-DDDCD6AE431B}" destId="{9E8FB1E0-64FA-46F4-A7B1-BF5AB4AB2ABD}" srcOrd="0" destOrd="0" presId="urn:microsoft.com/office/officeart/2005/8/layout/matrix1"/>
    <dgm:cxn modelId="{194FBF15-A81D-4C4D-8802-1DFB0FCB46F2}" srcId="{BA140F9C-44B1-457C-9F41-540FB3D2E661}" destId="{059D5FC5-B631-4D22-9E97-5EF64D8643F3}" srcOrd="0" destOrd="0" parTransId="{C261F62D-2EB2-4A14-9B35-DDD363834AFB}" sibTransId="{39C42A50-44CC-41F2-B7AB-A2F71E6ECC2B}"/>
    <dgm:cxn modelId="{838110B4-C997-4C41-A1A5-1AE4D01A31D6}" type="presOf" srcId="{BA140F9C-44B1-457C-9F41-540FB3D2E661}" destId="{ECFB1BAE-6BAA-4109-90A0-61DA677D87C3}" srcOrd="0" destOrd="0" presId="urn:microsoft.com/office/officeart/2005/8/layout/matrix1"/>
    <dgm:cxn modelId="{6627EF66-7BCF-42C2-BCF4-2B02FADF1210}" type="presOf" srcId="{E7CBC7BF-391B-48C3-8B55-7EF0A319BFFD}" destId="{F2DEF547-A63E-4241-8D07-7106BB845759}" srcOrd="0" destOrd="0" presId="urn:microsoft.com/office/officeart/2005/8/layout/matrix1"/>
    <dgm:cxn modelId="{CCD4A91E-0900-494B-9BA8-F1A73E307995}" type="presParOf" srcId="{ECFB1BAE-6BAA-4109-90A0-61DA677D87C3}" destId="{4308B2F1-4380-4D9E-9C04-30CDC82C1C9E}" srcOrd="0" destOrd="0" presId="urn:microsoft.com/office/officeart/2005/8/layout/matrix1"/>
    <dgm:cxn modelId="{64DDD79D-6F26-467C-A4FB-55DEE783E023}" type="presParOf" srcId="{4308B2F1-4380-4D9E-9C04-30CDC82C1C9E}" destId="{9E8FB1E0-64FA-46F4-A7B1-BF5AB4AB2ABD}" srcOrd="0" destOrd="0" presId="urn:microsoft.com/office/officeart/2005/8/layout/matrix1"/>
    <dgm:cxn modelId="{94ECE026-54D8-4DB6-9D58-25E75BFE2109}" type="presParOf" srcId="{4308B2F1-4380-4D9E-9C04-30CDC82C1C9E}" destId="{9AF0C6A4-A77D-4DD5-8E02-04CCDF23E889}" srcOrd="1" destOrd="0" presId="urn:microsoft.com/office/officeart/2005/8/layout/matrix1"/>
    <dgm:cxn modelId="{2B63A1BD-3A22-46BE-AEAF-625F090E15C0}" type="presParOf" srcId="{4308B2F1-4380-4D9E-9C04-30CDC82C1C9E}" destId="{F41FF426-CAA5-4F3F-8493-0F58B1FC5BA7}" srcOrd="2" destOrd="0" presId="urn:microsoft.com/office/officeart/2005/8/layout/matrix1"/>
    <dgm:cxn modelId="{15EBA374-7A53-431C-8017-25D30D007B76}" type="presParOf" srcId="{4308B2F1-4380-4D9E-9C04-30CDC82C1C9E}" destId="{C3734E39-3926-40FD-986F-75535F3CF742}" srcOrd="3" destOrd="0" presId="urn:microsoft.com/office/officeart/2005/8/layout/matrix1"/>
    <dgm:cxn modelId="{0AC6423B-F458-413A-A10D-8EDBDF5CE779}" type="presParOf" srcId="{4308B2F1-4380-4D9E-9C04-30CDC82C1C9E}" destId="{F2DEF547-A63E-4241-8D07-7106BB845759}" srcOrd="4" destOrd="0" presId="urn:microsoft.com/office/officeart/2005/8/layout/matrix1"/>
    <dgm:cxn modelId="{FFBBFD5E-AC43-4837-B05D-F71DFB6DCEA6}" type="presParOf" srcId="{4308B2F1-4380-4D9E-9C04-30CDC82C1C9E}" destId="{15538FA7-A0DD-4558-8B18-5A864A2FC23B}" srcOrd="5" destOrd="0" presId="urn:microsoft.com/office/officeart/2005/8/layout/matrix1"/>
    <dgm:cxn modelId="{7A89E40B-616E-47E9-BE70-FBC507DC1C99}" type="presParOf" srcId="{4308B2F1-4380-4D9E-9C04-30CDC82C1C9E}" destId="{A0ACE3D3-00EA-40BB-847C-DFAA22D5A48E}" srcOrd="6" destOrd="0" presId="urn:microsoft.com/office/officeart/2005/8/layout/matrix1"/>
    <dgm:cxn modelId="{5FD48665-917C-4ADE-9E07-C3612EE3F87B}" type="presParOf" srcId="{4308B2F1-4380-4D9E-9C04-30CDC82C1C9E}" destId="{5EE4BD39-CF70-44ED-97C6-1F5F2DE7121E}" srcOrd="7" destOrd="0" presId="urn:microsoft.com/office/officeart/2005/8/layout/matrix1"/>
    <dgm:cxn modelId="{1846360D-87BC-4FA7-9278-C750587B5593}" type="presParOf" srcId="{ECFB1BAE-6BAA-4109-90A0-61DA677D87C3}" destId="{0585DF8F-0AA3-40C5-8166-27060D87E17A}" srcOrd="1" destOrd="0" presId="urn:microsoft.com/office/officeart/2005/8/layout/matrix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140F9C-44B1-457C-9F41-540FB3D2E66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59D5FC5-B631-4D22-9E97-5EF64D8643F3}">
      <dgm:prSet phldrT="[文字]"/>
      <dgm:spPr/>
      <dgm:t>
        <a:bodyPr/>
        <a:lstStyle/>
        <a:p>
          <a:r>
            <a:rPr lang="en-US" altLang="zh-TW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Capability</a:t>
          </a:r>
        </a:p>
      </dgm:t>
    </dgm:pt>
    <dgm:pt modelId="{C261F62D-2EB2-4A14-9B35-DDD363834AFB}" type="par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39C42A50-44CC-41F2-B7AB-A2F71E6ECC2B}" type="sibTrans" cxnId="{194FBF15-A81D-4C4D-8802-1DFB0FCB46F2}">
      <dgm:prSet/>
      <dgm:spPr/>
      <dgm:t>
        <a:bodyPr/>
        <a:lstStyle/>
        <a:p>
          <a:endParaRPr lang="zh-TW" altLang="en-US"/>
        </a:p>
      </dgm:t>
    </dgm:pt>
    <dgm:pt modelId="{BFAE10C9-71C6-4C89-BBA0-DDDCD6AE431B}">
      <dgm:prSet phldrT="[文字]" custT="1"/>
      <dgm:spPr>
        <a:solidFill>
          <a:srgbClr val="FF0000"/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流程及設施</a:t>
          </a:r>
          <a:endParaRPr lang="en-US" altLang="zh-TW" sz="3200" dirty="0"/>
        </a:p>
        <a:p>
          <a:pPr algn="l">
            <a:spcAft>
              <a:spcPts val="0"/>
            </a:spcAft>
          </a:pP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在有限的資源下，公司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MIS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人員表示導入專案時可以資訊人員有能力搭配委外的軟體公司，用現有的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IT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處理上下游的資料，並且有能力做出預估及管理報表，提供給上下游及公司使用</a:t>
          </a:r>
        </a:p>
      </dgm:t>
    </dgm:pt>
    <dgm:pt modelId="{295A0C38-1355-45F7-91A1-FF3A20EF9549}" type="par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2B35F2A0-129A-4F44-9629-A10F4CA6C588}" type="sibTrans" cxnId="{59401855-A324-446C-92C6-C1746814B47B}">
      <dgm:prSet/>
      <dgm:spPr/>
      <dgm:t>
        <a:bodyPr/>
        <a:lstStyle/>
        <a:p>
          <a:endParaRPr lang="zh-TW" altLang="en-US"/>
        </a:p>
      </dgm:t>
    </dgm:pt>
    <dgm:pt modelId="{1647DAB6-5DAD-48D9-B998-53FF4B53A0F0}">
      <dgm:prSet phldrT="[文字]" custT="1"/>
      <dgm:spPr>
        <a:solidFill>
          <a:srgbClr val="613CA4"/>
        </a:solidFill>
      </dgm:spPr>
      <dgm:t>
        <a:bodyPr/>
        <a:lstStyle/>
        <a:p>
          <a:pPr algn="ctr">
            <a:lnSpc>
              <a:spcPts val="3700"/>
            </a:lnSpc>
            <a:spcAft>
              <a:spcPts val="0"/>
            </a:spcAft>
          </a:pPr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人員及伙伴</a:t>
          </a:r>
          <a:endParaRPr lang="en-US" altLang="zh-TW" sz="2800" dirty="0"/>
        </a:p>
        <a:p>
          <a:pPr algn="l">
            <a:lnSpc>
              <a:spcPts val="1800"/>
            </a:lnSpc>
            <a:spcAft>
              <a:spcPts val="0"/>
            </a:spcAft>
          </a:pP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公司的人員一直維持相當的機動性，</a:t>
          </a:r>
          <a:endParaRPr lang="en-US" altLang="zh-TW" sz="1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1800"/>
            </a:lnSpc>
            <a:spcAft>
              <a:spcPts val="0"/>
            </a:spcAft>
          </a:pP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導入專案後，希望能在不增加人員及影響工作的分配下完成公司轉型</a:t>
          </a:r>
          <a:endParaRPr lang="en-US" altLang="zh-TW" sz="1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>
            <a:lnSpc>
              <a:spcPts val="1800"/>
            </a:lnSpc>
            <a:spcAft>
              <a:spcPts val="0"/>
            </a:spcAft>
          </a:pP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對於上下游的事業夥伴，也能提供降低庫存、減少費用及增加銷售的方案</a:t>
          </a:r>
        </a:p>
      </dgm:t>
    </dgm:pt>
    <dgm:pt modelId="{210822C7-E796-4A2F-AF48-2014F328280B}" type="par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227AA0FE-A51B-4D50-BDFC-064799A06E9D}" type="sibTrans" cxnId="{D88DAF48-090F-42E4-A826-CE4187201C35}">
      <dgm:prSet/>
      <dgm:spPr/>
      <dgm:t>
        <a:bodyPr/>
        <a:lstStyle/>
        <a:p>
          <a:endParaRPr lang="zh-TW" altLang="en-US"/>
        </a:p>
      </dgm:t>
    </dgm:pt>
    <dgm:pt modelId="{E7CBC7BF-391B-48C3-8B55-7EF0A319BFFD}">
      <dgm:prSet phldrT="[文字]" custT="1"/>
      <dgm:spPr>
        <a:solidFill>
          <a:srgbClr val="B79229"/>
        </a:solidFill>
      </dgm:spPr>
      <dgm:t>
        <a:bodyPr/>
        <a:lstStyle/>
        <a:p>
          <a:pPr algn="ctr"/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組織與文化</a:t>
          </a:r>
          <a:endParaRPr lang="en-US" altLang="zh-TW" sz="3200" dirty="0"/>
        </a:p>
        <a:p>
          <a:pPr algn="l"/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導入專案後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MIS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人員工作相對增加，公司內部人員將分攤原先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MIS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人員工作，公司文化上變動不大，但面對外國</a:t>
          </a:r>
          <a:r>
            <a:rPr lang="zh-TW" altLang="en-US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客戶及工廠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的機會增加，內部</a:t>
          </a:r>
          <a:r>
            <a:rPr lang="zh-TW" altLang="en-US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人員將持續教育訓練，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並透過委外講師來輔導員工職能的升級</a:t>
          </a:r>
          <a:endParaRPr lang="en-US" altLang="zh-TW" sz="1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ctr"/>
          <a:endParaRPr lang="en-US" altLang="zh-TW" sz="1800" dirty="0"/>
        </a:p>
        <a:p>
          <a:pPr algn="ctr"/>
          <a:endParaRPr lang="zh-TW" altLang="en-US" sz="1600" dirty="0"/>
        </a:p>
      </dgm:t>
    </dgm:pt>
    <dgm:pt modelId="{0FA3D2E9-556C-4B52-B615-FFDB5242D6B5}" type="par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1376DAC9-5DE8-47B0-B5D1-1C18190ACF26}" type="sibTrans" cxnId="{91B4F443-5AE0-41DF-A3FE-D99A6D6E1881}">
      <dgm:prSet/>
      <dgm:spPr/>
      <dgm:t>
        <a:bodyPr/>
        <a:lstStyle/>
        <a:p>
          <a:endParaRPr lang="zh-TW" altLang="en-US"/>
        </a:p>
      </dgm:t>
    </dgm:pt>
    <dgm:pt modelId="{EB1AA884-244B-46EF-813B-DB68A823045D}">
      <dgm:prSet phldrT="[文字]" custT="1"/>
      <dgm:spPr>
        <a:solidFill>
          <a:srgbClr val="00B050"/>
        </a:solidFill>
      </dgm:spPr>
      <dgm:t>
        <a:bodyPr/>
        <a:lstStyle/>
        <a:p>
          <a:pPr algn="ctr"/>
          <a:r>
            <a: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領導與治理</a:t>
          </a:r>
          <a:endParaRPr lang="en-US" altLang="zh-TW" sz="3200" dirty="0"/>
        </a:p>
        <a:p>
          <a:pPr algn="l"/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導入專案後，總經理的工作將兼任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CIO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的腳色，負責督導進度、維繫及提升，並進行事後建立評估及回饋機制，積極幫助上下游的提升，使得</a:t>
          </a:r>
          <a:r>
            <a:rPr lang="zh-TW" altLang="en-US" sz="1400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整體商業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模式得以發揮，</a:t>
          </a:r>
          <a:r>
            <a:rPr lang="en-US" altLang="zh-TW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MIS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人員將提升至管理決策核心階層</a:t>
          </a:r>
          <a:endParaRPr lang="en-US" altLang="zh-TW" sz="1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algn="l"/>
          <a:endParaRPr lang="en-US" altLang="zh-TW" sz="1800" dirty="0"/>
        </a:p>
        <a:p>
          <a:pPr algn="ctr"/>
          <a:endParaRPr lang="zh-TW" altLang="en-US" sz="1800" dirty="0"/>
        </a:p>
      </dgm:t>
    </dgm:pt>
    <dgm:pt modelId="{F465CD80-EE39-434A-90E9-5820A3D83F17}" type="par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1D90AB20-E0DC-418B-A0AA-0A20F3BFB87C}" type="sibTrans" cxnId="{4A47EE66-9A33-4346-A0C4-B844994757AF}">
      <dgm:prSet/>
      <dgm:spPr/>
      <dgm:t>
        <a:bodyPr/>
        <a:lstStyle/>
        <a:p>
          <a:endParaRPr lang="zh-TW" altLang="en-US"/>
        </a:p>
      </dgm:t>
    </dgm:pt>
    <dgm:pt modelId="{ECFB1BAE-6BAA-4109-90A0-61DA677D87C3}" type="pres">
      <dgm:prSet presAssocID="{BA140F9C-44B1-457C-9F41-540FB3D2E66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308B2F1-4380-4D9E-9C04-30CDC82C1C9E}" type="pres">
      <dgm:prSet presAssocID="{BA140F9C-44B1-457C-9F41-540FB3D2E661}" presName="matrix" presStyleCnt="0"/>
      <dgm:spPr/>
    </dgm:pt>
    <dgm:pt modelId="{9E8FB1E0-64FA-46F4-A7B1-BF5AB4AB2ABD}" type="pres">
      <dgm:prSet presAssocID="{BA140F9C-44B1-457C-9F41-540FB3D2E661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9AF0C6A4-A77D-4DD5-8E02-04CCDF23E889}" type="pres">
      <dgm:prSet presAssocID="{BA140F9C-44B1-457C-9F41-540FB3D2E66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1FF426-CAA5-4F3F-8493-0F58B1FC5BA7}" type="pres">
      <dgm:prSet presAssocID="{BA140F9C-44B1-457C-9F41-540FB3D2E661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C3734E39-3926-40FD-986F-75535F3CF742}" type="pres">
      <dgm:prSet presAssocID="{BA140F9C-44B1-457C-9F41-540FB3D2E66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DEF547-A63E-4241-8D07-7106BB845759}" type="pres">
      <dgm:prSet presAssocID="{BA140F9C-44B1-457C-9F41-540FB3D2E661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15538FA7-A0DD-4558-8B18-5A864A2FC23B}" type="pres">
      <dgm:prSet presAssocID="{BA140F9C-44B1-457C-9F41-540FB3D2E66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ACE3D3-00EA-40BB-847C-DFAA22D5A48E}" type="pres">
      <dgm:prSet presAssocID="{BA140F9C-44B1-457C-9F41-540FB3D2E661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5EE4BD39-CF70-44ED-97C6-1F5F2DE7121E}" type="pres">
      <dgm:prSet presAssocID="{BA140F9C-44B1-457C-9F41-540FB3D2E66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85DF8F-0AA3-40C5-8166-27060D87E17A}" type="pres">
      <dgm:prSet presAssocID="{BA140F9C-44B1-457C-9F41-540FB3D2E661}" presName="centerTile" presStyleLbl="fgShp" presStyleIdx="0" presStyleCnt="1" custScaleX="77901" custScaleY="70455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D15B6A7-9D2B-41E2-8A11-A403B63C6EC2}" type="presOf" srcId="{EB1AA884-244B-46EF-813B-DB68A823045D}" destId="{A0ACE3D3-00EA-40BB-847C-DFAA22D5A48E}" srcOrd="0" destOrd="0" presId="urn:microsoft.com/office/officeart/2005/8/layout/matrix1"/>
    <dgm:cxn modelId="{CBEFA434-EE52-42B9-918D-5DB624E7904A}" type="presOf" srcId="{BA140F9C-44B1-457C-9F41-540FB3D2E661}" destId="{ECFB1BAE-6BAA-4109-90A0-61DA677D87C3}" srcOrd="0" destOrd="0" presId="urn:microsoft.com/office/officeart/2005/8/layout/matrix1"/>
    <dgm:cxn modelId="{4A47EE66-9A33-4346-A0C4-B844994757AF}" srcId="{059D5FC5-B631-4D22-9E97-5EF64D8643F3}" destId="{EB1AA884-244B-46EF-813B-DB68A823045D}" srcOrd="3" destOrd="0" parTransId="{F465CD80-EE39-434A-90E9-5820A3D83F17}" sibTransId="{1D90AB20-E0DC-418B-A0AA-0A20F3BFB87C}"/>
    <dgm:cxn modelId="{3366A901-2FC6-48B3-A30C-2AA0151AD001}" type="presOf" srcId="{1647DAB6-5DAD-48D9-B998-53FF4B53A0F0}" destId="{C3734E39-3926-40FD-986F-75535F3CF742}" srcOrd="1" destOrd="0" presId="urn:microsoft.com/office/officeart/2005/8/layout/matrix1"/>
    <dgm:cxn modelId="{22AB686A-85F0-41FD-9F8E-D0540EE1A7C4}" type="presOf" srcId="{E7CBC7BF-391B-48C3-8B55-7EF0A319BFFD}" destId="{F2DEF547-A63E-4241-8D07-7106BB845759}" srcOrd="0" destOrd="0" presId="urn:microsoft.com/office/officeart/2005/8/layout/matrix1"/>
    <dgm:cxn modelId="{59401855-A324-446C-92C6-C1746814B47B}" srcId="{059D5FC5-B631-4D22-9E97-5EF64D8643F3}" destId="{BFAE10C9-71C6-4C89-BBA0-DDDCD6AE431B}" srcOrd="0" destOrd="0" parTransId="{295A0C38-1355-45F7-91A1-FF3A20EF9549}" sibTransId="{2B35F2A0-129A-4F44-9629-A10F4CA6C588}"/>
    <dgm:cxn modelId="{194FBF15-A81D-4C4D-8802-1DFB0FCB46F2}" srcId="{BA140F9C-44B1-457C-9F41-540FB3D2E661}" destId="{059D5FC5-B631-4D22-9E97-5EF64D8643F3}" srcOrd="0" destOrd="0" parTransId="{C261F62D-2EB2-4A14-9B35-DDD363834AFB}" sibTransId="{39C42A50-44CC-41F2-B7AB-A2F71E6ECC2B}"/>
    <dgm:cxn modelId="{36986E3A-D0F7-46F5-9EBE-C822344EF04D}" type="presOf" srcId="{BFAE10C9-71C6-4C89-BBA0-DDDCD6AE431B}" destId="{9E8FB1E0-64FA-46F4-A7B1-BF5AB4AB2ABD}" srcOrd="0" destOrd="0" presId="urn:microsoft.com/office/officeart/2005/8/layout/matrix1"/>
    <dgm:cxn modelId="{32F975FF-E1D9-4455-AE35-EE6C30C25EF8}" type="presOf" srcId="{E7CBC7BF-391B-48C3-8B55-7EF0A319BFFD}" destId="{15538FA7-A0DD-4558-8B18-5A864A2FC23B}" srcOrd="1" destOrd="0" presId="urn:microsoft.com/office/officeart/2005/8/layout/matrix1"/>
    <dgm:cxn modelId="{79C1182E-2966-4E60-AC32-2739B5927735}" type="presOf" srcId="{1647DAB6-5DAD-48D9-B998-53FF4B53A0F0}" destId="{F41FF426-CAA5-4F3F-8493-0F58B1FC5BA7}" srcOrd="0" destOrd="0" presId="urn:microsoft.com/office/officeart/2005/8/layout/matrix1"/>
    <dgm:cxn modelId="{D88DAF48-090F-42E4-A826-CE4187201C35}" srcId="{059D5FC5-B631-4D22-9E97-5EF64D8643F3}" destId="{1647DAB6-5DAD-48D9-B998-53FF4B53A0F0}" srcOrd="1" destOrd="0" parTransId="{210822C7-E796-4A2F-AF48-2014F328280B}" sibTransId="{227AA0FE-A51B-4D50-BDFC-064799A06E9D}"/>
    <dgm:cxn modelId="{65278B8E-3200-4F7E-B636-E70D16E46400}" type="presOf" srcId="{059D5FC5-B631-4D22-9E97-5EF64D8643F3}" destId="{0585DF8F-0AA3-40C5-8166-27060D87E17A}" srcOrd="0" destOrd="0" presId="urn:microsoft.com/office/officeart/2005/8/layout/matrix1"/>
    <dgm:cxn modelId="{A148A97B-D1C7-41BA-9675-9B41C3A233C4}" type="presOf" srcId="{BFAE10C9-71C6-4C89-BBA0-DDDCD6AE431B}" destId="{9AF0C6A4-A77D-4DD5-8E02-04CCDF23E889}" srcOrd="1" destOrd="0" presId="urn:microsoft.com/office/officeart/2005/8/layout/matrix1"/>
    <dgm:cxn modelId="{83467303-6192-4EAC-B6EC-61309671CE95}" type="presOf" srcId="{EB1AA884-244B-46EF-813B-DB68A823045D}" destId="{5EE4BD39-CF70-44ED-97C6-1F5F2DE7121E}" srcOrd="1" destOrd="0" presId="urn:microsoft.com/office/officeart/2005/8/layout/matrix1"/>
    <dgm:cxn modelId="{91B4F443-5AE0-41DF-A3FE-D99A6D6E1881}" srcId="{059D5FC5-B631-4D22-9E97-5EF64D8643F3}" destId="{E7CBC7BF-391B-48C3-8B55-7EF0A319BFFD}" srcOrd="2" destOrd="0" parTransId="{0FA3D2E9-556C-4B52-B615-FFDB5242D6B5}" sibTransId="{1376DAC9-5DE8-47B0-B5D1-1C18190ACF26}"/>
    <dgm:cxn modelId="{C065F095-FE8F-468C-A928-433958D5DA89}" type="presParOf" srcId="{ECFB1BAE-6BAA-4109-90A0-61DA677D87C3}" destId="{4308B2F1-4380-4D9E-9C04-30CDC82C1C9E}" srcOrd="0" destOrd="0" presId="urn:microsoft.com/office/officeart/2005/8/layout/matrix1"/>
    <dgm:cxn modelId="{0A72E0CC-4E00-48C5-87E7-EFC33128ECFD}" type="presParOf" srcId="{4308B2F1-4380-4D9E-9C04-30CDC82C1C9E}" destId="{9E8FB1E0-64FA-46F4-A7B1-BF5AB4AB2ABD}" srcOrd="0" destOrd="0" presId="urn:microsoft.com/office/officeart/2005/8/layout/matrix1"/>
    <dgm:cxn modelId="{5F804C6D-E653-4A19-AE6E-AF6BCB6701F2}" type="presParOf" srcId="{4308B2F1-4380-4D9E-9C04-30CDC82C1C9E}" destId="{9AF0C6A4-A77D-4DD5-8E02-04CCDF23E889}" srcOrd="1" destOrd="0" presId="urn:microsoft.com/office/officeart/2005/8/layout/matrix1"/>
    <dgm:cxn modelId="{16796447-B7A0-4A71-A309-8A36B98BBEAE}" type="presParOf" srcId="{4308B2F1-4380-4D9E-9C04-30CDC82C1C9E}" destId="{F41FF426-CAA5-4F3F-8493-0F58B1FC5BA7}" srcOrd="2" destOrd="0" presId="urn:microsoft.com/office/officeart/2005/8/layout/matrix1"/>
    <dgm:cxn modelId="{10073978-C93D-4F47-BC23-B8478C54E2F9}" type="presParOf" srcId="{4308B2F1-4380-4D9E-9C04-30CDC82C1C9E}" destId="{C3734E39-3926-40FD-986F-75535F3CF742}" srcOrd="3" destOrd="0" presId="urn:microsoft.com/office/officeart/2005/8/layout/matrix1"/>
    <dgm:cxn modelId="{3D1773BD-A2E8-4362-A6D3-AAE47D4AC8C6}" type="presParOf" srcId="{4308B2F1-4380-4D9E-9C04-30CDC82C1C9E}" destId="{F2DEF547-A63E-4241-8D07-7106BB845759}" srcOrd="4" destOrd="0" presId="urn:microsoft.com/office/officeart/2005/8/layout/matrix1"/>
    <dgm:cxn modelId="{0D5AD280-2816-499F-AC2E-33030A06FD47}" type="presParOf" srcId="{4308B2F1-4380-4D9E-9C04-30CDC82C1C9E}" destId="{15538FA7-A0DD-4558-8B18-5A864A2FC23B}" srcOrd="5" destOrd="0" presId="urn:microsoft.com/office/officeart/2005/8/layout/matrix1"/>
    <dgm:cxn modelId="{D5C773D2-FB8F-4DDD-B020-CA0EEA6FB70E}" type="presParOf" srcId="{4308B2F1-4380-4D9E-9C04-30CDC82C1C9E}" destId="{A0ACE3D3-00EA-40BB-847C-DFAA22D5A48E}" srcOrd="6" destOrd="0" presId="urn:microsoft.com/office/officeart/2005/8/layout/matrix1"/>
    <dgm:cxn modelId="{1A723AE7-9BCD-4FB3-BB42-A8CEA8298D84}" type="presParOf" srcId="{4308B2F1-4380-4D9E-9C04-30CDC82C1C9E}" destId="{5EE4BD39-CF70-44ED-97C6-1F5F2DE7121E}" srcOrd="7" destOrd="0" presId="urn:microsoft.com/office/officeart/2005/8/layout/matrix1"/>
    <dgm:cxn modelId="{C8A2A3CE-FC17-42AB-8499-2EA7E609EC0B}" type="presParOf" srcId="{ECFB1BAE-6BAA-4109-90A0-61DA677D87C3}" destId="{0585DF8F-0AA3-40C5-8166-27060D87E17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B29C8D-31A2-46EE-BC12-23BE6FA67EF5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A564A10-2E4B-427A-BA3C-3355F18EFA36}">
      <dgm:prSet phldrT="[文字]"/>
      <dgm:spPr/>
      <dgm:t>
        <a:bodyPr/>
        <a:lstStyle/>
        <a:p>
          <a:r>
            <a:rPr lang="en-US" altLang="zh-TW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IT</a:t>
          </a:r>
          <a:endParaRPr lang="zh-TW" altLang="en-US" dirty="0">
            <a:solidFill>
              <a:srgbClr val="FF000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5DD7D67-F518-43B0-91DE-80BE8379F3F6}" type="parTrans" cxnId="{888702F9-3570-42BA-9D06-BC5E057F392D}">
      <dgm:prSet/>
      <dgm:spPr/>
      <dgm:t>
        <a:bodyPr/>
        <a:lstStyle/>
        <a:p>
          <a:endParaRPr lang="zh-TW" altLang="en-US"/>
        </a:p>
      </dgm:t>
    </dgm:pt>
    <dgm:pt modelId="{133B2879-DACA-4108-BEDB-172CC639E438}" type="sibTrans" cxnId="{888702F9-3570-42BA-9D06-BC5E057F392D}">
      <dgm:prSet/>
      <dgm:spPr/>
      <dgm:t>
        <a:bodyPr/>
        <a:lstStyle/>
        <a:p>
          <a:endParaRPr lang="zh-TW" altLang="en-US"/>
        </a:p>
      </dgm:t>
    </dgm:pt>
    <dgm:pt modelId="{1EFADFDC-F1A0-4C1D-93B8-B739142AF0D5}">
      <dgm:prSet phldrT="[文字]" custT="1"/>
      <dgm:spPr/>
      <dgm:t>
        <a:bodyPr/>
        <a:lstStyle/>
        <a:p>
          <a:r>
            <a:rPr lang="en-US" altLang="zh-TW" sz="28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CRM</a:t>
          </a:r>
          <a:endParaRPr lang="zh-TW" altLang="en-US" sz="2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9EFF9C-EB63-4AF4-BCAA-7D7035C737EA}" type="parTrans" cxnId="{EBF18135-61D1-4F69-9267-A0EFD34BCDDC}">
      <dgm:prSet/>
      <dgm:spPr/>
      <dgm:t>
        <a:bodyPr/>
        <a:lstStyle/>
        <a:p>
          <a:endParaRPr lang="zh-TW" altLang="en-US"/>
        </a:p>
      </dgm:t>
    </dgm:pt>
    <dgm:pt modelId="{0DBB05BF-A917-498A-B226-D4D46ED173EF}" type="sibTrans" cxnId="{EBF18135-61D1-4F69-9267-A0EFD34BCDDC}">
      <dgm:prSet/>
      <dgm:spPr/>
      <dgm:t>
        <a:bodyPr/>
        <a:lstStyle/>
        <a:p>
          <a:endParaRPr lang="zh-TW" altLang="en-US"/>
        </a:p>
      </dgm:t>
    </dgm:pt>
    <dgm:pt modelId="{CD312CD7-AEDA-44A0-8938-24BB6840F34E}">
      <dgm:prSet phldrT="[文字]" custT="1"/>
      <dgm:spPr/>
      <dgm:t>
        <a:bodyPr/>
        <a:lstStyle/>
        <a:p>
          <a:r>
            <a:rPr lang="en-US" altLang="zh-TW" sz="28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SRM</a:t>
          </a:r>
          <a:endParaRPr lang="zh-TW" altLang="en-US" sz="2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F31377-873D-4995-A1AB-A3ECA7ACD41A}" type="parTrans" cxnId="{21506BAF-DDAB-49C0-9FFF-152740D08A50}">
      <dgm:prSet/>
      <dgm:spPr/>
      <dgm:t>
        <a:bodyPr/>
        <a:lstStyle/>
        <a:p>
          <a:endParaRPr lang="zh-TW" altLang="en-US"/>
        </a:p>
      </dgm:t>
    </dgm:pt>
    <dgm:pt modelId="{60CC1F81-78A1-4566-992D-42862A1C9853}" type="sibTrans" cxnId="{21506BAF-DDAB-49C0-9FFF-152740D08A50}">
      <dgm:prSet/>
      <dgm:spPr/>
      <dgm:t>
        <a:bodyPr/>
        <a:lstStyle/>
        <a:p>
          <a:endParaRPr lang="zh-TW" altLang="en-US"/>
        </a:p>
      </dgm:t>
    </dgm:pt>
    <dgm:pt modelId="{9E550DC5-C32C-47D2-9F38-FB5D490BD463}">
      <dgm:prSet phldrT="[文字]" custT="1"/>
      <dgm:spPr/>
      <dgm:t>
        <a:bodyPr/>
        <a:lstStyle/>
        <a:p>
          <a:r>
            <a:rPr lang="en-US" altLang="zh-TW" sz="28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IM</a:t>
          </a:r>
          <a:endParaRPr lang="zh-TW" altLang="zh-TW" sz="2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8CA0D5-D2B1-4A71-A286-34A81B13EB7A}" type="parTrans" cxnId="{0BB73625-73CA-4D2E-BF7D-47E0F378FDFE}">
      <dgm:prSet/>
      <dgm:spPr/>
      <dgm:t>
        <a:bodyPr/>
        <a:lstStyle/>
        <a:p>
          <a:endParaRPr lang="zh-TW" altLang="en-US"/>
        </a:p>
      </dgm:t>
    </dgm:pt>
    <dgm:pt modelId="{DA7973A1-61B9-401A-A140-55DD48CAF57D}" type="sibTrans" cxnId="{0BB73625-73CA-4D2E-BF7D-47E0F378FDFE}">
      <dgm:prSet/>
      <dgm:spPr/>
      <dgm:t>
        <a:bodyPr/>
        <a:lstStyle/>
        <a:p>
          <a:endParaRPr lang="zh-TW" altLang="en-US"/>
        </a:p>
      </dgm:t>
    </dgm:pt>
    <dgm:pt modelId="{E2A2258D-0B0F-4395-999A-1FDBD326A574}">
      <dgm:prSet phldrT="[文字]" custT="1"/>
      <dgm:spPr/>
      <dgm:t>
        <a:bodyPr/>
        <a:lstStyle/>
        <a:p>
          <a:r>
            <a:rPr lang="en-US" altLang="zh-TW" sz="28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BI</a:t>
          </a:r>
          <a:endParaRPr lang="zh-TW" altLang="en-US" sz="2800" b="1" dirty="0">
            <a:solidFill>
              <a:schemeClr val="tx2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9FADC5B-FCA7-43DA-A219-DF917C55F4BE}" type="parTrans" cxnId="{592D8B0B-9894-49D1-8DAE-E7F47933AE0B}">
      <dgm:prSet/>
      <dgm:spPr/>
      <dgm:t>
        <a:bodyPr/>
        <a:lstStyle/>
        <a:p>
          <a:endParaRPr lang="zh-TW" altLang="en-US"/>
        </a:p>
      </dgm:t>
    </dgm:pt>
    <dgm:pt modelId="{63A18F44-B7F9-4C87-9515-7D76ADC1F80B}" type="sibTrans" cxnId="{592D8B0B-9894-49D1-8DAE-E7F47933AE0B}">
      <dgm:prSet/>
      <dgm:spPr/>
      <dgm:t>
        <a:bodyPr/>
        <a:lstStyle/>
        <a:p>
          <a:endParaRPr lang="zh-TW" altLang="en-US"/>
        </a:p>
      </dgm:t>
    </dgm:pt>
    <dgm:pt modelId="{0642B0F7-BB32-4EF4-806A-AE85BF077CBC}" type="pres">
      <dgm:prSet presAssocID="{FAB29C8D-31A2-46EE-BC12-23BE6FA67EF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AEDA490-5180-4FD1-B45E-45C3941C3CA9}" type="pres">
      <dgm:prSet presAssocID="{4A564A10-2E4B-427A-BA3C-3355F18EFA36}" presName="centerShape" presStyleLbl="node0" presStyleIdx="0" presStyleCnt="1" custLinFactNeighborX="57749" custLinFactNeighborY="5413"/>
      <dgm:spPr/>
      <dgm:t>
        <a:bodyPr/>
        <a:lstStyle/>
        <a:p>
          <a:endParaRPr lang="zh-TW" altLang="en-US"/>
        </a:p>
      </dgm:t>
    </dgm:pt>
    <dgm:pt modelId="{41D70492-404E-4C9F-8726-5E8485E04F05}" type="pres">
      <dgm:prSet presAssocID="{1EFADFDC-F1A0-4C1D-93B8-B739142AF0D5}" presName="node" presStyleLbl="node1" presStyleIdx="0" presStyleCnt="4" custScaleX="118292" custRadScaleRad="146639" custRadScaleInc="18081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EBA22E-96E3-4DCF-9641-93862DDCE039}" type="pres">
      <dgm:prSet presAssocID="{1EFADFDC-F1A0-4C1D-93B8-B739142AF0D5}" presName="dummy" presStyleCnt="0"/>
      <dgm:spPr/>
    </dgm:pt>
    <dgm:pt modelId="{30FB2173-0CBC-45CE-A975-4AFF06A778EC}" type="pres">
      <dgm:prSet presAssocID="{0DBB05BF-A917-498A-B226-D4D46ED173EF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D802FC2F-4F9C-44E7-9A74-93D859A94AB5}" type="pres">
      <dgm:prSet presAssocID="{CD312CD7-AEDA-44A0-8938-24BB6840F34E}" presName="node" presStyleLbl="node1" presStyleIdx="1" presStyleCnt="4" custScaleX="106159" custRadScaleRad="212849" custRadScaleInc="1372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9F5C78-16B0-4F1C-800F-D3954DFF3DB1}" type="pres">
      <dgm:prSet presAssocID="{CD312CD7-AEDA-44A0-8938-24BB6840F34E}" presName="dummy" presStyleCnt="0"/>
      <dgm:spPr/>
    </dgm:pt>
    <dgm:pt modelId="{A30C44C2-18A6-4E69-AB5B-BD84112FB2D1}" type="pres">
      <dgm:prSet presAssocID="{60CC1F81-78A1-4566-992D-42862A1C9853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11CCA938-894C-4CE9-8033-0863964EB0A3}" type="pres">
      <dgm:prSet presAssocID="{9E550DC5-C32C-47D2-9F38-FB5D490BD463}" presName="node" presStyleLbl="node1" presStyleIdx="2" presStyleCnt="4" custRadScaleRad="156707" custRadScaleInc="-16455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19A817-4009-46CB-8758-F4FFF4FE7F0E}" type="pres">
      <dgm:prSet presAssocID="{9E550DC5-C32C-47D2-9F38-FB5D490BD463}" presName="dummy" presStyleCnt="0"/>
      <dgm:spPr/>
    </dgm:pt>
    <dgm:pt modelId="{1CD65487-A27F-4555-9A29-15083CFFBBF9}" type="pres">
      <dgm:prSet presAssocID="{DA7973A1-61B9-401A-A140-55DD48CAF57D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75722369-7D85-4383-BD42-BF105E214BA6}" type="pres">
      <dgm:prSet presAssocID="{E2A2258D-0B0F-4395-999A-1FDBD326A574}" presName="node" presStyleLbl="node1" presStyleIdx="3" presStyleCnt="4" custScaleX="109193" custScaleY="112226" custRadScaleRad="23260" custRadScaleInc="-50196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0CADCD-198D-41EB-9A8D-13DE8FBA4C86}" type="pres">
      <dgm:prSet presAssocID="{E2A2258D-0B0F-4395-999A-1FDBD326A574}" presName="dummy" presStyleCnt="0"/>
      <dgm:spPr/>
    </dgm:pt>
    <dgm:pt modelId="{FCBB2837-5DB7-4A5C-A068-5A9BCBA034A1}" type="pres">
      <dgm:prSet presAssocID="{63A18F44-B7F9-4C87-9515-7D76ADC1F80B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57C1DF9B-5C1B-4110-AF21-50D83E53ABD5}" type="presOf" srcId="{9E550DC5-C32C-47D2-9F38-FB5D490BD463}" destId="{11CCA938-894C-4CE9-8033-0863964EB0A3}" srcOrd="0" destOrd="0" presId="urn:microsoft.com/office/officeart/2005/8/layout/radial6"/>
    <dgm:cxn modelId="{8CFD38DD-3743-42E6-A5BB-F0430AF2EFA0}" type="presOf" srcId="{4A564A10-2E4B-427A-BA3C-3355F18EFA36}" destId="{1AEDA490-5180-4FD1-B45E-45C3941C3CA9}" srcOrd="0" destOrd="0" presId="urn:microsoft.com/office/officeart/2005/8/layout/radial6"/>
    <dgm:cxn modelId="{4651D99E-9EBE-4D6D-86DF-29E3C02AF538}" type="presOf" srcId="{1EFADFDC-F1A0-4C1D-93B8-B739142AF0D5}" destId="{41D70492-404E-4C9F-8726-5E8485E04F05}" srcOrd="0" destOrd="0" presId="urn:microsoft.com/office/officeart/2005/8/layout/radial6"/>
    <dgm:cxn modelId="{A511B678-AF56-4A63-8D55-BF9C60C4385B}" type="presOf" srcId="{DA7973A1-61B9-401A-A140-55DD48CAF57D}" destId="{1CD65487-A27F-4555-9A29-15083CFFBBF9}" srcOrd="0" destOrd="0" presId="urn:microsoft.com/office/officeart/2005/8/layout/radial6"/>
    <dgm:cxn modelId="{8BE85DFD-98EF-4B50-AE8D-CFF8F5A7C734}" type="presOf" srcId="{0DBB05BF-A917-498A-B226-D4D46ED173EF}" destId="{30FB2173-0CBC-45CE-A975-4AFF06A778EC}" srcOrd="0" destOrd="0" presId="urn:microsoft.com/office/officeart/2005/8/layout/radial6"/>
    <dgm:cxn modelId="{0BB73625-73CA-4D2E-BF7D-47E0F378FDFE}" srcId="{4A564A10-2E4B-427A-BA3C-3355F18EFA36}" destId="{9E550DC5-C32C-47D2-9F38-FB5D490BD463}" srcOrd="2" destOrd="0" parTransId="{6C8CA0D5-D2B1-4A71-A286-34A81B13EB7A}" sibTransId="{DA7973A1-61B9-401A-A140-55DD48CAF57D}"/>
    <dgm:cxn modelId="{B6ECB7F9-1B6A-4A92-ABA7-8F15B5C40E89}" type="presOf" srcId="{FAB29C8D-31A2-46EE-BC12-23BE6FA67EF5}" destId="{0642B0F7-BB32-4EF4-806A-AE85BF077CBC}" srcOrd="0" destOrd="0" presId="urn:microsoft.com/office/officeart/2005/8/layout/radial6"/>
    <dgm:cxn modelId="{21506BAF-DDAB-49C0-9FFF-152740D08A50}" srcId="{4A564A10-2E4B-427A-BA3C-3355F18EFA36}" destId="{CD312CD7-AEDA-44A0-8938-24BB6840F34E}" srcOrd="1" destOrd="0" parTransId="{BAF31377-873D-4995-A1AB-A3ECA7ACD41A}" sibTransId="{60CC1F81-78A1-4566-992D-42862A1C9853}"/>
    <dgm:cxn modelId="{592D8B0B-9894-49D1-8DAE-E7F47933AE0B}" srcId="{4A564A10-2E4B-427A-BA3C-3355F18EFA36}" destId="{E2A2258D-0B0F-4395-999A-1FDBD326A574}" srcOrd="3" destOrd="0" parTransId="{19FADC5B-FCA7-43DA-A219-DF917C55F4BE}" sibTransId="{63A18F44-B7F9-4C87-9515-7D76ADC1F80B}"/>
    <dgm:cxn modelId="{A52DA4F0-45E7-4151-9378-F8AE689F7098}" type="presOf" srcId="{63A18F44-B7F9-4C87-9515-7D76ADC1F80B}" destId="{FCBB2837-5DB7-4A5C-A068-5A9BCBA034A1}" srcOrd="0" destOrd="0" presId="urn:microsoft.com/office/officeart/2005/8/layout/radial6"/>
    <dgm:cxn modelId="{11BABDBA-12DC-42CB-B6A3-898319AF2F2B}" type="presOf" srcId="{60CC1F81-78A1-4566-992D-42862A1C9853}" destId="{A30C44C2-18A6-4E69-AB5B-BD84112FB2D1}" srcOrd="0" destOrd="0" presId="urn:microsoft.com/office/officeart/2005/8/layout/radial6"/>
    <dgm:cxn modelId="{EBF18135-61D1-4F69-9267-A0EFD34BCDDC}" srcId="{4A564A10-2E4B-427A-BA3C-3355F18EFA36}" destId="{1EFADFDC-F1A0-4C1D-93B8-B739142AF0D5}" srcOrd="0" destOrd="0" parTransId="{889EFF9C-EB63-4AF4-BCAA-7D7035C737EA}" sibTransId="{0DBB05BF-A917-498A-B226-D4D46ED173EF}"/>
    <dgm:cxn modelId="{888702F9-3570-42BA-9D06-BC5E057F392D}" srcId="{FAB29C8D-31A2-46EE-BC12-23BE6FA67EF5}" destId="{4A564A10-2E4B-427A-BA3C-3355F18EFA36}" srcOrd="0" destOrd="0" parTransId="{35DD7D67-F518-43B0-91DE-80BE8379F3F6}" sibTransId="{133B2879-DACA-4108-BEDB-172CC639E438}"/>
    <dgm:cxn modelId="{69017EB7-8B14-4893-BF10-011B71DA584A}" type="presOf" srcId="{E2A2258D-0B0F-4395-999A-1FDBD326A574}" destId="{75722369-7D85-4383-BD42-BF105E214BA6}" srcOrd="0" destOrd="0" presId="urn:microsoft.com/office/officeart/2005/8/layout/radial6"/>
    <dgm:cxn modelId="{C74E2238-37EE-4041-BD60-405253757785}" type="presOf" srcId="{CD312CD7-AEDA-44A0-8938-24BB6840F34E}" destId="{D802FC2F-4F9C-44E7-9A74-93D859A94AB5}" srcOrd="0" destOrd="0" presId="urn:microsoft.com/office/officeart/2005/8/layout/radial6"/>
    <dgm:cxn modelId="{D6DBBEF1-8F47-4642-96AB-0047C498E576}" type="presParOf" srcId="{0642B0F7-BB32-4EF4-806A-AE85BF077CBC}" destId="{1AEDA490-5180-4FD1-B45E-45C3941C3CA9}" srcOrd="0" destOrd="0" presId="urn:microsoft.com/office/officeart/2005/8/layout/radial6"/>
    <dgm:cxn modelId="{F2298E59-D1EE-4FDC-BF73-2E8E99BFCC90}" type="presParOf" srcId="{0642B0F7-BB32-4EF4-806A-AE85BF077CBC}" destId="{41D70492-404E-4C9F-8726-5E8485E04F05}" srcOrd="1" destOrd="0" presId="urn:microsoft.com/office/officeart/2005/8/layout/radial6"/>
    <dgm:cxn modelId="{98D22BA2-5FFF-4C72-80DB-85A479C15C3D}" type="presParOf" srcId="{0642B0F7-BB32-4EF4-806A-AE85BF077CBC}" destId="{C8EBA22E-96E3-4DCF-9641-93862DDCE039}" srcOrd="2" destOrd="0" presId="urn:microsoft.com/office/officeart/2005/8/layout/radial6"/>
    <dgm:cxn modelId="{1AF597D7-9C1B-445A-85D3-36BD5CC80776}" type="presParOf" srcId="{0642B0F7-BB32-4EF4-806A-AE85BF077CBC}" destId="{30FB2173-0CBC-45CE-A975-4AFF06A778EC}" srcOrd="3" destOrd="0" presId="urn:microsoft.com/office/officeart/2005/8/layout/radial6"/>
    <dgm:cxn modelId="{80B60BF7-D40F-45FB-8B47-0E9666A7BE86}" type="presParOf" srcId="{0642B0F7-BB32-4EF4-806A-AE85BF077CBC}" destId="{D802FC2F-4F9C-44E7-9A74-93D859A94AB5}" srcOrd="4" destOrd="0" presId="urn:microsoft.com/office/officeart/2005/8/layout/radial6"/>
    <dgm:cxn modelId="{FE338EDA-5A3B-4EF9-98CC-654DC521DF32}" type="presParOf" srcId="{0642B0F7-BB32-4EF4-806A-AE85BF077CBC}" destId="{069F5C78-16B0-4F1C-800F-D3954DFF3DB1}" srcOrd="5" destOrd="0" presId="urn:microsoft.com/office/officeart/2005/8/layout/radial6"/>
    <dgm:cxn modelId="{0686CFE2-0ADE-4076-BD91-1E10EE7FE5AD}" type="presParOf" srcId="{0642B0F7-BB32-4EF4-806A-AE85BF077CBC}" destId="{A30C44C2-18A6-4E69-AB5B-BD84112FB2D1}" srcOrd="6" destOrd="0" presId="urn:microsoft.com/office/officeart/2005/8/layout/radial6"/>
    <dgm:cxn modelId="{C6157213-6BC0-4C9D-8171-6878B2653152}" type="presParOf" srcId="{0642B0F7-BB32-4EF4-806A-AE85BF077CBC}" destId="{11CCA938-894C-4CE9-8033-0863964EB0A3}" srcOrd="7" destOrd="0" presId="urn:microsoft.com/office/officeart/2005/8/layout/radial6"/>
    <dgm:cxn modelId="{3F9D1E60-F799-4187-983C-64005A4FE804}" type="presParOf" srcId="{0642B0F7-BB32-4EF4-806A-AE85BF077CBC}" destId="{2419A817-4009-46CB-8758-F4FFF4FE7F0E}" srcOrd="8" destOrd="0" presId="urn:microsoft.com/office/officeart/2005/8/layout/radial6"/>
    <dgm:cxn modelId="{EE9129A7-1225-492D-8756-D17FA7C29001}" type="presParOf" srcId="{0642B0F7-BB32-4EF4-806A-AE85BF077CBC}" destId="{1CD65487-A27F-4555-9A29-15083CFFBBF9}" srcOrd="9" destOrd="0" presId="urn:microsoft.com/office/officeart/2005/8/layout/radial6"/>
    <dgm:cxn modelId="{FE2324D5-DC51-44DC-8A68-EC4816717F7A}" type="presParOf" srcId="{0642B0F7-BB32-4EF4-806A-AE85BF077CBC}" destId="{75722369-7D85-4383-BD42-BF105E214BA6}" srcOrd="10" destOrd="0" presId="urn:microsoft.com/office/officeart/2005/8/layout/radial6"/>
    <dgm:cxn modelId="{38D1686A-30CE-4421-A8A3-07503B40F1E7}" type="presParOf" srcId="{0642B0F7-BB32-4EF4-806A-AE85BF077CBC}" destId="{FC0CADCD-198D-41EB-9A8D-13DE8FBA4C86}" srcOrd="11" destOrd="0" presId="urn:microsoft.com/office/officeart/2005/8/layout/radial6"/>
    <dgm:cxn modelId="{A4A2B752-704B-43E9-A27D-25CD5DF3D0F7}" type="presParOf" srcId="{0642B0F7-BB32-4EF4-806A-AE85BF077CBC}" destId="{FCBB2837-5DB7-4A5C-A068-5A9BCBA034A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B511B-FFBB-457F-A4A9-6BCE04C2E6AB}">
      <dsp:nvSpPr>
        <dsp:cNvPr id="0" name=""/>
        <dsp:cNvSpPr/>
      </dsp:nvSpPr>
      <dsp:spPr>
        <a:xfrm>
          <a:off x="5873" y="934304"/>
          <a:ext cx="1895905" cy="189590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84080A-AB2D-47DD-A26E-B82ED5E7CA19}">
      <dsp:nvSpPr>
        <dsp:cNvPr id="0" name=""/>
        <dsp:cNvSpPr/>
      </dsp:nvSpPr>
      <dsp:spPr>
        <a:xfrm>
          <a:off x="3846" y="2585221"/>
          <a:ext cx="1895905" cy="1895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國外小型經銷商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要求較長的付款期限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要求快速的交貨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訂單金額小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產品項目超過上千種</a:t>
          </a:r>
        </a:p>
      </dsp:txBody>
      <dsp:txXfrm>
        <a:off x="59375" y="2640750"/>
        <a:ext cx="1784847" cy="1784847"/>
      </dsp:txXfrm>
    </dsp:sp>
    <dsp:sp modelId="{9F6194BF-0E4C-4C4A-9268-22BDABCA45D4}">
      <dsp:nvSpPr>
        <dsp:cNvPr id="0" name=""/>
        <dsp:cNvSpPr/>
      </dsp:nvSpPr>
      <dsp:spPr>
        <a:xfrm>
          <a:off x="2282975" y="2291149"/>
          <a:ext cx="365193" cy="455559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 dirty="0"/>
        </a:p>
      </dsp:txBody>
      <dsp:txXfrm>
        <a:off x="2282975" y="2382261"/>
        <a:ext cx="255635" cy="273335"/>
      </dsp:txXfrm>
    </dsp:sp>
    <dsp:sp modelId="{4ACF1CCD-6681-41E3-A5E2-8E78870ADBE2}">
      <dsp:nvSpPr>
        <dsp:cNvPr id="0" name=""/>
        <dsp:cNvSpPr/>
      </dsp:nvSpPr>
      <dsp:spPr>
        <a:xfrm>
          <a:off x="2945189" y="934304"/>
          <a:ext cx="1895905" cy="189590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3F5AF-BA01-4CCB-8846-D37FEB495B9D}">
      <dsp:nvSpPr>
        <dsp:cNvPr id="0" name=""/>
        <dsp:cNvSpPr/>
      </dsp:nvSpPr>
      <dsp:spPr>
        <a:xfrm>
          <a:off x="2944659" y="2585221"/>
          <a:ext cx="1895905" cy="1895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貿易商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產品定位</a:t>
          </a:r>
          <a:r>
            <a:rPr lang="en-US" altLang="zh-TW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中高市場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密切的客戶關係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較高的庫存水位</a:t>
          </a:r>
        </a:p>
      </dsp:txBody>
      <dsp:txXfrm>
        <a:off x="3000188" y="2640750"/>
        <a:ext cx="1784847" cy="1784847"/>
      </dsp:txXfrm>
    </dsp:sp>
    <dsp:sp modelId="{873CD076-9882-4FFF-BFB9-95AA1E99D389}">
      <dsp:nvSpPr>
        <dsp:cNvPr id="0" name=""/>
        <dsp:cNvSpPr/>
      </dsp:nvSpPr>
      <dsp:spPr>
        <a:xfrm>
          <a:off x="5223785" y="2291149"/>
          <a:ext cx="365193" cy="455559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/>
        </a:p>
      </dsp:txBody>
      <dsp:txXfrm>
        <a:off x="5223785" y="2382261"/>
        <a:ext cx="255635" cy="273335"/>
      </dsp:txXfrm>
    </dsp:sp>
    <dsp:sp modelId="{8909A4DB-E166-4631-B69C-09353114CD73}">
      <dsp:nvSpPr>
        <dsp:cNvPr id="0" name=""/>
        <dsp:cNvSpPr/>
      </dsp:nvSpPr>
      <dsp:spPr>
        <a:xfrm>
          <a:off x="5884505" y="934304"/>
          <a:ext cx="1895905" cy="189590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40D9F0-1B32-49BE-B54C-A99C4C7019CB}">
      <dsp:nvSpPr>
        <dsp:cNvPr id="0" name=""/>
        <dsp:cNvSpPr/>
      </dsp:nvSpPr>
      <dsp:spPr>
        <a:xfrm>
          <a:off x="5771481" y="2585221"/>
          <a:ext cx="2123888" cy="18959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小型工廠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須應付小量多樣的生產，生產成本較高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300" b="1" kern="12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生產規模小，訂單不穩</a:t>
          </a:r>
        </a:p>
      </dsp:txBody>
      <dsp:txXfrm>
        <a:off x="5827010" y="2640750"/>
        <a:ext cx="2012830" cy="1784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B98B3D-DE9A-432E-B33F-FD792AD9AA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3091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008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7477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5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080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533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0218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98B3D-DE9A-432E-B33F-FD792AD9AA69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456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 noChangeArrowheads="1"/>
          </p:cNvSpPr>
          <p:nvPr/>
        </p:nvSpPr>
        <p:spPr bwMode="white">
          <a:xfrm>
            <a:off x="6312331" y="0"/>
            <a:ext cx="2822234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>
            <a:off x="6109039" y="0"/>
            <a:ext cx="1254127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5962990" y="0"/>
            <a:ext cx="1146174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550" y="1873584"/>
            <a:ext cx="4800600" cy="2560320"/>
          </a:xfrm>
        </p:spPr>
        <p:txBody>
          <a:bodyPr rtlCol="0" anchor="b">
            <a:normAutofit/>
          </a:bodyPr>
          <a:lstStyle>
            <a:lvl1pPr algn="l">
              <a:defRPr sz="3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550" y="4572000"/>
            <a:ext cx="4800600" cy="1600200"/>
          </a:xfrm>
        </p:spPr>
        <p:txBody>
          <a:bodyPr rtlCol="0"/>
          <a:lstStyle>
            <a:lvl1pPr marL="0" indent="0" algn="l">
              <a:spcBef>
                <a:spcPts val="900"/>
              </a:spcBef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908" y="5331795"/>
            <a:ext cx="3067050" cy="1495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154342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5"/>
          <p:cNvSpPr>
            <a:spLocks noChangeArrowheads="1"/>
          </p:cNvSpPr>
          <p:nvPr/>
        </p:nvSpPr>
        <p:spPr bwMode="white">
          <a:xfrm>
            <a:off x="7216776" y="0"/>
            <a:ext cx="1927224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手繪多邊形 6"/>
          <p:cNvSpPr>
            <a:spLocks/>
          </p:cNvSpPr>
          <p:nvPr/>
        </p:nvSpPr>
        <p:spPr bwMode="auto">
          <a:xfrm>
            <a:off x="6927849" y="0"/>
            <a:ext cx="1254127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手繪多邊形 7"/>
          <p:cNvSpPr>
            <a:spLocks/>
          </p:cNvSpPr>
          <p:nvPr/>
        </p:nvSpPr>
        <p:spPr bwMode="auto">
          <a:xfrm>
            <a:off x="6880225" y="0"/>
            <a:ext cx="1095374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手繪多邊形 7"/>
          <p:cNvSpPr>
            <a:spLocks/>
          </p:cNvSpPr>
          <p:nvPr/>
        </p:nvSpPr>
        <p:spPr bwMode="auto">
          <a:xfrm>
            <a:off x="6880225" y="0"/>
            <a:ext cx="1095374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49" y="2914650"/>
            <a:ext cx="6035040" cy="1557338"/>
          </a:xfrm>
        </p:spPr>
        <p:txBody>
          <a:bodyPr rtlCol="0" anchor="b">
            <a:normAutofit/>
          </a:bodyPr>
          <a:lstStyle>
            <a:lvl1pPr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48" y="4589464"/>
            <a:ext cx="6035039" cy="1011237"/>
          </a:xfrm>
        </p:spPr>
        <p:txBody>
          <a:bodyPr rtlCol="0"/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181316358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971550" y="1828800"/>
            <a:ext cx="3429000" cy="43434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4743450" y="1828800"/>
            <a:ext cx="3429000" cy="4343401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0763914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7200900" cy="103685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50" y="1828800"/>
            <a:ext cx="3429000" cy="850392"/>
          </a:xfrm>
        </p:spPr>
        <p:txBody>
          <a:bodyPr rtlCol="0" anchor="ctr">
            <a:normAutofit/>
          </a:bodyPr>
          <a:lstStyle>
            <a:lvl1pPr marL="0" indent="0">
              <a:buNone/>
              <a:defRPr sz="1950" b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971550" y="2705100"/>
            <a:ext cx="3429000" cy="34671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4743450" y="1828801"/>
            <a:ext cx="3429000" cy="847725"/>
          </a:xfrm>
        </p:spPr>
        <p:txBody>
          <a:bodyPr rtlCol="0" anchor="ctr">
            <a:normAutofit/>
          </a:bodyPr>
          <a:lstStyle>
            <a:lvl1pPr marL="0" indent="0">
              <a:buNone/>
              <a:defRPr sz="1950" b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4743450" y="2705100"/>
            <a:ext cx="3429000" cy="34671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8490433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77FFC0BC-81BD-4141-8751-330E2A109D8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0751971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EC73E707-19BB-4B4F-9F43-1993813D4C8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2998156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3546157" y="1828800"/>
            <a:ext cx="4594860" cy="4343400"/>
          </a:xfrm>
        </p:spPr>
        <p:txBody>
          <a:bodyPr rtlCol="0">
            <a:normAutofit/>
          </a:bodyPr>
          <a:lstStyle>
            <a:lvl1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1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35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971551" y="1828800"/>
            <a:ext cx="2255384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900"/>
              </a:spcBef>
              <a:buNone/>
              <a:defRPr sz="1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zh-TW" altLang="en-US" dirty="0"/>
              <a:t>按一下以編輯母片文樣式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BBDF0DF-AEAF-4A30-9EED-5793C12A1F07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2323330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7200900" cy="1036850"/>
          </a:xfrm>
        </p:spPr>
        <p:txBody>
          <a:bodyPr rtlCol="0" anchor="b"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3543300" y="1828801"/>
            <a:ext cx="462915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 hasCustomPrompt="1"/>
          </p:nvPr>
        </p:nvSpPr>
        <p:spPr>
          <a:xfrm>
            <a:off x="971551" y="1828800"/>
            <a:ext cx="2255384" cy="43434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900"/>
              </a:spcBef>
              <a:buNone/>
              <a:defRPr sz="15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zh-TW" altLang="en-US" dirty="0"/>
              <a:t>按一下以編輯母片文樣式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E9E27448-E5D7-4842-9F84-04259AF160C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5188061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invGray">
          <a:xfrm>
            <a:off x="971550" y="5257800"/>
            <a:ext cx="3429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 bwMode="invGray">
          <a:xfrm>
            <a:off x="4743449" y="5257800"/>
            <a:ext cx="3429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1550" y="5257801"/>
            <a:ext cx="3429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43449" y="5257801"/>
            <a:ext cx="3429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7200900" cy="1036850"/>
          </a:xfrm>
        </p:spPr>
        <p:txBody>
          <a:bodyPr rtlCol="0" anchor="b"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973836" y="1828802"/>
            <a:ext cx="3429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 bwMode="invGray">
          <a:xfrm>
            <a:off x="1028455" y="5333098"/>
            <a:ext cx="3315189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35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8" name="圖片預留位置 2" descr="要新增影像的空白預留位置。按一下預留位置，然後選取您要新增的影像"/>
          <p:cNvSpPr>
            <a:spLocks noGrp="1"/>
          </p:cNvSpPr>
          <p:nvPr>
            <p:ph type="pic" idx="13"/>
          </p:nvPr>
        </p:nvSpPr>
        <p:spPr>
          <a:xfrm>
            <a:off x="4743450" y="1828802"/>
            <a:ext cx="3429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13" name="文字預留位置 3"/>
          <p:cNvSpPr>
            <a:spLocks noGrp="1"/>
          </p:cNvSpPr>
          <p:nvPr>
            <p:ph type="body" sz="half" idx="14"/>
          </p:nvPr>
        </p:nvSpPr>
        <p:spPr bwMode="invGray">
          <a:xfrm>
            <a:off x="4809716" y="5333098"/>
            <a:ext cx="3315189" cy="839102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135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6983697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F2C07E2B-691B-4BCC-877C-49927C72845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6082434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 rot="5400000">
            <a:off x="4814888" y="2528888"/>
            <a:ext cx="6858000" cy="1800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 rot="5400000">
            <a:off x="3891173" y="3398183"/>
            <a:ext cx="6858000" cy="616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 rot="5400000">
            <a:off x="3831460" y="3398183"/>
            <a:ext cx="6858000" cy="616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403489" y="685800"/>
            <a:ext cx="774954" cy="5486400"/>
          </a:xfrm>
        </p:spPr>
        <p:txBody>
          <a:bodyPr vert="eaVert"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971550" y="685800"/>
            <a:ext cx="5982566" cy="5486400"/>
          </a:xfrm>
        </p:spPr>
        <p:txBody>
          <a:bodyPr vert="eaVert"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D206985-22B5-4881-8682-A8FAEFA96D7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2937405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550" y="1873584"/>
            <a:ext cx="4800600" cy="2560320"/>
          </a:xfrm>
        </p:spPr>
        <p:txBody>
          <a:bodyPr rtlCol="0" anchor="b">
            <a:normAutofit/>
          </a:bodyPr>
          <a:lstStyle>
            <a:lvl1pPr algn="l">
              <a:defRPr sz="3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550" y="4572000"/>
            <a:ext cx="4800600" cy="1600200"/>
          </a:xfrm>
        </p:spPr>
        <p:txBody>
          <a:bodyPr rtlCol="0"/>
          <a:lstStyle>
            <a:lvl1pPr marL="0" indent="0" algn="l">
              <a:spcBef>
                <a:spcPts val="900"/>
              </a:spcBef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676328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5717589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2590800" cy="1762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991939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5717589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139" y="0"/>
            <a:ext cx="2457450" cy="1866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08956674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49" y="255134"/>
            <a:ext cx="7920931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3980"/>
            <a:ext cx="2483768" cy="16740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150" y="1485946"/>
            <a:ext cx="1773850" cy="18710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86959381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3" y="255134"/>
            <a:ext cx="7116057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560" y="-130939"/>
            <a:ext cx="1983853" cy="1872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08863185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55134"/>
            <a:ext cx="7116056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25"/>
          <a:stretch/>
        </p:blipFill>
        <p:spPr>
          <a:xfrm>
            <a:off x="7420211" y="0"/>
            <a:ext cx="1699994" cy="2016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7146831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55134"/>
            <a:ext cx="6323968" cy="1036850"/>
          </a:xfrm>
        </p:spPr>
        <p:txBody>
          <a:bodyPr rtlCol="0">
            <a:noAutofit/>
          </a:bodyPr>
          <a:lstStyle>
            <a:lvl1pPr>
              <a:defRPr sz="6000" b="1">
                <a:latin typeface="華康中圓體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 dirty="0"/>
              <a:t>按一下以編輯母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dirty="0"/>
              <a:t>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2712815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圖片的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5"/>
          <p:cNvSpPr>
            <a:spLocks noChangeArrowheads="1"/>
          </p:cNvSpPr>
          <p:nvPr/>
        </p:nvSpPr>
        <p:spPr bwMode="white">
          <a:xfrm>
            <a:off x="4905377" y="0"/>
            <a:ext cx="4238622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手繪多邊形 6"/>
          <p:cNvSpPr>
            <a:spLocks/>
          </p:cNvSpPr>
          <p:nvPr/>
        </p:nvSpPr>
        <p:spPr bwMode="auto">
          <a:xfrm>
            <a:off x="4692651" y="0"/>
            <a:ext cx="1254127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手繪多邊形 7"/>
          <p:cNvSpPr>
            <a:spLocks/>
          </p:cNvSpPr>
          <p:nvPr/>
        </p:nvSpPr>
        <p:spPr bwMode="auto">
          <a:xfrm>
            <a:off x="4546602" y="0"/>
            <a:ext cx="1146174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551" y="1873584"/>
            <a:ext cx="3840480" cy="2560320"/>
          </a:xfrm>
        </p:spPr>
        <p:txBody>
          <a:bodyPr rtlCol="0" anchor="b">
            <a:normAutofit/>
          </a:bodyPr>
          <a:lstStyle>
            <a:lvl1pPr algn="l">
              <a:defRPr sz="3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15" name="圖片預留位置 14" descr="要新增影像的空白預留位置。按一下預留位置，然後選取您要新增的影像"/>
          <p:cNvSpPr>
            <a:spLocks noGrp="1"/>
          </p:cNvSpPr>
          <p:nvPr>
            <p:ph type="pic" sz="quarter" idx="10"/>
          </p:nvPr>
        </p:nvSpPr>
        <p:spPr>
          <a:xfrm>
            <a:off x="5057777" y="0"/>
            <a:ext cx="4086223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551" y="4572000"/>
            <a:ext cx="3840480" cy="1600200"/>
          </a:xfrm>
        </p:spPr>
        <p:txBody>
          <a:bodyPr rtlCol="0"/>
          <a:lstStyle>
            <a:lvl1pPr marL="0" indent="0" algn="l">
              <a:buNone/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579222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1371601"/>
            <a:ext cx="9144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443007"/>
            <a:ext cx="9144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971550" y="255134"/>
            <a:ext cx="72009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971550" y="1828800"/>
            <a:ext cx="72009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971550" y="6374999"/>
            <a:ext cx="468240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en-US" altLang="zh-TW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5843587" y="6374999"/>
            <a:ext cx="111052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7143750" y="6374999"/>
            <a:ext cx="10287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303F764-00A9-45A3-BF81-21FAB3812464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028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16" r:id="rId2"/>
    <p:sldLayoutId id="2147483715" r:id="rId3"/>
    <p:sldLayoutId id="2147483675" r:id="rId4"/>
    <p:sldLayoutId id="2147483711" r:id="rId5"/>
    <p:sldLayoutId id="2147483712" r:id="rId6"/>
    <p:sldLayoutId id="2147483713" r:id="rId7"/>
    <p:sldLayoutId id="2147483714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  <p:sldLayoutId id="2147483686" r:id="rId19"/>
  </p:sldLayoutIdLst>
  <p:transition spd="slow">
    <p:wipe dir="r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05740" indent="-205740" algn="l" defTabSz="68580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41148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61722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82296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99441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16586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80210" indent="-17145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2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95630"/>
            <a:ext cx="9144000" cy="1398604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</a:rPr>
              <a:t>某貿易公司導入</a:t>
            </a:r>
            <a:r>
              <a:rPr lang="en-US" altLang="zh-TW" sz="5400" b="1" dirty="0">
                <a:solidFill>
                  <a:schemeClr val="bg2">
                    <a:lumMod val="10000"/>
                  </a:schemeClr>
                </a:solidFill>
              </a:rPr>
              <a:t>BI</a:t>
            </a:r>
            <a:r>
              <a:rPr lang="zh-TW" altLang="en-US" sz="5400" b="1" dirty="0">
                <a:solidFill>
                  <a:schemeClr val="bg2">
                    <a:lumMod val="10000"/>
                  </a:schemeClr>
                </a:solidFill>
              </a:rPr>
              <a:t>專案分析</a:t>
            </a:r>
            <a:endParaRPr lang="en-US" altLang="zh-TW" sz="5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78050" y="3168650"/>
            <a:ext cx="5416550" cy="23368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TW" altLang="en-US" sz="2600" b="1" dirty="0">
                <a:solidFill>
                  <a:schemeClr val="bg2">
                    <a:lumMod val="10000"/>
                  </a:schemeClr>
                </a:solidFill>
              </a:rPr>
              <a:t>授課教授： 呂瑞麟教授</a:t>
            </a:r>
            <a:endParaRPr lang="en-US" altLang="zh-TW" sz="26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600" b="1" dirty="0">
                <a:solidFill>
                  <a:schemeClr val="bg2">
                    <a:lumMod val="10000"/>
                  </a:schemeClr>
                </a:solidFill>
              </a:rPr>
              <a:t>學        生： 黃晉育  </a:t>
            </a:r>
            <a:r>
              <a:rPr lang="en-US" altLang="zh-TW" sz="2600" b="1" dirty="0">
                <a:solidFill>
                  <a:schemeClr val="bg2">
                    <a:lumMod val="10000"/>
                  </a:schemeClr>
                </a:solidFill>
              </a:rPr>
              <a:t>5106029004</a:t>
            </a:r>
          </a:p>
          <a:p>
            <a:pPr marL="0" indent="0">
              <a:buNone/>
            </a:pPr>
            <a:r>
              <a:rPr lang="zh-TW" altLang="en-US" sz="2600" b="1" dirty="0">
                <a:solidFill>
                  <a:schemeClr val="bg2">
                    <a:lumMod val="10000"/>
                  </a:schemeClr>
                </a:solidFill>
              </a:rPr>
              <a:t>　　　         史志傑  </a:t>
            </a:r>
            <a:r>
              <a:rPr lang="en-US" altLang="zh-TW" sz="2600" b="1" dirty="0">
                <a:solidFill>
                  <a:schemeClr val="bg2">
                    <a:lumMod val="10000"/>
                  </a:schemeClr>
                </a:solidFill>
              </a:rPr>
              <a:t>5106029007</a:t>
            </a:r>
          </a:p>
          <a:p>
            <a:pPr marL="0" indent="0">
              <a:buNone/>
            </a:pPr>
            <a:r>
              <a:rPr lang="zh-TW" altLang="en-US" sz="2600" b="1" dirty="0">
                <a:solidFill>
                  <a:schemeClr val="bg2">
                    <a:lumMod val="10000"/>
                  </a:schemeClr>
                </a:solidFill>
              </a:rPr>
              <a:t>                     張瑾軒  </a:t>
            </a:r>
            <a:r>
              <a:rPr lang="en-US" altLang="zh-TW" sz="2600" b="1" dirty="0">
                <a:solidFill>
                  <a:schemeClr val="bg2">
                    <a:lumMod val="10000"/>
                  </a:schemeClr>
                </a:solidFill>
              </a:rPr>
              <a:t>5106029013</a:t>
            </a:r>
            <a:endParaRPr lang="en-US" altLang="zh-TW" dirty="0">
              <a:solidFill>
                <a:schemeClr val="tx2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450" y="5067300"/>
            <a:ext cx="2552700" cy="17907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文字方塊 2"/>
          <p:cNvSpPr txBox="1"/>
          <p:nvPr/>
        </p:nvSpPr>
        <p:spPr>
          <a:xfrm>
            <a:off x="-11113" y="799745"/>
            <a:ext cx="54000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中圓體"/>
              </a:rPr>
              <a:t>資訊策略與管理期末報告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300" y="4813299"/>
            <a:ext cx="2438400" cy="18764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962" y="457199"/>
            <a:ext cx="2556000" cy="13314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文字方塊 7"/>
          <p:cNvSpPr txBox="1"/>
          <p:nvPr/>
        </p:nvSpPr>
        <p:spPr>
          <a:xfrm>
            <a:off x="-11113" y="153415"/>
            <a:ext cx="177641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中圓體"/>
              </a:rPr>
              <a:t>第七組</a:t>
            </a:r>
            <a:endParaRPr lang="zh-TW" altLang="en-U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華康中圓體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07504" y="255134"/>
            <a:ext cx="9036495" cy="1036850"/>
          </a:xfrm>
        </p:spPr>
        <p:txBody>
          <a:bodyPr/>
          <a:lstStyle/>
          <a:p>
            <a:r>
              <a:rPr lang="zh-TW" altLang="en-US" dirty="0">
                <a:latin typeface="微軟正黑體" pitchFamily="34" charset="-120"/>
              </a:rPr>
              <a:t>專案背景</a:t>
            </a:r>
            <a:r>
              <a:rPr lang="en-US" altLang="zh-TW" sz="4000" b="0" dirty="0"/>
              <a:t>(3/3)</a:t>
            </a:r>
            <a:r>
              <a:rPr lang="en-US" altLang="zh-TW" sz="4000" dirty="0">
                <a:latin typeface="微軟正黑體" pitchFamily="34" charset="-120"/>
              </a:rPr>
              <a:t>-</a:t>
            </a:r>
            <a:r>
              <a:rPr lang="zh-TW" altLang="en-US" sz="4400" dirty="0"/>
              <a:t>目的</a:t>
            </a:r>
            <a:endParaRPr lang="zh-TW" altLang="en-US" sz="48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342043"/>
              </p:ext>
            </p:extLst>
          </p:nvPr>
        </p:nvGraphicFramePr>
        <p:xfrm>
          <a:off x="827584" y="1916832"/>
          <a:ext cx="756084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向右箭號 2"/>
          <p:cNvSpPr/>
          <p:nvPr/>
        </p:nvSpPr>
        <p:spPr>
          <a:xfrm rot="10800000">
            <a:off x="2488643" y="3517311"/>
            <a:ext cx="432000" cy="43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 rot="10800000">
            <a:off x="5981364" y="3517311"/>
            <a:ext cx="432000" cy="43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859077" y="242735"/>
            <a:ext cx="326243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zh-TW" altLang="en-US" sz="300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維持公司競爭力</a:t>
            </a:r>
            <a:endParaRPr lang="en-US" altLang="zh-TW" sz="30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r>
              <a:rPr lang="zh-TW" altLang="en-US" sz="300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強化公司存在價值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811328" y="1698698"/>
            <a:ext cx="6052512" cy="1411899"/>
          </a:xfrm>
          <a:prstGeom prst="rect">
            <a:avLst/>
          </a:prstGeom>
          <a:solidFill>
            <a:srgbClr val="92D050"/>
          </a:solidFill>
          <a:ln w="57150">
            <a:solidFill>
              <a:srgbClr val="0000CC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zh-TW" altLang="en-US" sz="2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總經理招開高階主管會議，最後決定引進</a:t>
            </a:r>
            <a:endParaRPr lang="en-US" altLang="zh-TW" sz="2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</a:pPr>
            <a:r>
              <a:rPr lang="zh-TW" altLang="en-US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商業智能</a:t>
            </a:r>
            <a:r>
              <a:rPr lang="en-US" altLang="zh-TW" sz="2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(BI</a:t>
            </a:r>
            <a:r>
              <a:rPr lang="en-US" altLang="zh-TW" sz="24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4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en-US" altLang="zh-TW" sz="2400" cap="none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usiness </a:t>
            </a:r>
            <a:r>
              <a:rPr lang="en-US" altLang="zh-TW" sz="2400" cap="none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Intelligence</a:t>
            </a:r>
            <a:r>
              <a:rPr lang="en-US" altLang="zh-TW" sz="2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</a:pPr>
            <a:r>
              <a:rPr lang="zh-TW" altLang="en-US" sz="2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取代公司原先較為單純的庫存管理系統</a:t>
            </a:r>
          </a:p>
        </p:txBody>
      </p:sp>
    </p:spTree>
    <p:extLst>
      <p:ext uri="{BB962C8B-B14F-4D97-AF65-F5344CB8AC3E}">
        <p14:creationId xmlns:p14="http://schemas.microsoft.com/office/powerpoint/2010/main" val="17206416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047" y="147918"/>
            <a:ext cx="8828801" cy="995082"/>
          </a:xfrm>
        </p:spPr>
        <p:txBody>
          <a:bodyPr/>
          <a:lstStyle/>
          <a:p>
            <a:r>
              <a:rPr lang="zh-TW" altLang="en-US" sz="4800" dirty="0"/>
              <a:t>導入專案前之自我盤點及勾稽</a:t>
            </a:r>
            <a:r>
              <a:rPr lang="en-US" altLang="zh-TW" sz="2800" dirty="0"/>
              <a:t>(1/3)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372842"/>
              </p:ext>
            </p:extLst>
          </p:nvPr>
        </p:nvGraphicFramePr>
        <p:xfrm>
          <a:off x="242048" y="1569156"/>
          <a:ext cx="8713694" cy="5140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15494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046" y="147918"/>
            <a:ext cx="8901953" cy="995082"/>
          </a:xfrm>
        </p:spPr>
        <p:txBody>
          <a:bodyPr/>
          <a:lstStyle/>
          <a:p>
            <a:r>
              <a:rPr lang="zh-TW" altLang="en-US" sz="4800" dirty="0"/>
              <a:t>導入專案前之自我盤點及勾稽</a:t>
            </a:r>
            <a:r>
              <a:rPr lang="en-US" altLang="zh-TW" sz="2800" dirty="0"/>
              <a:t>(2/3)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203219"/>
              </p:ext>
            </p:extLst>
          </p:nvPr>
        </p:nvGraphicFramePr>
        <p:xfrm>
          <a:off x="242046" y="1591734"/>
          <a:ext cx="8713695" cy="490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29422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047" y="147918"/>
            <a:ext cx="8901953" cy="995082"/>
          </a:xfrm>
        </p:spPr>
        <p:txBody>
          <a:bodyPr/>
          <a:lstStyle/>
          <a:p>
            <a:r>
              <a:rPr lang="zh-TW" altLang="en-US" sz="4800" dirty="0"/>
              <a:t>導入專案前之自我盤點及勾稽</a:t>
            </a:r>
            <a:r>
              <a:rPr lang="en-US" altLang="zh-TW" sz="2800" dirty="0"/>
              <a:t>(3/3)</a:t>
            </a:r>
            <a:endParaRPr lang="zh-TW" altLang="en-US" sz="4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629301"/>
              </p:ext>
            </p:extLst>
          </p:nvPr>
        </p:nvGraphicFramePr>
        <p:xfrm>
          <a:off x="242047" y="1557867"/>
          <a:ext cx="8673353" cy="4869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6350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F612A6-3DB5-4908-ABD3-C59675CB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255134"/>
            <a:ext cx="7200801" cy="1036850"/>
          </a:xfrm>
        </p:spPr>
        <p:txBody>
          <a:bodyPr/>
          <a:lstStyle/>
          <a:p>
            <a:r>
              <a:rPr lang="zh-TW" altLang="en-US" dirty="0"/>
              <a:t>策略分析</a:t>
            </a:r>
            <a:r>
              <a:rPr lang="en-US" altLang="zh-TW" sz="3600" b="0" dirty="0"/>
              <a:t>(1/5</a:t>
            </a:r>
            <a:r>
              <a:rPr lang="en-US" altLang="zh-TW" sz="3600" b="0" dirty="0">
                <a:latin typeface="微軟正黑體" panose="020B0604030504040204" pitchFamily="34" charset="-120"/>
              </a:rPr>
              <a:t>)</a:t>
            </a:r>
            <a:r>
              <a:rPr lang="en-US" altLang="zh-TW" sz="3600" dirty="0">
                <a:latin typeface="微軟正黑體" panose="020B0604030504040204" pitchFamily="34" charset="-120"/>
              </a:rPr>
              <a:t>-</a:t>
            </a:r>
            <a:r>
              <a:rPr lang="zh-TW" altLang="en-US" sz="4400" dirty="0">
                <a:latin typeface="微軟正黑體" panose="020B0604030504040204" pitchFamily="34" charset="-120"/>
              </a:rPr>
              <a:t>公司策略</a:t>
            </a:r>
          </a:p>
        </p:txBody>
      </p:sp>
      <p:grpSp>
        <p:nvGrpSpPr>
          <p:cNvPr id="32" name="群組 31">
            <a:extLst>
              <a:ext uri="{FF2B5EF4-FFF2-40B4-BE49-F238E27FC236}">
                <a16:creationId xmlns:a16="http://schemas.microsoft.com/office/drawing/2014/main" xmlns="" id="{2A50B515-8C41-45B2-B00D-F18F65D65C91}"/>
              </a:ext>
            </a:extLst>
          </p:cNvPr>
          <p:cNvGrpSpPr/>
          <p:nvPr/>
        </p:nvGrpSpPr>
        <p:grpSpPr>
          <a:xfrm>
            <a:off x="4788024" y="1757191"/>
            <a:ext cx="4274488" cy="4836744"/>
            <a:chOff x="2283561" y="1766122"/>
            <a:chExt cx="2535324" cy="4836744"/>
          </a:xfrm>
        </p:grpSpPr>
        <p:sp>
          <p:nvSpPr>
            <p:cNvPr id="7" name="AutoShape 6">
              <a:extLst>
                <a:ext uri="{FF2B5EF4-FFF2-40B4-BE49-F238E27FC236}">
                  <a16:creationId xmlns:a16="http://schemas.microsoft.com/office/drawing/2014/main" xmlns="" id="{62986F80-D10F-49A0-A435-6AEC0FFFA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318" y="1772816"/>
              <a:ext cx="2530567" cy="4830050"/>
            </a:xfrm>
            <a:prstGeom prst="homePlate">
              <a:avLst>
                <a:gd name="adj" fmla="val 25000"/>
              </a:avLst>
            </a:prstGeom>
            <a:solidFill>
              <a:srgbClr val="F0B590"/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r>
                <a:rPr lang="en-US" altLang="ja-JP" sz="2800" dirty="0">
                  <a:ea typeface="標楷體" panose="03000509000000000000" pitchFamily="65" charset="-120"/>
                </a:rPr>
                <a:t>STEP</a:t>
              </a:r>
              <a:r>
                <a:rPr lang="en-US" altLang="zh-TW" sz="2800" dirty="0">
                  <a:ea typeface="標楷體" panose="03000509000000000000" pitchFamily="65" charset="-120"/>
                </a:rPr>
                <a:t>2</a:t>
              </a:r>
              <a:endParaRPr lang="en-US" altLang="zh-TW" sz="2400" dirty="0">
                <a:ea typeface="標楷體" panose="03000509000000000000" pitchFamily="65" charset="-120"/>
              </a:endParaRPr>
            </a:p>
            <a:p>
              <a:endPara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進行的全套庫存管理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並將買方、該公司及工廠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納入庫存管理體系：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b="1" u="sng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建立上中下游的安全庫存水位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zh-TW" altLang="en-US" dirty="0"/>
                <a:t>  </a:t>
              </a:r>
              <a:r>
                <a:rPr lang="zh-TW" altLang="en-US" b="1" u="sng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減少不必要庫存浪費</a:t>
              </a:r>
              <a:endParaRPr lang="en-US" altLang="zh-TW" b="1" u="sng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更機動彈性調整出貨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en-US" altLang="zh-TW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透過銷售資料分析，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預估</a:t>
              </a:r>
              <a:r>
                <a:rPr lang="en-US" altLang="zh-TW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個月後的出貨，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12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提供給工廠備料依據</a:t>
              </a:r>
              <a:endParaRPr lang="en-US" altLang="ja-JP" sz="2800" dirty="0">
                <a:ea typeface="標楷體" panose="03000509000000000000" pitchFamily="65" charset="-120"/>
              </a:endParaRPr>
            </a:p>
          </p:txBody>
        </p:sp>
        <p:grpSp>
          <p:nvGrpSpPr>
            <p:cNvPr id="16" name="Group 12">
              <a:extLst>
                <a:ext uri="{FF2B5EF4-FFF2-40B4-BE49-F238E27FC236}">
                  <a16:creationId xmlns:a16="http://schemas.microsoft.com/office/drawing/2014/main" xmlns="" id="{A7EEB881-FE84-4705-AD80-F92789FA38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3561" y="1766122"/>
              <a:ext cx="1936360" cy="704850"/>
              <a:chOff x="657" y="2893"/>
              <a:chExt cx="1185" cy="590"/>
            </a:xfrm>
          </p:grpSpPr>
          <p:sp>
            <p:nvSpPr>
              <p:cNvPr id="17" name="AutoShape 13">
                <a:extLst>
                  <a:ext uri="{FF2B5EF4-FFF2-40B4-BE49-F238E27FC236}">
                    <a16:creationId xmlns:a16="http://schemas.microsoft.com/office/drawing/2014/main" xmlns="" id="{53A52C57-7C0B-4A28-BFD6-9966EAF785F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7" y="2893"/>
                <a:ext cx="1185" cy="590"/>
              </a:xfrm>
              <a:prstGeom prst="roundRect">
                <a:avLst>
                  <a:gd name="adj" fmla="val 12736"/>
                </a:avLst>
              </a:prstGeom>
              <a:gradFill rotWithShape="1">
                <a:gsLst>
                  <a:gs pos="0">
                    <a:schemeClr val="accent2">
                      <a:gamma/>
                      <a:shade val="8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8" name="AutoShape 14">
                <a:extLst>
                  <a:ext uri="{FF2B5EF4-FFF2-40B4-BE49-F238E27FC236}">
                    <a16:creationId xmlns:a16="http://schemas.microsoft.com/office/drawing/2014/main" xmlns="" id="{AF31DA84-57D5-4712-96F9-78DE8C9B04F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8" y="2894"/>
                <a:ext cx="1184" cy="236"/>
              </a:xfrm>
              <a:prstGeom prst="roundRect">
                <a:avLst>
                  <a:gd name="adj" fmla="val 30769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tint val="5921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9" name="Text Box 22">
              <a:extLst>
                <a:ext uri="{FF2B5EF4-FFF2-40B4-BE49-F238E27FC236}">
                  <a16:creationId xmlns:a16="http://schemas.microsoft.com/office/drawing/2014/main" xmlns="" id="{C7CD12A2-287C-42B0-A542-410ADF167E6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441730" y="1940398"/>
              <a:ext cx="164837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80808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2.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落實庫存管理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xmlns="" id="{469ACBAC-BE06-4D76-9448-284FB0A27649}"/>
              </a:ext>
            </a:extLst>
          </p:cNvPr>
          <p:cNvGrpSpPr/>
          <p:nvPr/>
        </p:nvGrpSpPr>
        <p:grpSpPr>
          <a:xfrm>
            <a:off x="0" y="1772816"/>
            <a:ext cx="4796044" cy="4830050"/>
            <a:chOff x="72043" y="1772816"/>
            <a:chExt cx="2801813" cy="4830050"/>
          </a:xfrm>
        </p:grpSpPr>
        <p:sp>
          <p:nvSpPr>
            <p:cNvPr id="8" name="AutoShape 7">
              <a:extLst>
                <a:ext uri="{FF2B5EF4-FFF2-40B4-BE49-F238E27FC236}">
                  <a16:creationId xmlns:a16="http://schemas.microsoft.com/office/drawing/2014/main" xmlns="" id="{21E6FA02-EC42-483E-A573-2EF20C11A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12" y="1772816"/>
              <a:ext cx="2694344" cy="4830050"/>
            </a:xfrm>
            <a:prstGeom prst="homePlate">
              <a:avLst>
                <a:gd name="adj" fmla="val 25000"/>
              </a:avLst>
            </a:prstGeom>
            <a:solidFill>
              <a:srgbClr val="F7D6C1"/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en-US" altLang="ja-JP" sz="2800" dirty="0">
                <a:ea typeface="標楷體" panose="03000509000000000000" pitchFamily="65" charset="-120"/>
              </a:endParaRPr>
            </a:p>
          </p:txBody>
        </p:sp>
        <p:grpSp>
          <p:nvGrpSpPr>
            <p:cNvPr id="12" name="Group 9">
              <a:extLst>
                <a:ext uri="{FF2B5EF4-FFF2-40B4-BE49-F238E27FC236}">
                  <a16:creationId xmlns:a16="http://schemas.microsoft.com/office/drawing/2014/main" xmlns="" id="{C8794E6A-172E-494B-812F-2D34761053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3261" y="1772816"/>
              <a:ext cx="2058372" cy="704850"/>
              <a:chOff x="657" y="2893"/>
              <a:chExt cx="1106" cy="590"/>
            </a:xfrm>
          </p:grpSpPr>
          <p:sp>
            <p:nvSpPr>
              <p:cNvPr id="13" name="AutoShape 10">
                <a:extLst>
                  <a:ext uri="{FF2B5EF4-FFF2-40B4-BE49-F238E27FC236}">
                    <a16:creationId xmlns:a16="http://schemas.microsoft.com/office/drawing/2014/main" xmlns="" id="{2596A8F9-E82D-489B-A75C-0DA8F37AD4E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7" y="2893"/>
                <a:ext cx="1106" cy="590"/>
              </a:xfrm>
              <a:prstGeom prst="roundRect">
                <a:avLst>
                  <a:gd name="adj" fmla="val 12736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5882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4" name="AutoShape 11">
                <a:extLst>
                  <a:ext uri="{FF2B5EF4-FFF2-40B4-BE49-F238E27FC236}">
                    <a16:creationId xmlns:a16="http://schemas.microsoft.com/office/drawing/2014/main" xmlns="" id="{C85D372E-4C0A-460B-8C35-EADD10048BD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8" y="2894"/>
                <a:ext cx="1031" cy="236"/>
              </a:xfrm>
              <a:prstGeom prst="roundRect">
                <a:avLst>
                  <a:gd name="adj" fmla="val 30769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9412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15" name="Text Box 21">
              <a:extLst>
                <a:ext uri="{FF2B5EF4-FFF2-40B4-BE49-F238E27FC236}">
                  <a16:creationId xmlns:a16="http://schemas.microsoft.com/office/drawing/2014/main" xmlns="" id="{85A302D6-154A-49CC-A894-FE680123C6D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2043" y="1949269"/>
              <a:ext cx="2309567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80808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1.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強化與上游客戶關係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6DF9B7A8-967C-4B14-915A-F63678FDD15E}"/>
                </a:ext>
              </a:extLst>
            </p:cNvPr>
            <p:cNvSpPr/>
            <p:nvPr/>
          </p:nvSpPr>
          <p:spPr>
            <a:xfrm>
              <a:off x="198660" y="2673602"/>
              <a:ext cx="2106733" cy="35548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altLang="zh-TW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提供延後付款融資的優惠條件</a:t>
              </a:r>
              <a:endParaRPr lang="en-US" altLang="zh-TW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endParaRPr lang="en-US" altLang="zh-TW" b="1" u="sng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en-US" altLang="zh-TW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提供給上游經銷商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線上庫存管理系統，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由該公司負責管理經銷商的庫存，</a:t>
              </a:r>
              <a:endParaRPr lang="en-US" altLang="zh-TW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降低經銷商的管銷成本</a:t>
              </a:r>
              <a:endParaRPr lang="en-US" altLang="zh-TW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endParaRPr lang="en-US" altLang="zh-TW" b="1" u="sng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en-US" altLang="zh-TW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另外透過資料分析，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提供給經銷商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銷售方面策略性建議</a:t>
              </a:r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236" y="5109809"/>
            <a:ext cx="1892772" cy="1701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76651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F612A6-3DB5-4908-ABD3-C59675CB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255134"/>
            <a:ext cx="7200801" cy="1036850"/>
          </a:xfrm>
        </p:spPr>
        <p:txBody>
          <a:bodyPr/>
          <a:lstStyle/>
          <a:p>
            <a:r>
              <a:rPr lang="zh-TW" altLang="en-US" dirty="0"/>
              <a:t>策略分析</a:t>
            </a:r>
            <a:r>
              <a:rPr lang="en-US" altLang="zh-TW" sz="3600" b="0" dirty="0"/>
              <a:t>(2/5</a:t>
            </a:r>
            <a:r>
              <a:rPr lang="en-US" altLang="zh-TW" sz="3600" b="0" dirty="0">
                <a:latin typeface="微軟正黑體" panose="020B0604030504040204" pitchFamily="34" charset="-120"/>
              </a:rPr>
              <a:t>)</a:t>
            </a:r>
            <a:r>
              <a:rPr lang="en-US" altLang="zh-TW" sz="3600" dirty="0">
                <a:latin typeface="微軟正黑體" panose="020B0604030504040204" pitchFamily="34" charset="-120"/>
              </a:rPr>
              <a:t>-</a:t>
            </a:r>
            <a:r>
              <a:rPr lang="zh-TW" altLang="en-US" sz="4400" dirty="0">
                <a:latin typeface="微軟正黑體" panose="020B0604030504040204" pitchFamily="34" charset="-120"/>
              </a:rPr>
              <a:t>公司策略</a:t>
            </a:r>
          </a:p>
        </p:txBody>
      </p:sp>
      <p:grpSp>
        <p:nvGrpSpPr>
          <p:cNvPr id="34" name="群組 33">
            <a:extLst>
              <a:ext uri="{FF2B5EF4-FFF2-40B4-BE49-F238E27FC236}">
                <a16:creationId xmlns:a16="http://schemas.microsoft.com/office/drawing/2014/main" xmlns="" id="{80D9532A-889A-4234-83E1-974512CFC223}"/>
              </a:ext>
            </a:extLst>
          </p:cNvPr>
          <p:cNvGrpSpPr/>
          <p:nvPr/>
        </p:nvGrpSpPr>
        <p:grpSpPr>
          <a:xfrm>
            <a:off x="4201564" y="1757256"/>
            <a:ext cx="4968552" cy="4845610"/>
            <a:chOff x="6505929" y="1757256"/>
            <a:chExt cx="2637765" cy="4845610"/>
          </a:xfrm>
        </p:grpSpPr>
        <p:sp>
          <p:nvSpPr>
            <p:cNvPr id="5" name="AutoShape 4">
              <a:extLst>
                <a:ext uri="{FF2B5EF4-FFF2-40B4-BE49-F238E27FC236}">
                  <a16:creationId xmlns:a16="http://schemas.microsoft.com/office/drawing/2014/main" xmlns="" id="{A5931298-F5DD-49C6-A50A-5AA16F50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5929" y="1772816"/>
              <a:ext cx="2637765" cy="4830050"/>
            </a:xfrm>
            <a:prstGeom prst="homePlate">
              <a:avLst>
                <a:gd name="adj" fmla="val 25000"/>
              </a:avLst>
            </a:prstGeom>
            <a:solidFill>
              <a:srgbClr val="A07A60"/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r>
                <a:rPr lang="en-US" altLang="ja-JP" sz="2800" dirty="0">
                  <a:ea typeface="標楷體" panose="03000509000000000000" pitchFamily="65" charset="-120"/>
                </a:rPr>
                <a:t>STEP</a:t>
              </a:r>
              <a:r>
                <a:rPr lang="en-US" altLang="zh-TW" sz="2800" dirty="0">
                  <a:ea typeface="標楷體" panose="03000509000000000000" pitchFamily="65" charset="-120"/>
                </a:rPr>
                <a:t>4</a:t>
              </a:r>
              <a:endParaRPr lang="en-US" altLang="ja-JP" sz="2800" dirty="0">
                <a:ea typeface="標楷體" panose="03000509000000000000" pitchFamily="65" charset="-120"/>
              </a:endParaRPr>
            </a:p>
            <a:p>
              <a:r>
                <a:rPr lang="en-US" altLang="zh-TW" sz="2400" dirty="0">
                  <a:solidFill>
                    <a:srgbClr val="0000CC"/>
                  </a:solidFill>
                  <a:ea typeface="標楷體" panose="03000509000000000000" pitchFamily="65" charset="-120"/>
                </a:rPr>
                <a:t>  </a:t>
              </a:r>
            </a:p>
            <a:p>
              <a:endParaRPr lang="en-US" altLang="zh-TW" sz="16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對買方：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透過資料分析，提供給經銷商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r>
                <a:rPr lang="zh-TW" altLang="en-US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銷售方面策略性建議</a:t>
              </a:r>
              <a:endParaRPr lang="en-US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對賣方：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預估</a:t>
              </a: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個月後的出貨，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r>
                <a:rPr lang="zh-TW" altLang="en-US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提供給工廠備料依據，完成計畫性生產</a:t>
              </a:r>
              <a:endParaRPr lang="en-US" altLang="zh-TW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對該公司：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透過系統的分析，</a:t>
              </a:r>
              <a:r>
                <a:rPr lang="zh-TW" altLang="en-US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每日自動產生工單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由倉管人員按表出貨，減少人為錯誤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4.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對全體</a:t>
              </a: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</a:t>
              </a: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庫存安全水位資料，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提供自動通報系統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ja-JP" sz="2400" dirty="0">
                  <a:ea typeface="標楷體" panose="03000509000000000000" pitchFamily="65" charset="-120"/>
                </a:rPr>
                <a:t> </a:t>
              </a:r>
              <a:endParaRPr lang="ja-JP" altLang="en-US" sz="2400" dirty="0">
                <a:ea typeface="標楷體" panose="03000509000000000000" pitchFamily="65" charset="-120"/>
              </a:endParaRPr>
            </a:p>
          </p:txBody>
        </p:sp>
        <p:grpSp>
          <p:nvGrpSpPr>
            <p:cNvPr id="26" name="Group 18">
              <a:extLst>
                <a:ext uri="{FF2B5EF4-FFF2-40B4-BE49-F238E27FC236}">
                  <a16:creationId xmlns:a16="http://schemas.microsoft.com/office/drawing/2014/main" xmlns="" id="{3CFD7736-E253-43F8-A55C-A72DE8B500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5930" y="1757256"/>
              <a:ext cx="1960753" cy="935421"/>
              <a:chOff x="657" y="2893"/>
              <a:chExt cx="1045" cy="783"/>
            </a:xfrm>
          </p:grpSpPr>
          <p:sp>
            <p:nvSpPr>
              <p:cNvPr id="27" name="AutoShape 19">
                <a:extLst>
                  <a:ext uri="{FF2B5EF4-FFF2-40B4-BE49-F238E27FC236}">
                    <a16:creationId xmlns:a16="http://schemas.microsoft.com/office/drawing/2014/main" xmlns="" id="{DBA2217D-D88D-4BD1-BAD1-9D1E7006702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7" y="2893"/>
                <a:ext cx="1045" cy="783"/>
              </a:xfrm>
              <a:prstGeom prst="roundRect">
                <a:avLst>
                  <a:gd name="adj" fmla="val 12736"/>
                </a:avLst>
              </a:prstGeom>
              <a:gradFill rotWithShape="1">
                <a:gsLst>
                  <a:gs pos="0">
                    <a:schemeClr val="hlink">
                      <a:gamma/>
                      <a:shade val="85882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8" name="AutoShape 20">
                <a:extLst>
                  <a:ext uri="{FF2B5EF4-FFF2-40B4-BE49-F238E27FC236}">
                    <a16:creationId xmlns:a16="http://schemas.microsoft.com/office/drawing/2014/main" xmlns="" id="{A12B814B-B49B-4F73-A10A-E3C3AB50551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58" y="2894"/>
                <a:ext cx="1031" cy="236"/>
              </a:xfrm>
              <a:prstGeom prst="roundRect">
                <a:avLst>
                  <a:gd name="adj" fmla="val 30769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tint val="6235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29" name="Text Box 24">
              <a:extLst>
                <a:ext uri="{FF2B5EF4-FFF2-40B4-BE49-F238E27FC236}">
                  <a16:creationId xmlns:a16="http://schemas.microsoft.com/office/drawing/2014/main" xmlns="" id="{0C14287C-7194-4024-9973-95F0501D9C7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6631750" y="1789345"/>
              <a:ext cx="1686596" cy="99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80808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4.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進行線上商業  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>
                <a:spcBef>
                  <a:spcPts val="300"/>
                </a:spcBef>
              </a:pP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  </a:t>
              </a:r>
              <a:r>
                <a:rPr lang="zh-TW" altLang="en-US" sz="2800" b="1" dirty="0" smtClean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智能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的分析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群組 32">
            <a:extLst>
              <a:ext uri="{FF2B5EF4-FFF2-40B4-BE49-F238E27FC236}">
                <a16:creationId xmlns:a16="http://schemas.microsoft.com/office/drawing/2014/main" xmlns="" id="{08280712-2F4F-498E-95C2-C34715D2DECD}"/>
              </a:ext>
            </a:extLst>
          </p:cNvPr>
          <p:cNvGrpSpPr/>
          <p:nvPr/>
        </p:nvGrpSpPr>
        <p:grpSpPr>
          <a:xfrm>
            <a:off x="212672" y="1825141"/>
            <a:ext cx="4143304" cy="4853923"/>
            <a:chOff x="4395757" y="1748943"/>
            <a:chExt cx="2367361" cy="4853923"/>
          </a:xfrm>
        </p:grpSpPr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xmlns="" id="{C59C36CF-16D5-4114-A456-E4E3E6BEB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7124" y="1772816"/>
              <a:ext cx="2365994" cy="4830050"/>
            </a:xfrm>
            <a:prstGeom prst="homePlate">
              <a:avLst>
                <a:gd name="adj" fmla="val 25000"/>
              </a:avLst>
            </a:prstGeom>
            <a:solidFill>
              <a:srgbClr val="D09570"/>
            </a:solidFill>
            <a:ln w="19050" algn="ctr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r>
                <a:rPr lang="en-US" altLang="ja-JP" sz="2800" dirty="0">
                  <a:ea typeface="標楷體" panose="03000509000000000000" pitchFamily="65" charset="-120"/>
                </a:rPr>
                <a:t>STEP</a:t>
              </a:r>
              <a:r>
                <a:rPr lang="en-US" altLang="zh-TW" sz="2800" dirty="0">
                  <a:ea typeface="標楷體" panose="03000509000000000000" pitchFamily="65" charset="-120"/>
                </a:rPr>
                <a:t>3</a:t>
              </a:r>
              <a:endParaRPr lang="en-US" altLang="ja-JP" sz="2800" dirty="0">
                <a:ea typeface="標楷體" panose="03000509000000000000" pitchFamily="65" charset="-120"/>
              </a:endParaRPr>
            </a:p>
            <a:p>
              <a:endPara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en-US" altLang="zh-TW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透過買方的資料分享，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該公司可預估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個月後的訂單情況，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提前</a:t>
              </a:r>
              <a:r>
                <a:rPr lang="en-US" altLang="zh-TW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個月下單，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提供給工廠備料依據，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建立上下游的信心，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對工廠而言，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可降低管理的難度，</a:t>
              </a:r>
              <a:endPara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>
                <a:spcBef>
                  <a:spcPts val="600"/>
                </a:spcBef>
              </a:pPr>
              <a:r>
                <a:rPr lang="zh-TW" altLang="en-US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增加與原物料商議價的能力</a:t>
              </a:r>
              <a:endParaRPr lang="ja-JP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22" name="Group 15">
              <a:extLst>
                <a:ext uri="{FF2B5EF4-FFF2-40B4-BE49-F238E27FC236}">
                  <a16:creationId xmlns:a16="http://schemas.microsoft.com/office/drawing/2014/main" xmlns="" id="{37567043-523D-44F0-A5C5-A1E65FE005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5757" y="1748943"/>
              <a:ext cx="1772961" cy="935421"/>
              <a:chOff x="670" y="2899"/>
              <a:chExt cx="944" cy="783"/>
            </a:xfrm>
          </p:grpSpPr>
          <p:sp>
            <p:nvSpPr>
              <p:cNvPr id="23" name="AutoShape 16">
                <a:extLst>
                  <a:ext uri="{FF2B5EF4-FFF2-40B4-BE49-F238E27FC236}">
                    <a16:creationId xmlns:a16="http://schemas.microsoft.com/office/drawing/2014/main" xmlns="" id="{40584D6B-2CD8-40D7-8536-0A19FB63706D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70" y="2899"/>
                <a:ext cx="944" cy="783"/>
              </a:xfrm>
              <a:prstGeom prst="roundRect">
                <a:avLst>
                  <a:gd name="adj" fmla="val 12736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85882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>
                <a:noFill/>
              </a:ln>
              <a:effectLst>
                <a:outerShdw dist="17961" dir="2700000" algn="ctr" rotWithShape="0">
                  <a:srgbClr val="080808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solidFill>
                    <a:srgbClr val="00B0F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4" name="AutoShape 17">
                <a:extLst>
                  <a:ext uri="{FF2B5EF4-FFF2-40B4-BE49-F238E27FC236}">
                    <a16:creationId xmlns:a16="http://schemas.microsoft.com/office/drawing/2014/main" xmlns="" id="{C01D6BA0-2BF3-450A-87E4-528108AC2E82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71" y="2900"/>
                <a:ext cx="942" cy="236"/>
              </a:xfrm>
              <a:prstGeom prst="roundRect">
                <a:avLst>
                  <a:gd name="adj" fmla="val 30769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tint val="59216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>
                  <a:solidFill>
                    <a:srgbClr val="00B0F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25" name="Text Box 23">
              <a:extLst>
                <a:ext uri="{FF2B5EF4-FFF2-40B4-BE49-F238E27FC236}">
                  <a16:creationId xmlns:a16="http://schemas.microsoft.com/office/drawing/2014/main" xmlns="" id="{4002A21A-6367-45C7-B490-110A98EF981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450049" y="1772816"/>
              <a:ext cx="1663251" cy="9925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80808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3.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促進與供應鏈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>
                <a:spcBef>
                  <a:spcPts val="300"/>
                </a:spcBef>
              </a:pP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   的緊密聯繫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62" y="5598000"/>
            <a:ext cx="2007258" cy="1306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416403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F612A6-3DB5-4908-ABD3-C59675CB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3" y="255134"/>
            <a:ext cx="7327331" cy="1036850"/>
          </a:xfrm>
        </p:spPr>
        <p:txBody>
          <a:bodyPr/>
          <a:lstStyle/>
          <a:p>
            <a:r>
              <a:rPr lang="zh-TW" altLang="en-US" dirty="0"/>
              <a:t>策略分析</a:t>
            </a:r>
            <a:r>
              <a:rPr lang="en-US" altLang="zh-TW" sz="3600" b="0" dirty="0"/>
              <a:t>(3/5</a:t>
            </a:r>
            <a:r>
              <a:rPr lang="en-US" altLang="zh-TW" sz="3600" b="0" dirty="0">
                <a:latin typeface="微軟正黑體" panose="020B0604030504040204" pitchFamily="34" charset="-120"/>
              </a:rPr>
              <a:t>)</a:t>
            </a:r>
            <a:r>
              <a:rPr lang="en-US" altLang="zh-TW" sz="3600" dirty="0">
                <a:latin typeface="微軟正黑體" panose="020B0604030504040204" pitchFamily="34" charset="-120"/>
              </a:rPr>
              <a:t>-</a:t>
            </a:r>
            <a:r>
              <a:rPr lang="zh-TW" altLang="en-US" sz="3400" dirty="0">
                <a:latin typeface="微軟正黑體" panose="020B0604030504040204" pitchFamily="34" charset="-120"/>
              </a:rPr>
              <a:t>導入</a:t>
            </a:r>
            <a:r>
              <a:rPr lang="en-US" altLang="zh-TW" sz="3400" dirty="0">
                <a:latin typeface="微軟正黑體" panose="020B0604030504040204" pitchFamily="34" charset="-120"/>
              </a:rPr>
              <a:t>MIS</a:t>
            </a:r>
            <a:r>
              <a:rPr lang="zh-TW" altLang="en-US" sz="3400" dirty="0">
                <a:latin typeface="微軟正黑體" panose="020B0604030504040204" pitchFamily="34" charset="-120"/>
              </a:rPr>
              <a:t>架構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85462" y="2636912"/>
            <a:ext cx="4926698" cy="3370990"/>
          </a:xfrm>
        </p:spPr>
        <p:txBody>
          <a:bodyPr>
            <a:normAutofit lnSpcReduction="10000"/>
          </a:bodyPr>
          <a:lstStyle/>
          <a:p>
            <a:pPr>
              <a:spcBef>
                <a:spcPts val="2400"/>
              </a:spcBef>
            </a:pPr>
            <a:r>
              <a:rPr lang="zh-TW" altLang="en-US" sz="2400" b="1" dirty="0">
                <a:solidFill>
                  <a:srgbClr val="0000CC"/>
                </a:solidFill>
              </a:rPr>
              <a:t>客戶關係管理</a:t>
            </a:r>
            <a:r>
              <a:rPr lang="en-US" altLang="zh-TW" sz="2400" b="1" dirty="0">
                <a:solidFill>
                  <a:srgbClr val="0000CC"/>
                </a:solidFill>
              </a:rPr>
              <a:t>(CRM)</a:t>
            </a:r>
            <a:br>
              <a:rPr lang="en-US" altLang="zh-TW" sz="2400" b="1" dirty="0">
                <a:solidFill>
                  <a:srgbClr val="0000CC"/>
                </a:solidFill>
              </a:rPr>
            </a:br>
            <a:r>
              <a:rPr lang="en-US" altLang="zh-TW" dirty="0">
                <a:solidFill>
                  <a:srgbClr val="0000CC"/>
                </a:solidFill>
              </a:rPr>
              <a:t>(CRM, customer relationship management)</a:t>
            </a:r>
          </a:p>
          <a:p>
            <a:pPr>
              <a:spcBef>
                <a:spcPts val="2400"/>
              </a:spcBef>
            </a:pPr>
            <a:r>
              <a:rPr lang="zh-TW" altLang="en-US" sz="2400" b="1" dirty="0">
                <a:solidFill>
                  <a:srgbClr val="0000CC"/>
                </a:solidFill>
              </a:rPr>
              <a:t>供應商關係管理</a:t>
            </a:r>
            <a:r>
              <a:rPr lang="en-US" altLang="zh-TW" sz="2400" b="1" dirty="0">
                <a:solidFill>
                  <a:srgbClr val="0000CC"/>
                </a:solidFill>
              </a:rPr>
              <a:t>(SRM)</a:t>
            </a:r>
            <a:br>
              <a:rPr lang="en-US" altLang="zh-TW" sz="2400" b="1" dirty="0">
                <a:solidFill>
                  <a:srgbClr val="0000CC"/>
                </a:solidFill>
              </a:rPr>
            </a:br>
            <a:r>
              <a:rPr lang="en-US" altLang="zh-TW" dirty="0">
                <a:solidFill>
                  <a:srgbClr val="0000CC"/>
                </a:solidFill>
              </a:rPr>
              <a:t>(SRM, supplier relationship management)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zh-TW" altLang="en-US" sz="2400" b="1" dirty="0">
                <a:solidFill>
                  <a:srgbClr val="0000CC"/>
                </a:solidFill>
              </a:rPr>
              <a:t>庫存管理</a:t>
            </a:r>
            <a:r>
              <a:rPr lang="en-US" altLang="zh-TW" sz="2400" b="1" dirty="0">
                <a:solidFill>
                  <a:srgbClr val="0000CC"/>
                </a:solidFill>
              </a:rPr>
              <a:t>(IM)</a:t>
            </a:r>
            <a:br>
              <a:rPr lang="en-US" altLang="zh-TW" sz="2400" b="1" dirty="0">
                <a:solidFill>
                  <a:srgbClr val="0000CC"/>
                </a:solidFill>
              </a:rPr>
            </a:br>
            <a:r>
              <a:rPr lang="en-US" altLang="zh-TW" dirty="0">
                <a:solidFill>
                  <a:srgbClr val="0000CC"/>
                </a:solidFill>
              </a:rPr>
              <a:t>(IM, inventory management system)</a:t>
            </a:r>
          </a:p>
          <a:p>
            <a:pPr>
              <a:spcBef>
                <a:spcPts val="1800"/>
              </a:spcBef>
            </a:pPr>
            <a:r>
              <a:rPr lang="zh-TW" altLang="en-US" sz="2400" b="1" dirty="0">
                <a:solidFill>
                  <a:srgbClr val="0000CC"/>
                </a:solidFill>
              </a:rPr>
              <a:t>商業智慧</a:t>
            </a:r>
            <a:r>
              <a:rPr lang="en-US" altLang="zh-TW" sz="2400" b="1" dirty="0">
                <a:solidFill>
                  <a:srgbClr val="0000CC"/>
                </a:solidFill>
              </a:rPr>
              <a:t>(BI)</a:t>
            </a:r>
            <a:br>
              <a:rPr lang="en-US" altLang="zh-TW" sz="2400" b="1" dirty="0">
                <a:solidFill>
                  <a:srgbClr val="0000CC"/>
                </a:solidFill>
              </a:rPr>
            </a:br>
            <a:r>
              <a:rPr lang="en-US" altLang="zh-TW" dirty="0">
                <a:solidFill>
                  <a:srgbClr val="0000CC"/>
                </a:solidFill>
              </a:rPr>
              <a:t>(BI, business intelligence)</a:t>
            </a:r>
            <a:br>
              <a:rPr lang="en-US" altLang="zh-TW" dirty="0">
                <a:solidFill>
                  <a:srgbClr val="0000CC"/>
                </a:solidFill>
              </a:rPr>
            </a:br>
            <a:endParaRPr lang="zh-TW" altLang="en-US" dirty="0"/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xmlns="" id="{E8E861BC-DE36-4A2F-ABCD-04F7BF111A32}"/>
              </a:ext>
            </a:extLst>
          </p:cNvPr>
          <p:cNvGrpSpPr/>
          <p:nvPr/>
        </p:nvGrpSpPr>
        <p:grpSpPr>
          <a:xfrm>
            <a:off x="7092280" y="2160636"/>
            <a:ext cx="1551533" cy="1551691"/>
            <a:chOff x="3978212" y="1362675"/>
            <a:chExt cx="1551533" cy="1551691"/>
          </a:xfrm>
        </p:grpSpPr>
        <p:sp>
          <p:nvSpPr>
            <p:cNvPr id="18" name="箭號: 圓形 5">
              <a:extLst>
                <a:ext uri="{FF2B5EF4-FFF2-40B4-BE49-F238E27FC236}">
                  <a16:creationId xmlns:a16="http://schemas.microsoft.com/office/drawing/2014/main" xmlns="" id="{3986CB77-A28A-4F00-93A2-E88696ACC14F}"/>
                </a:ext>
              </a:extLst>
            </p:cNvPr>
            <p:cNvSpPr/>
            <p:nvPr/>
          </p:nvSpPr>
          <p:spPr>
            <a:xfrm>
              <a:off x="3978212" y="1362675"/>
              <a:ext cx="1551533" cy="1551691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手繪多邊形: 圖案 6">
              <a:extLst>
                <a:ext uri="{FF2B5EF4-FFF2-40B4-BE49-F238E27FC236}">
                  <a16:creationId xmlns:a16="http://schemas.microsoft.com/office/drawing/2014/main" xmlns="" id="{9867F897-2F91-43D2-8224-D4639987890A}"/>
                </a:ext>
              </a:extLst>
            </p:cNvPr>
            <p:cNvSpPr/>
            <p:nvPr/>
          </p:nvSpPr>
          <p:spPr>
            <a:xfrm>
              <a:off x="4320766" y="1924345"/>
              <a:ext cx="865843" cy="432876"/>
            </a:xfrm>
            <a:custGeom>
              <a:avLst/>
              <a:gdLst>
                <a:gd name="connsiteX0" fmla="*/ 0 w 865843"/>
                <a:gd name="connsiteY0" fmla="*/ 0 h 432876"/>
                <a:gd name="connsiteX1" fmla="*/ 865843 w 865843"/>
                <a:gd name="connsiteY1" fmla="*/ 0 h 432876"/>
                <a:gd name="connsiteX2" fmla="*/ 865843 w 865843"/>
                <a:gd name="connsiteY2" fmla="*/ 432876 h 432876"/>
                <a:gd name="connsiteX3" fmla="*/ 0 w 865843"/>
                <a:gd name="connsiteY3" fmla="*/ 432876 h 432876"/>
                <a:gd name="connsiteX4" fmla="*/ 0 w 865843"/>
                <a:gd name="connsiteY4" fmla="*/ 0 h 432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843" h="432876">
                  <a:moveTo>
                    <a:pt x="0" y="0"/>
                  </a:moveTo>
                  <a:lnTo>
                    <a:pt x="865843" y="0"/>
                  </a:lnTo>
                  <a:lnTo>
                    <a:pt x="865843" y="432876"/>
                  </a:lnTo>
                  <a:lnTo>
                    <a:pt x="0" y="43287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2400" kern="1200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CRM</a:t>
              </a:r>
              <a:endParaRPr lang="zh-TW" altLang="en-US" sz="2400" kern="12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xmlns="" id="{67514D79-808C-42E0-887E-856DDA98AD72}"/>
              </a:ext>
            </a:extLst>
          </p:cNvPr>
          <p:cNvGrpSpPr/>
          <p:nvPr/>
        </p:nvGrpSpPr>
        <p:grpSpPr>
          <a:xfrm>
            <a:off x="6661250" y="3052313"/>
            <a:ext cx="1551533" cy="1551691"/>
            <a:chOff x="3547182" y="2254352"/>
            <a:chExt cx="1551533" cy="1551691"/>
          </a:xfrm>
        </p:grpSpPr>
        <p:sp>
          <p:nvSpPr>
            <p:cNvPr id="21" name="圖案 20">
              <a:extLst>
                <a:ext uri="{FF2B5EF4-FFF2-40B4-BE49-F238E27FC236}">
                  <a16:creationId xmlns:a16="http://schemas.microsoft.com/office/drawing/2014/main" xmlns="" id="{180D19CD-F2DD-42C8-86CB-D56E7D551BFC}"/>
                </a:ext>
              </a:extLst>
            </p:cNvPr>
            <p:cNvSpPr/>
            <p:nvPr/>
          </p:nvSpPr>
          <p:spPr>
            <a:xfrm>
              <a:off x="3547182" y="2254352"/>
              <a:ext cx="1551533" cy="1551691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手繪多邊形: 圖案 8">
              <a:extLst>
                <a:ext uri="{FF2B5EF4-FFF2-40B4-BE49-F238E27FC236}">
                  <a16:creationId xmlns:a16="http://schemas.microsoft.com/office/drawing/2014/main" xmlns="" id="{23457D22-C3AA-417A-AC2A-98D113953DCD}"/>
                </a:ext>
              </a:extLst>
            </p:cNvPr>
            <p:cNvSpPr/>
            <p:nvPr/>
          </p:nvSpPr>
          <p:spPr>
            <a:xfrm>
              <a:off x="3887990" y="2817668"/>
              <a:ext cx="865843" cy="432876"/>
            </a:xfrm>
            <a:custGeom>
              <a:avLst/>
              <a:gdLst>
                <a:gd name="connsiteX0" fmla="*/ 0 w 865843"/>
                <a:gd name="connsiteY0" fmla="*/ 0 h 432876"/>
                <a:gd name="connsiteX1" fmla="*/ 865843 w 865843"/>
                <a:gd name="connsiteY1" fmla="*/ 0 h 432876"/>
                <a:gd name="connsiteX2" fmla="*/ 865843 w 865843"/>
                <a:gd name="connsiteY2" fmla="*/ 432876 h 432876"/>
                <a:gd name="connsiteX3" fmla="*/ 0 w 865843"/>
                <a:gd name="connsiteY3" fmla="*/ 432876 h 432876"/>
                <a:gd name="connsiteX4" fmla="*/ 0 w 865843"/>
                <a:gd name="connsiteY4" fmla="*/ 0 h 432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843" h="432876">
                  <a:moveTo>
                    <a:pt x="0" y="0"/>
                  </a:moveTo>
                  <a:lnTo>
                    <a:pt x="865843" y="0"/>
                  </a:lnTo>
                  <a:lnTo>
                    <a:pt x="865843" y="432876"/>
                  </a:lnTo>
                  <a:lnTo>
                    <a:pt x="0" y="43287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2400" kern="1200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SRM</a:t>
              </a:r>
              <a:endParaRPr lang="zh-TW" altLang="en-US" sz="2400" kern="12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 30">
            <a:extLst>
              <a:ext uri="{FF2B5EF4-FFF2-40B4-BE49-F238E27FC236}">
                <a16:creationId xmlns:a16="http://schemas.microsoft.com/office/drawing/2014/main" xmlns="" id="{53598FE4-F06B-4822-B8CE-5A85ABE91EF0}"/>
              </a:ext>
            </a:extLst>
          </p:cNvPr>
          <p:cNvGrpSpPr/>
          <p:nvPr/>
        </p:nvGrpSpPr>
        <p:grpSpPr>
          <a:xfrm>
            <a:off x="7092280" y="3947282"/>
            <a:ext cx="1551533" cy="1551691"/>
            <a:chOff x="3978212" y="3149321"/>
            <a:chExt cx="1551533" cy="1551691"/>
          </a:xfrm>
        </p:grpSpPr>
        <p:sp>
          <p:nvSpPr>
            <p:cNvPr id="32" name="箭號: 圓形 9">
              <a:extLst>
                <a:ext uri="{FF2B5EF4-FFF2-40B4-BE49-F238E27FC236}">
                  <a16:creationId xmlns:a16="http://schemas.microsoft.com/office/drawing/2014/main" xmlns="" id="{CCE0D6B1-27EC-48E5-8A20-B51BA1E707D5}"/>
                </a:ext>
              </a:extLst>
            </p:cNvPr>
            <p:cNvSpPr/>
            <p:nvPr/>
          </p:nvSpPr>
          <p:spPr>
            <a:xfrm>
              <a:off x="3978212" y="3149321"/>
              <a:ext cx="1551533" cy="1551691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3500000"/>
                <a:gd name="adj5" fmla="val 12500"/>
              </a:avLst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手繪多邊形: 圖案 10">
              <a:extLst>
                <a:ext uri="{FF2B5EF4-FFF2-40B4-BE49-F238E27FC236}">
                  <a16:creationId xmlns:a16="http://schemas.microsoft.com/office/drawing/2014/main" xmlns="" id="{6B7BD1B0-386E-4F61-BCEA-51D6D011621D}"/>
                </a:ext>
              </a:extLst>
            </p:cNvPr>
            <p:cNvSpPr/>
            <p:nvPr/>
          </p:nvSpPr>
          <p:spPr>
            <a:xfrm>
              <a:off x="4320766" y="3710991"/>
              <a:ext cx="865843" cy="432876"/>
            </a:xfrm>
            <a:custGeom>
              <a:avLst/>
              <a:gdLst>
                <a:gd name="connsiteX0" fmla="*/ 0 w 865843"/>
                <a:gd name="connsiteY0" fmla="*/ 0 h 432876"/>
                <a:gd name="connsiteX1" fmla="*/ 865843 w 865843"/>
                <a:gd name="connsiteY1" fmla="*/ 0 h 432876"/>
                <a:gd name="connsiteX2" fmla="*/ 865843 w 865843"/>
                <a:gd name="connsiteY2" fmla="*/ 432876 h 432876"/>
                <a:gd name="connsiteX3" fmla="*/ 0 w 865843"/>
                <a:gd name="connsiteY3" fmla="*/ 432876 h 432876"/>
                <a:gd name="connsiteX4" fmla="*/ 0 w 865843"/>
                <a:gd name="connsiteY4" fmla="*/ 0 h 432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843" h="432876">
                  <a:moveTo>
                    <a:pt x="0" y="0"/>
                  </a:moveTo>
                  <a:lnTo>
                    <a:pt x="865843" y="0"/>
                  </a:lnTo>
                  <a:lnTo>
                    <a:pt x="865843" y="432876"/>
                  </a:lnTo>
                  <a:lnTo>
                    <a:pt x="0" y="43287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2400" kern="1200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IM</a:t>
              </a:r>
              <a:endParaRPr lang="zh-TW" altLang="en-US" sz="2400" kern="12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xmlns="" id="{AF5586E0-2C09-41CD-AD66-84BFD2D322B9}"/>
              </a:ext>
            </a:extLst>
          </p:cNvPr>
          <p:cNvGrpSpPr/>
          <p:nvPr/>
        </p:nvGrpSpPr>
        <p:grpSpPr>
          <a:xfrm>
            <a:off x="6771845" y="4941829"/>
            <a:ext cx="1332962" cy="1333606"/>
            <a:chOff x="3657777" y="4143868"/>
            <a:chExt cx="1332962" cy="1333606"/>
          </a:xfrm>
        </p:grpSpPr>
        <p:sp>
          <p:nvSpPr>
            <p:cNvPr id="37" name="拱形 36">
              <a:extLst>
                <a:ext uri="{FF2B5EF4-FFF2-40B4-BE49-F238E27FC236}">
                  <a16:creationId xmlns:a16="http://schemas.microsoft.com/office/drawing/2014/main" xmlns="" id="{DA3ACEAF-5CEA-4773-81B6-459E7B702A35}"/>
                </a:ext>
              </a:extLst>
            </p:cNvPr>
            <p:cNvSpPr/>
            <p:nvPr/>
          </p:nvSpPr>
          <p:spPr>
            <a:xfrm>
              <a:off x="3657777" y="4143868"/>
              <a:ext cx="1332962" cy="1333606"/>
            </a:xfrm>
            <a:prstGeom prst="blockArc">
              <a:avLst>
                <a:gd name="adj1" fmla="val 0"/>
                <a:gd name="adj2" fmla="val 18900000"/>
                <a:gd name="adj3" fmla="val 12740"/>
              </a:avLst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手繪多邊形: 圖案 12">
              <a:extLst>
                <a:ext uri="{FF2B5EF4-FFF2-40B4-BE49-F238E27FC236}">
                  <a16:creationId xmlns:a16="http://schemas.microsoft.com/office/drawing/2014/main" xmlns="" id="{481E7D8B-1218-4AAF-865B-41D88DD2A77D}"/>
                </a:ext>
              </a:extLst>
            </p:cNvPr>
            <p:cNvSpPr/>
            <p:nvPr/>
          </p:nvSpPr>
          <p:spPr>
            <a:xfrm>
              <a:off x="3887990" y="4604314"/>
              <a:ext cx="865843" cy="432876"/>
            </a:xfrm>
            <a:custGeom>
              <a:avLst/>
              <a:gdLst>
                <a:gd name="connsiteX0" fmla="*/ 0 w 865843"/>
                <a:gd name="connsiteY0" fmla="*/ 0 h 432876"/>
                <a:gd name="connsiteX1" fmla="*/ 865843 w 865843"/>
                <a:gd name="connsiteY1" fmla="*/ 0 h 432876"/>
                <a:gd name="connsiteX2" fmla="*/ 865843 w 865843"/>
                <a:gd name="connsiteY2" fmla="*/ 432876 h 432876"/>
                <a:gd name="connsiteX3" fmla="*/ 0 w 865843"/>
                <a:gd name="connsiteY3" fmla="*/ 432876 h 432876"/>
                <a:gd name="connsiteX4" fmla="*/ 0 w 865843"/>
                <a:gd name="connsiteY4" fmla="*/ 0 h 432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843" h="432876">
                  <a:moveTo>
                    <a:pt x="0" y="0"/>
                  </a:moveTo>
                  <a:lnTo>
                    <a:pt x="865843" y="0"/>
                  </a:lnTo>
                  <a:lnTo>
                    <a:pt x="865843" y="432876"/>
                  </a:lnTo>
                  <a:lnTo>
                    <a:pt x="0" y="43287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zh-TW" sz="2000" kern="1200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BI</a:t>
              </a:r>
              <a:endParaRPr lang="zh-TW" altLang="en-US" sz="2000" kern="12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9" name="標題 1"/>
          <p:cNvSpPr txBox="1">
            <a:spLocks/>
          </p:cNvSpPr>
          <p:nvPr/>
        </p:nvSpPr>
        <p:spPr>
          <a:xfrm>
            <a:off x="1085462" y="1686642"/>
            <a:ext cx="4500000" cy="684000"/>
          </a:xfrm>
          <a:prstGeom prst="rect">
            <a:avLst/>
          </a:prstGeom>
          <a:solidFill>
            <a:srgbClr val="92D050"/>
          </a:solidFill>
          <a:ln w="57150">
            <a:solidFill>
              <a:srgbClr val="0000CC"/>
            </a:solidFill>
          </a:ln>
        </p:spPr>
        <p:txBody>
          <a:bodyPr vert="horz" lIns="91440" tIns="45720" rIns="91440" bIns="45720" rtlCol="0" anchor="b" anchorCtr="0">
            <a:noAutofit/>
          </a:bodyPr>
          <a:lstStyle>
            <a:defPPr rtl="0">
              <a:defRPr lang="zh-TW"/>
            </a:defPPr>
            <a:lvl1pPr fontAlgn="auto">
              <a:spcBef>
                <a:spcPct val="0"/>
              </a:spcBef>
              <a:spcAft>
                <a:spcPts val="0"/>
              </a:spcAft>
              <a:buNone/>
              <a:defRPr sz="2400" cap="all" spc="50" baseline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zh-TW" sz="3600" b="1" dirty="0"/>
              <a:t>BI=</a:t>
            </a:r>
            <a:r>
              <a:rPr lang="en-US" altLang="zh-TW" sz="3600" b="1" dirty="0" err="1"/>
              <a:t>crm+srm+IM</a:t>
            </a:r>
            <a:endParaRPr lang="zh-TW" altLang="en-US" sz="36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5465587"/>
            <a:ext cx="1728192" cy="1294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56790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F612A6-3DB5-4908-ABD3-C59675CB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策略分析</a:t>
            </a:r>
            <a:r>
              <a:rPr lang="en-US" altLang="zh-TW" sz="3600" b="0" dirty="0"/>
              <a:t>(4/5</a:t>
            </a:r>
            <a:r>
              <a:rPr lang="en-US" altLang="zh-TW" sz="3600" b="0" dirty="0">
                <a:latin typeface="微軟正黑體" panose="020B0604030504040204" pitchFamily="34" charset="-120"/>
              </a:rPr>
              <a:t>)</a:t>
            </a:r>
            <a:r>
              <a:rPr lang="en-US" altLang="zh-TW" sz="3600" dirty="0">
                <a:latin typeface="微軟正黑體" panose="020B0604030504040204" pitchFamily="34" charset="-120"/>
              </a:rPr>
              <a:t>-</a:t>
            </a:r>
            <a:r>
              <a:rPr lang="zh-TW" altLang="en-US" sz="4400" dirty="0"/>
              <a:t>資訊策略</a:t>
            </a:r>
            <a:endParaRPr lang="zh-TW" altLang="en-US" sz="4400" dirty="0">
              <a:latin typeface="微軟正黑體" panose="020B0604030504040204" pitchFamily="34" charset="-120"/>
            </a:endParaRPr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gray">
          <a:xfrm>
            <a:off x="3763962" y="2827145"/>
            <a:ext cx="1333500" cy="762000"/>
          </a:xfrm>
          <a:custGeom>
            <a:avLst/>
            <a:gdLst>
              <a:gd name="G0" fmla="+- -1028336 0 0"/>
              <a:gd name="G1" fmla="+- -11733423 0 0"/>
              <a:gd name="G2" fmla="+- -1028336 0 -11733423"/>
              <a:gd name="G3" fmla="+- 10800 0 0"/>
              <a:gd name="G4" fmla="+- 0 0 -10283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986 0 0"/>
              <a:gd name="G9" fmla="+- 0 0 -11733423"/>
              <a:gd name="G10" fmla="+- 7986 0 2700"/>
              <a:gd name="G11" fmla="cos G10 -1028336"/>
              <a:gd name="G12" fmla="sin G10 -1028336"/>
              <a:gd name="G13" fmla="cos 13500 -1028336"/>
              <a:gd name="G14" fmla="sin 13500 -1028336"/>
              <a:gd name="G15" fmla="+- G11 10800 0"/>
              <a:gd name="G16" fmla="+- G12 10800 0"/>
              <a:gd name="G17" fmla="+- G13 10800 0"/>
              <a:gd name="G18" fmla="+- G14 10800 0"/>
              <a:gd name="G19" fmla="*/ 7986 1 2"/>
              <a:gd name="G20" fmla="+- G19 5400 0"/>
              <a:gd name="G21" fmla="cos G20 -1028336"/>
              <a:gd name="G22" fmla="sin G20 -1028336"/>
              <a:gd name="G23" fmla="+- G21 10800 0"/>
              <a:gd name="G24" fmla="+- G12 G23 G22"/>
              <a:gd name="G25" fmla="+- G22 G23 G11"/>
              <a:gd name="G26" fmla="cos 10800 -1028336"/>
              <a:gd name="G27" fmla="sin 10800 -1028336"/>
              <a:gd name="G28" fmla="cos 7986 -1028336"/>
              <a:gd name="G29" fmla="sin 7986 -10283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33423"/>
              <a:gd name="G36" fmla="sin G34 -11733423"/>
              <a:gd name="G37" fmla="+/ -11733423 -10283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986 G39"/>
              <a:gd name="G43" fmla="sin 79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415 w 21600"/>
              <a:gd name="T5" fmla="*/ 89 h 21600"/>
              <a:gd name="T6" fmla="*/ 1408 w 21600"/>
              <a:gd name="T7" fmla="*/ 10642 h 21600"/>
              <a:gd name="T8" fmla="*/ 9776 w 21600"/>
              <a:gd name="T9" fmla="*/ 2879 h 21600"/>
              <a:gd name="T10" fmla="*/ 23796 w 21600"/>
              <a:gd name="T11" fmla="*/ 7148 h 21600"/>
              <a:gd name="T12" fmla="*/ 20953 w 21600"/>
              <a:gd name="T13" fmla="*/ 12212 h 21600"/>
              <a:gd name="T14" fmla="*/ 15889 w 21600"/>
              <a:gd name="T15" fmla="*/ 937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488" y="8640"/>
                </a:moveTo>
                <a:cubicBezTo>
                  <a:pt x="17520" y="5194"/>
                  <a:pt x="14378" y="2814"/>
                  <a:pt x="10800" y="2814"/>
                </a:cubicBezTo>
                <a:cubicBezTo>
                  <a:pt x="6441" y="2813"/>
                  <a:pt x="2888" y="6308"/>
                  <a:pt x="2815" y="10665"/>
                </a:cubicBezTo>
                <a:lnTo>
                  <a:pt x="1" y="10618"/>
                </a:lnTo>
                <a:cubicBezTo>
                  <a:pt x="100" y="4725"/>
                  <a:pt x="4906" y="-1"/>
                  <a:pt x="10800" y="0"/>
                </a:cubicBezTo>
                <a:cubicBezTo>
                  <a:pt x="15639" y="0"/>
                  <a:pt x="19888" y="3219"/>
                  <a:pt x="21197" y="7879"/>
                </a:cubicBezTo>
                <a:lnTo>
                  <a:pt x="23796" y="7148"/>
                </a:lnTo>
                <a:lnTo>
                  <a:pt x="20953" y="12212"/>
                </a:lnTo>
                <a:lnTo>
                  <a:pt x="15889" y="9370"/>
                </a:lnTo>
                <a:lnTo>
                  <a:pt x="18488" y="8640"/>
                </a:lnTo>
                <a:close/>
              </a:path>
            </a:pathLst>
          </a:custGeom>
          <a:solidFill>
            <a:schemeClr val="tx1">
              <a:alpha val="3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8F8F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xmlns="" id="{4534F9D6-9EEB-46C1-8B27-66208754209C}"/>
              </a:ext>
            </a:extLst>
          </p:cNvPr>
          <p:cNvGrpSpPr/>
          <p:nvPr/>
        </p:nvGrpSpPr>
        <p:grpSpPr>
          <a:xfrm>
            <a:off x="227012" y="2065145"/>
            <a:ext cx="4119563" cy="3838575"/>
            <a:chOff x="374650" y="2541818"/>
            <a:chExt cx="4119563" cy="3838575"/>
          </a:xfrm>
        </p:grpSpPr>
        <p:sp>
          <p:nvSpPr>
            <p:cNvPr id="24" name="Oval 4"/>
            <p:cNvSpPr>
              <a:spLocks noChangeArrowheads="1"/>
            </p:cNvSpPr>
            <p:nvPr/>
          </p:nvSpPr>
          <p:spPr bwMode="gray">
            <a:xfrm>
              <a:off x="1001713" y="2999018"/>
              <a:ext cx="2867025" cy="2968625"/>
            </a:xfrm>
            <a:prstGeom prst="ellipse">
              <a:avLst/>
            </a:prstGeom>
            <a:noFill/>
            <a:ln w="57150">
              <a:solidFill>
                <a:schemeClr val="tx2">
                  <a:alpha val="39999"/>
                </a:schemeClr>
              </a:solidFill>
              <a:round/>
              <a:headEnd/>
              <a:tailEnd/>
            </a:ln>
            <a:effectLst/>
            <a:scene3d>
              <a:camera prst="legacyPerspectiveFront"/>
              <a:lightRig rig="legacyFlat3" dir="r"/>
            </a:scene3d>
            <a:sp3d extrusionH="430200" prstMaterial="legacyPlastic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zh-TW" altLang="en-US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25" name="Group 5"/>
            <p:cNvGrpSpPr>
              <a:grpSpLocks/>
            </p:cNvGrpSpPr>
            <p:nvPr/>
          </p:nvGrpSpPr>
          <p:grpSpPr bwMode="auto">
            <a:xfrm>
              <a:off x="3121025" y="3870556"/>
              <a:ext cx="1368425" cy="1266825"/>
              <a:chOff x="2226" y="2171"/>
              <a:chExt cx="798" cy="741"/>
            </a:xfrm>
          </p:grpSpPr>
          <p:sp>
            <p:nvSpPr>
              <p:cNvPr id="54" name="AutoShape 6"/>
              <p:cNvSpPr>
                <a:spLocks noChangeArrowheads="1"/>
              </p:cNvSpPr>
              <p:nvPr/>
            </p:nvSpPr>
            <p:spPr bwMode="gray">
              <a:xfrm>
                <a:off x="2226" y="2171"/>
                <a:ext cx="798" cy="741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7294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5400">
                    <a:solidFill>
                      <a:srgbClr val="FEFEFE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5" name="Freeform 7"/>
              <p:cNvSpPr>
                <a:spLocks/>
              </p:cNvSpPr>
              <p:nvPr/>
            </p:nvSpPr>
            <p:spPr bwMode="gray">
              <a:xfrm>
                <a:off x="2256" y="2208"/>
                <a:ext cx="397" cy="370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60392"/>
                      <a:invGamma/>
                    </a:schemeClr>
                  </a:gs>
                  <a:gs pos="5000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6039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26" name="Text Box 8"/>
            <p:cNvSpPr txBox="1">
              <a:spLocks noChangeArrowheads="1"/>
            </p:cNvSpPr>
            <p:nvPr/>
          </p:nvSpPr>
          <p:spPr bwMode="white">
            <a:xfrm>
              <a:off x="3117850" y="3997897"/>
              <a:ext cx="1376363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公司</a:t>
              </a:r>
              <a:endParaRPr lang="en-US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策略</a:t>
              </a:r>
              <a:endParaRPr lang="en-US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1350055" y="4233193"/>
              <a:ext cx="2027466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30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策略分析</a:t>
              </a:r>
              <a:endParaRPr lang="en-US" altLang="zh-TW" sz="3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grpSp>
          <p:nvGrpSpPr>
            <p:cNvPr id="28" name="Group 15"/>
            <p:cNvGrpSpPr>
              <a:grpSpLocks/>
            </p:cNvGrpSpPr>
            <p:nvPr/>
          </p:nvGrpSpPr>
          <p:grpSpPr bwMode="auto">
            <a:xfrm>
              <a:off x="1235075" y="2541818"/>
              <a:ext cx="1196975" cy="1171575"/>
              <a:chOff x="480" y="1200"/>
              <a:chExt cx="1042" cy="1019"/>
            </a:xfrm>
          </p:grpSpPr>
          <p:grpSp>
            <p:nvGrpSpPr>
              <p:cNvPr id="50" name="Group 16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52" name="Picture 17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3" name="Oval 1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55000"/>
                      </a:schemeClr>
                    </a:gs>
                    <a:gs pos="50000">
                      <a:schemeClr val="hlink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hlink">
                        <a:alpha val="5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pic>
            <p:nvPicPr>
              <p:cNvPr id="51" name="Picture 1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9" name="Group 20"/>
            <p:cNvGrpSpPr>
              <a:grpSpLocks/>
            </p:cNvGrpSpPr>
            <p:nvPr/>
          </p:nvGrpSpPr>
          <p:grpSpPr bwMode="auto">
            <a:xfrm>
              <a:off x="374650" y="3913418"/>
              <a:ext cx="1196975" cy="1171575"/>
              <a:chOff x="480" y="1200"/>
              <a:chExt cx="1042" cy="1019"/>
            </a:xfrm>
          </p:grpSpPr>
          <p:grpSp>
            <p:nvGrpSpPr>
              <p:cNvPr id="46" name="Group 21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8" name="Picture 22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" name="Oval 23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55000"/>
                      </a:schemeClr>
                    </a:gs>
                    <a:gs pos="50000">
                      <a:schemeClr val="hlink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hlink">
                        <a:alpha val="5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pic>
            <p:nvPicPr>
              <p:cNvPr id="47" name="Picture 24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3" name="Group 25"/>
            <p:cNvGrpSpPr>
              <a:grpSpLocks/>
            </p:cNvGrpSpPr>
            <p:nvPr/>
          </p:nvGrpSpPr>
          <p:grpSpPr bwMode="auto">
            <a:xfrm>
              <a:off x="1235075" y="5208818"/>
              <a:ext cx="1196975" cy="1171575"/>
              <a:chOff x="480" y="1200"/>
              <a:chExt cx="1042" cy="1019"/>
            </a:xfrm>
          </p:grpSpPr>
          <p:grpSp>
            <p:nvGrpSpPr>
              <p:cNvPr id="42" name="Group 26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4" name="Picture 27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5" name="Oval 28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alpha val="55000"/>
                      </a:schemeClr>
                    </a:gs>
                    <a:gs pos="50000">
                      <a:schemeClr val="hlink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hlink">
                        <a:alpha val="5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pic>
            <p:nvPicPr>
              <p:cNvPr id="43" name="Picture 2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 Box 30"/>
            <p:cNvSpPr txBox="1">
              <a:spLocks noChangeArrowheads="1"/>
            </p:cNvSpPr>
            <p:nvPr/>
          </p:nvSpPr>
          <p:spPr bwMode="white">
            <a:xfrm>
              <a:off x="1300163" y="2771938"/>
              <a:ext cx="10604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上中下游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即時庫存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40" name="Text Box 31"/>
            <p:cNvSpPr txBox="1">
              <a:spLocks noChangeArrowheads="1"/>
            </p:cNvSpPr>
            <p:nvPr/>
          </p:nvSpPr>
          <p:spPr bwMode="white">
            <a:xfrm>
              <a:off x="415925" y="4162798"/>
              <a:ext cx="10604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建立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預警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white">
            <a:xfrm>
              <a:off x="1303338" y="5442188"/>
              <a:ext cx="10604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降低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庫存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sp>
        <p:nvSpPr>
          <p:cNvPr id="56" name="AutoShape 51"/>
          <p:cNvSpPr>
            <a:spLocks noChangeArrowheads="1"/>
          </p:cNvSpPr>
          <p:nvPr/>
        </p:nvSpPr>
        <p:spPr bwMode="gray">
          <a:xfrm rot="10800000">
            <a:off x="3808412" y="4503545"/>
            <a:ext cx="1333500" cy="762000"/>
          </a:xfrm>
          <a:custGeom>
            <a:avLst/>
            <a:gdLst>
              <a:gd name="G0" fmla="+- -1028336 0 0"/>
              <a:gd name="G1" fmla="+- -11733423 0 0"/>
              <a:gd name="G2" fmla="+- -1028336 0 -11733423"/>
              <a:gd name="G3" fmla="+- 10800 0 0"/>
              <a:gd name="G4" fmla="+- 0 0 -10283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986 0 0"/>
              <a:gd name="G9" fmla="+- 0 0 -11733423"/>
              <a:gd name="G10" fmla="+- 7986 0 2700"/>
              <a:gd name="G11" fmla="cos G10 -1028336"/>
              <a:gd name="G12" fmla="sin G10 -1028336"/>
              <a:gd name="G13" fmla="cos 13500 -1028336"/>
              <a:gd name="G14" fmla="sin 13500 -1028336"/>
              <a:gd name="G15" fmla="+- G11 10800 0"/>
              <a:gd name="G16" fmla="+- G12 10800 0"/>
              <a:gd name="G17" fmla="+- G13 10800 0"/>
              <a:gd name="G18" fmla="+- G14 10800 0"/>
              <a:gd name="G19" fmla="*/ 7986 1 2"/>
              <a:gd name="G20" fmla="+- G19 5400 0"/>
              <a:gd name="G21" fmla="cos G20 -1028336"/>
              <a:gd name="G22" fmla="sin G20 -1028336"/>
              <a:gd name="G23" fmla="+- G21 10800 0"/>
              <a:gd name="G24" fmla="+- G12 G23 G22"/>
              <a:gd name="G25" fmla="+- G22 G23 G11"/>
              <a:gd name="G26" fmla="cos 10800 -1028336"/>
              <a:gd name="G27" fmla="sin 10800 -1028336"/>
              <a:gd name="G28" fmla="cos 7986 -1028336"/>
              <a:gd name="G29" fmla="sin 7986 -10283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33423"/>
              <a:gd name="G36" fmla="sin G34 -11733423"/>
              <a:gd name="G37" fmla="+/ -11733423 -10283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986 G39"/>
              <a:gd name="G43" fmla="sin 798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415 w 21600"/>
              <a:gd name="T5" fmla="*/ 89 h 21600"/>
              <a:gd name="T6" fmla="*/ 1408 w 21600"/>
              <a:gd name="T7" fmla="*/ 10642 h 21600"/>
              <a:gd name="T8" fmla="*/ 9776 w 21600"/>
              <a:gd name="T9" fmla="*/ 2879 h 21600"/>
              <a:gd name="T10" fmla="*/ 23796 w 21600"/>
              <a:gd name="T11" fmla="*/ 7148 h 21600"/>
              <a:gd name="T12" fmla="*/ 20953 w 21600"/>
              <a:gd name="T13" fmla="*/ 12212 h 21600"/>
              <a:gd name="T14" fmla="*/ 15889 w 21600"/>
              <a:gd name="T15" fmla="*/ 937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488" y="8640"/>
                </a:moveTo>
                <a:cubicBezTo>
                  <a:pt x="17520" y="5194"/>
                  <a:pt x="14378" y="2814"/>
                  <a:pt x="10800" y="2814"/>
                </a:cubicBezTo>
                <a:cubicBezTo>
                  <a:pt x="6441" y="2813"/>
                  <a:pt x="2888" y="6308"/>
                  <a:pt x="2815" y="10665"/>
                </a:cubicBezTo>
                <a:lnTo>
                  <a:pt x="1" y="10618"/>
                </a:lnTo>
                <a:cubicBezTo>
                  <a:pt x="100" y="4725"/>
                  <a:pt x="4906" y="-1"/>
                  <a:pt x="10800" y="0"/>
                </a:cubicBezTo>
                <a:cubicBezTo>
                  <a:pt x="15639" y="0"/>
                  <a:pt x="19888" y="3219"/>
                  <a:pt x="21197" y="7879"/>
                </a:cubicBezTo>
                <a:lnTo>
                  <a:pt x="23796" y="7148"/>
                </a:lnTo>
                <a:lnTo>
                  <a:pt x="20953" y="12212"/>
                </a:lnTo>
                <a:lnTo>
                  <a:pt x="15889" y="9370"/>
                </a:lnTo>
                <a:lnTo>
                  <a:pt x="18488" y="8640"/>
                </a:lnTo>
                <a:close/>
              </a:path>
            </a:pathLst>
          </a:custGeom>
          <a:solidFill>
            <a:schemeClr val="tx1">
              <a:alpha val="3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8F8F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7" name="群組 56">
            <a:extLst>
              <a:ext uri="{FF2B5EF4-FFF2-40B4-BE49-F238E27FC236}">
                <a16:creationId xmlns:a16="http://schemas.microsoft.com/office/drawing/2014/main" xmlns="" id="{51F7930F-C97D-4694-9BA4-BE9D121F6BF3}"/>
              </a:ext>
            </a:extLst>
          </p:cNvPr>
          <p:cNvGrpSpPr/>
          <p:nvPr/>
        </p:nvGrpSpPr>
        <p:grpSpPr>
          <a:xfrm>
            <a:off x="4489450" y="2019026"/>
            <a:ext cx="4646095" cy="3894827"/>
            <a:chOff x="4637088" y="2495699"/>
            <a:chExt cx="4646095" cy="3894827"/>
          </a:xfrm>
        </p:grpSpPr>
        <p:sp>
          <p:nvSpPr>
            <p:cNvPr id="58" name="Oval 3"/>
            <p:cNvSpPr>
              <a:spLocks noChangeArrowheads="1"/>
            </p:cNvSpPr>
            <p:nvPr/>
          </p:nvSpPr>
          <p:spPr bwMode="gray">
            <a:xfrm>
              <a:off x="5384800" y="2999018"/>
              <a:ext cx="2867025" cy="2968625"/>
            </a:xfrm>
            <a:prstGeom prst="ellipse">
              <a:avLst/>
            </a:prstGeom>
            <a:noFill/>
            <a:ln w="57150">
              <a:solidFill>
                <a:schemeClr val="tx2">
                  <a:alpha val="39999"/>
                </a:schemeClr>
              </a:solidFill>
              <a:round/>
              <a:headEnd/>
              <a:tailEnd/>
            </a:ln>
            <a:effectLst/>
            <a:scene3d>
              <a:camera prst="legacyPerspectiveFront"/>
              <a:lightRig rig="legacyFlat3" dir="r"/>
            </a:scene3d>
            <a:sp3d extrusionH="430200" prstMaterial="legacyPlastic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tx2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zh-TW" altLang="en-US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59" name="Group 11"/>
            <p:cNvGrpSpPr>
              <a:grpSpLocks/>
            </p:cNvGrpSpPr>
            <p:nvPr/>
          </p:nvGrpSpPr>
          <p:grpSpPr bwMode="auto">
            <a:xfrm>
              <a:off x="4640263" y="3870556"/>
              <a:ext cx="1368425" cy="1266825"/>
              <a:chOff x="2226" y="2171"/>
              <a:chExt cx="798" cy="741"/>
            </a:xfrm>
          </p:grpSpPr>
          <p:sp>
            <p:nvSpPr>
              <p:cNvPr id="78" name="AutoShape 12"/>
              <p:cNvSpPr>
                <a:spLocks noChangeArrowheads="1"/>
              </p:cNvSpPr>
              <p:nvPr/>
            </p:nvSpPr>
            <p:spPr bwMode="gray">
              <a:xfrm>
                <a:off x="2226" y="2171"/>
                <a:ext cx="798" cy="741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7294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5400">
                    <a:solidFill>
                      <a:srgbClr val="FEFEFE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9" name="Freeform 13"/>
              <p:cNvSpPr>
                <a:spLocks/>
              </p:cNvSpPr>
              <p:nvPr/>
            </p:nvSpPr>
            <p:spPr bwMode="gray">
              <a:xfrm>
                <a:off x="2256" y="2208"/>
                <a:ext cx="397" cy="370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60392"/>
                      <a:invGamma/>
                    </a:schemeClr>
                  </a:gs>
                  <a:gs pos="5000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6039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60" name="Text Box 14"/>
            <p:cNvSpPr txBox="1">
              <a:spLocks noChangeArrowheads="1"/>
            </p:cNvSpPr>
            <p:nvPr/>
          </p:nvSpPr>
          <p:spPr bwMode="white">
            <a:xfrm>
              <a:off x="4637088" y="4013428"/>
              <a:ext cx="1376362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24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MIS</a:t>
              </a:r>
            </a:p>
            <a:p>
              <a:pPr algn="ctr">
                <a:spcBef>
                  <a:spcPct val="50000"/>
                </a:spcBef>
              </a:pPr>
              <a:r>
                <a:rPr lang="zh-TW" altLang="en-US" sz="24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策略</a:t>
              </a:r>
              <a:endParaRPr lang="en-US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grpSp>
          <p:nvGrpSpPr>
            <p:cNvPr id="61" name="Group 33"/>
            <p:cNvGrpSpPr>
              <a:grpSpLocks/>
            </p:cNvGrpSpPr>
            <p:nvPr/>
          </p:nvGrpSpPr>
          <p:grpSpPr bwMode="auto">
            <a:xfrm>
              <a:off x="6343216" y="2495699"/>
              <a:ext cx="1196975" cy="1171575"/>
              <a:chOff x="480" y="1200"/>
              <a:chExt cx="1042" cy="1019"/>
            </a:xfrm>
          </p:grpSpPr>
          <p:grpSp>
            <p:nvGrpSpPr>
              <p:cNvPr id="74" name="Group 34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76" name="Picture 35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7" name="Oval 36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6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pic>
            <p:nvPicPr>
              <p:cNvPr id="75" name="Picture 37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2" name="Text Box 38"/>
            <p:cNvSpPr txBox="1">
              <a:spLocks noChangeArrowheads="1"/>
            </p:cNvSpPr>
            <p:nvPr/>
          </p:nvSpPr>
          <p:spPr bwMode="white">
            <a:xfrm>
              <a:off x="6368827" y="2737432"/>
              <a:ext cx="10604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資料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整合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grpSp>
          <p:nvGrpSpPr>
            <p:cNvPr id="63" name="Group 40"/>
            <p:cNvGrpSpPr>
              <a:grpSpLocks/>
            </p:cNvGrpSpPr>
            <p:nvPr/>
          </p:nvGrpSpPr>
          <p:grpSpPr bwMode="auto">
            <a:xfrm>
              <a:off x="7615574" y="3629661"/>
              <a:ext cx="1651412" cy="1574569"/>
              <a:chOff x="598" y="1176"/>
              <a:chExt cx="1046" cy="1216"/>
            </a:xfrm>
          </p:grpSpPr>
          <p:pic>
            <p:nvPicPr>
              <p:cNvPr id="72" name="Picture 4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98" y="1202"/>
                <a:ext cx="1042" cy="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3" name="Oval 42"/>
              <p:cNvSpPr>
                <a:spLocks noChangeArrowheads="1"/>
              </p:cNvSpPr>
              <p:nvPr/>
            </p:nvSpPr>
            <p:spPr bwMode="gray">
              <a:xfrm>
                <a:off x="609" y="1176"/>
                <a:ext cx="1035" cy="1193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55000"/>
                    </a:schemeClr>
                  </a:gs>
                  <a:gs pos="50000">
                    <a:schemeClr val="accent2">
                      <a:gamma/>
                      <a:shade val="66275"/>
                      <a:invGamma/>
                      <a:alpha val="89999"/>
                    </a:schemeClr>
                  </a:gs>
                  <a:gs pos="100000">
                    <a:schemeClr val="accent2">
                      <a:alpha val="55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64" name="Text Box 44"/>
            <p:cNvSpPr txBox="1">
              <a:spLocks noChangeArrowheads="1"/>
            </p:cNvSpPr>
            <p:nvPr/>
          </p:nvSpPr>
          <p:spPr bwMode="white">
            <a:xfrm>
              <a:off x="7813334" y="4193575"/>
              <a:ext cx="1469849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CRM</a:t>
              </a: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、</a:t>
              </a:r>
              <a:r>
                <a:rPr lang="en-US" altLang="zh-TW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SRM</a:t>
              </a: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、庫存管理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grpSp>
          <p:nvGrpSpPr>
            <p:cNvPr id="65" name="Group 45"/>
            <p:cNvGrpSpPr>
              <a:grpSpLocks/>
            </p:cNvGrpSpPr>
            <p:nvPr/>
          </p:nvGrpSpPr>
          <p:grpSpPr bwMode="auto">
            <a:xfrm>
              <a:off x="6475066" y="5204004"/>
              <a:ext cx="1202719" cy="1186522"/>
              <a:chOff x="242" y="1211"/>
              <a:chExt cx="1047" cy="1032"/>
            </a:xfrm>
          </p:grpSpPr>
          <p:grpSp>
            <p:nvGrpSpPr>
              <p:cNvPr id="68" name="Group 46"/>
              <p:cNvGrpSpPr>
                <a:grpSpLocks/>
              </p:cNvGrpSpPr>
              <p:nvPr/>
            </p:nvGrpSpPr>
            <p:grpSpPr bwMode="auto">
              <a:xfrm>
                <a:off x="242" y="1211"/>
                <a:ext cx="1047" cy="1032"/>
                <a:chOff x="242" y="1211"/>
                <a:chExt cx="1047" cy="1032"/>
              </a:xfrm>
            </p:grpSpPr>
            <p:pic>
              <p:nvPicPr>
                <p:cNvPr id="70" name="Picture 47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247" y="1211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1" name="Oval 48"/>
                <p:cNvSpPr>
                  <a:spLocks noChangeArrowheads="1"/>
                </p:cNvSpPr>
                <p:nvPr/>
              </p:nvSpPr>
              <p:spPr bwMode="gray">
                <a:xfrm>
                  <a:off x="242" y="1224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6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pic>
            <p:nvPicPr>
              <p:cNvPr id="69" name="Picture 49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346" y="1234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6" name="Text Box 50"/>
            <p:cNvSpPr txBox="1">
              <a:spLocks noChangeArrowheads="1"/>
            </p:cNvSpPr>
            <p:nvPr/>
          </p:nvSpPr>
          <p:spPr bwMode="white">
            <a:xfrm>
              <a:off x="6540227" y="5470278"/>
              <a:ext cx="10604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知識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zh-TW" altLang="en-US" sz="1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管理</a:t>
              </a:r>
              <a:endParaRPr lang="en-US" altLang="zh-TW" sz="1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67" name="Text Box 9"/>
            <p:cNvSpPr txBox="1">
              <a:spLocks noChangeArrowheads="1"/>
            </p:cNvSpPr>
            <p:nvPr/>
          </p:nvSpPr>
          <p:spPr bwMode="auto">
            <a:xfrm>
              <a:off x="6084913" y="4243079"/>
              <a:ext cx="162827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TW" sz="32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BI</a:t>
              </a:r>
              <a:r>
                <a:rPr lang="zh-TW" altLang="en-US" sz="32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分析</a:t>
              </a:r>
              <a:endParaRPr lang="en-US" altLang="zh-TW" sz="32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</p:grp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30" y="5371106"/>
            <a:ext cx="2125514" cy="15920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60557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EF612A6-3DB5-4908-ABD3-C59675CB8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策略分析</a:t>
            </a:r>
            <a:r>
              <a:rPr lang="en-US" altLang="zh-TW" sz="3600" b="0" dirty="0"/>
              <a:t>(5/5</a:t>
            </a:r>
            <a:r>
              <a:rPr lang="en-US" altLang="zh-TW" sz="3600" b="0" dirty="0">
                <a:latin typeface="微軟正黑體" panose="020B0604030504040204" pitchFamily="34" charset="-120"/>
              </a:rPr>
              <a:t>)</a:t>
            </a:r>
            <a:r>
              <a:rPr lang="en-US" altLang="zh-TW" sz="3600" dirty="0">
                <a:latin typeface="微軟正黑體" panose="020B0604030504040204" pitchFamily="34" charset="-120"/>
              </a:rPr>
              <a:t>-</a:t>
            </a:r>
            <a:r>
              <a:rPr lang="zh-TW" altLang="en-US" sz="4800" dirty="0"/>
              <a:t>知識管理</a:t>
            </a:r>
            <a:endParaRPr lang="zh-TW" altLang="en-US" sz="4800" dirty="0">
              <a:latin typeface="微軟正黑體" panose="020B0604030504040204" pitchFamily="34" charset="-120"/>
            </a:endParaRPr>
          </a:p>
        </p:txBody>
      </p:sp>
      <p:grpSp>
        <p:nvGrpSpPr>
          <p:cNvPr id="88" name="Group 16">
            <a:extLst>
              <a:ext uri="{FF2B5EF4-FFF2-40B4-BE49-F238E27FC236}">
                <a16:creationId xmlns:a16="http://schemas.microsoft.com/office/drawing/2014/main" xmlns="" id="{D3C74B59-D0AA-4181-9E2E-7AE4FB70D7B6}"/>
              </a:ext>
            </a:extLst>
          </p:cNvPr>
          <p:cNvGrpSpPr>
            <a:grpSpLocks/>
          </p:cNvGrpSpPr>
          <p:nvPr/>
        </p:nvGrpSpPr>
        <p:grpSpPr bwMode="auto">
          <a:xfrm>
            <a:off x="859631" y="4825845"/>
            <a:ext cx="7424738" cy="1620837"/>
            <a:chOff x="384" y="569"/>
            <a:chExt cx="4677" cy="1021"/>
          </a:xfrm>
        </p:grpSpPr>
        <p:sp>
          <p:nvSpPr>
            <p:cNvPr id="89" name="AutoShape 17">
              <a:extLst>
                <a:ext uri="{FF2B5EF4-FFF2-40B4-BE49-F238E27FC236}">
                  <a16:creationId xmlns:a16="http://schemas.microsoft.com/office/drawing/2014/main" xmlns="" id="{D771987A-1D68-4206-9661-D764CF9C96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27" y="127"/>
              <a:ext cx="1020" cy="1905"/>
            </a:xfrm>
            <a:prstGeom prst="homePlate">
              <a:avLst>
                <a:gd name="adj" fmla="val 25000"/>
              </a:avLst>
            </a:prstGeom>
            <a:solidFill>
              <a:srgbClr val="EEEDCA"/>
            </a:solidFill>
            <a:ln w="19050" algn="ctr">
              <a:solidFill>
                <a:srgbClr val="8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lIns="90000" anchor="ctr"/>
            <a:lstStyle/>
            <a:p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買方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貿易商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工廠庫存資料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90" name="AutoShape 18">
              <a:extLst>
                <a:ext uri="{FF2B5EF4-FFF2-40B4-BE49-F238E27FC236}">
                  <a16:creationId xmlns:a16="http://schemas.microsoft.com/office/drawing/2014/main" xmlns="" id="{96CC1A40-AEB1-418F-8945-A85F04425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569"/>
              <a:ext cx="2499" cy="911"/>
            </a:xfrm>
            <a:prstGeom prst="roundRect">
              <a:avLst>
                <a:gd name="adj" fmla="val 16667"/>
              </a:avLst>
            </a:prstGeom>
            <a:solidFill>
              <a:srgbClr val="EEEDCA"/>
            </a:solidFill>
            <a:ln w="38100" algn="ctr">
              <a:solidFill>
                <a:srgbClr val="8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產品種類、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每季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每月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每周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每日、經銷商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91" name="Line 19">
              <a:extLst>
                <a:ext uri="{FF2B5EF4-FFF2-40B4-BE49-F238E27FC236}">
                  <a16:creationId xmlns:a16="http://schemas.microsoft.com/office/drawing/2014/main" xmlns="" id="{09E272B2-2621-435F-89C2-2A17686A1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0" y="1117"/>
              <a:ext cx="272" cy="0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/>
            </a:p>
          </p:txBody>
        </p:sp>
      </p:grpSp>
      <p:grpSp>
        <p:nvGrpSpPr>
          <p:cNvPr id="84" name="Group 12">
            <a:extLst>
              <a:ext uri="{FF2B5EF4-FFF2-40B4-BE49-F238E27FC236}">
                <a16:creationId xmlns:a16="http://schemas.microsoft.com/office/drawing/2014/main" xmlns="" id="{60F81C05-2FC6-4751-9B73-F86B01ACCA0A}"/>
              </a:ext>
            </a:extLst>
          </p:cNvPr>
          <p:cNvGrpSpPr>
            <a:grpSpLocks/>
          </p:cNvGrpSpPr>
          <p:nvPr/>
        </p:nvGrpSpPr>
        <p:grpSpPr bwMode="auto">
          <a:xfrm>
            <a:off x="861219" y="3271672"/>
            <a:ext cx="7423150" cy="1674811"/>
            <a:chOff x="385" y="1570"/>
            <a:chExt cx="4676" cy="1055"/>
          </a:xfrm>
        </p:grpSpPr>
        <p:sp>
          <p:nvSpPr>
            <p:cNvPr id="85" name="AutoShape 13">
              <a:extLst>
                <a:ext uri="{FF2B5EF4-FFF2-40B4-BE49-F238E27FC236}">
                  <a16:creationId xmlns:a16="http://schemas.microsoft.com/office/drawing/2014/main" xmlns="" id="{E5BD8E78-9445-4364-BF2E-FB59C577CF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10" y="1145"/>
              <a:ext cx="1055" cy="1905"/>
            </a:xfrm>
            <a:prstGeom prst="homePlate">
              <a:avLst>
                <a:gd name="adj" fmla="val 25000"/>
              </a:avLst>
            </a:prstGeom>
            <a:solidFill>
              <a:srgbClr val="E0DEA0"/>
            </a:solidFill>
            <a:ln w="19050" algn="ctr">
              <a:solidFill>
                <a:srgbClr val="8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lIns="90000" anchor="ctr"/>
            <a:lstStyle/>
            <a:p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預警、下單、分享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86" name="AutoShape 14">
              <a:extLst>
                <a:ext uri="{FF2B5EF4-FFF2-40B4-BE49-F238E27FC236}">
                  <a16:creationId xmlns:a16="http://schemas.microsoft.com/office/drawing/2014/main" xmlns="" id="{B2F28895-5FDA-4DF0-8B68-E70C74516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1570"/>
              <a:ext cx="2499" cy="907"/>
            </a:xfrm>
            <a:prstGeom prst="roundRect">
              <a:avLst>
                <a:gd name="adj" fmla="val 16667"/>
              </a:avLst>
            </a:prstGeom>
            <a:solidFill>
              <a:srgbClr val="EEEDCA"/>
            </a:solidFill>
            <a:ln w="38100" algn="ctr">
              <a:solidFill>
                <a:srgbClr val="8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r>
                <a:rPr lang="zh-TW" altLang="en-US" sz="28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產品種類、</a:t>
              </a:r>
              <a:endPara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每季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每月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每周</a:t>
              </a:r>
              <a:r>
                <a:rPr lang="en-US" altLang="zh-TW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每日、經銷商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87" name="Line 15">
              <a:extLst>
                <a:ext uri="{FF2B5EF4-FFF2-40B4-BE49-F238E27FC236}">
                  <a16:creationId xmlns:a16="http://schemas.microsoft.com/office/drawing/2014/main" xmlns="" id="{CFC10273-7FFD-47EF-9298-D694E1FA2A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0" y="1888"/>
              <a:ext cx="272" cy="0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/>
            </a:p>
          </p:txBody>
        </p:sp>
      </p:grpSp>
      <p:grpSp>
        <p:nvGrpSpPr>
          <p:cNvPr id="80" name="Group 8">
            <a:extLst>
              <a:ext uri="{FF2B5EF4-FFF2-40B4-BE49-F238E27FC236}">
                <a16:creationId xmlns:a16="http://schemas.microsoft.com/office/drawing/2014/main" xmlns="" id="{0C27FF57-9C7E-44FF-B91E-52912EE4B21C}"/>
              </a:ext>
            </a:extLst>
          </p:cNvPr>
          <p:cNvGrpSpPr>
            <a:grpSpLocks/>
          </p:cNvGrpSpPr>
          <p:nvPr/>
        </p:nvGrpSpPr>
        <p:grpSpPr bwMode="auto">
          <a:xfrm>
            <a:off x="859631" y="2010402"/>
            <a:ext cx="7424738" cy="1316038"/>
            <a:chOff x="384" y="2341"/>
            <a:chExt cx="4677" cy="829"/>
          </a:xfrm>
        </p:grpSpPr>
        <p:sp>
          <p:nvSpPr>
            <p:cNvPr id="81" name="AutoShape 9">
              <a:extLst>
                <a:ext uri="{FF2B5EF4-FFF2-40B4-BE49-F238E27FC236}">
                  <a16:creationId xmlns:a16="http://schemas.microsoft.com/office/drawing/2014/main" xmlns="" id="{ED804B1B-DEF7-4F9C-93A7-D12D137C82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23" y="1803"/>
              <a:ext cx="828" cy="1905"/>
            </a:xfrm>
            <a:prstGeom prst="homePlate">
              <a:avLst>
                <a:gd name="adj" fmla="val 25000"/>
              </a:avLst>
            </a:prstGeom>
            <a:solidFill>
              <a:srgbClr val="D0CE70"/>
            </a:solidFill>
            <a:ln w="19050" algn="ctr">
              <a:solidFill>
                <a:srgbClr val="8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lIns="90000" anchor="ctr"/>
            <a:lstStyle/>
            <a:p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商業智慧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82" name="AutoShape 10">
              <a:extLst>
                <a:ext uri="{FF2B5EF4-FFF2-40B4-BE49-F238E27FC236}">
                  <a16:creationId xmlns:a16="http://schemas.microsoft.com/office/drawing/2014/main" xmlns="" id="{4C1AEE6B-3B40-439B-B12F-0094798E6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2341"/>
              <a:ext cx="2499" cy="681"/>
            </a:xfrm>
            <a:prstGeom prst="roundRect">
              <a:avLst>
                <a:gd name="adj" fmla="val 16667"/>
              </a:avLst>
            </a:prstGeom>
            <a:solidFill>
              <a:srgbClr val="EEEDCA"/>
            </a:solidFill>
            <a:ln w="38100" algn="ctr">
              <a:solidFill>
                <a:srgbClr val="8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線上分析、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數據挖掘及知識管理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83" name="Line 11">
              <a:extLst>
                <a:ext uri="{FF2B5EF4-FFF2-40B4-BE49-F238E27FC236}">
                  <a16:creationId xmlns:a16="http://schemas.microsoft.com/office/drawing/2014/main" xmlns="" id="{05AE7AC4-0C6F-45EB-8D6A-AD37E5E641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0" y="2659"/>
              <a:ext cx="272" cy="0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6391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697F633-7B1F-472D-80BF-529C6C218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55134"/>
            <a:ext cx="7344816" cy="1036850"/>
          </a:xfrm>
        </p:spPr>
        <p:txBody>
          <a:bodyPr/>
          <a:lstStyle/>
          <a:p>
            <a:r>
              <a:rPr lang="zh-TW" altLang="en-US" sz="4400" dirty="0"/>
              <a:t>成本效益分析</a:t>
            </a:r>
            <a:r>
              <a:rPr lang="en-US" altLang="zh-TW" sz="2800" b="0" dirty="0"/>
              <a:t>(1/2</a:t>
            </a:r>
            <a:r>
              <a:rPr lang="en-US" altLang="zh-TW" sz="2800" b="0" dirty="0">
                <a:latin typeface="微軟正黑體" panose="020B0604030504040204" pitchFamily="34" charset="-120"/>
              </a:rPr>
              <a:t>)-</a:t>
            </a:r>
            <a:r>
              <a:rPr lang="zh-TW" altLang="en-US" sz="3600" b="0" dirty="0">
                <a:latin typeface="微軟正黑體" panose="020B0604030504040204" pitchFamily="34" charset="-120"/>
              </a:rPr>
              <a:t>成本效益估算</a:t>
            </a:r>
            <a:endParaRPr lang="zh-TW" altLang="en-US" sz="4800" dirty="0"/>
          </a:p>
        </p:txBody>
      </p:sp>
      <p:graphicFrame>
        <p:nvGraphicFramePr>
          <p:cNvPr id="30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541445"/>
              </p:ext>
            </p:extLst>
          </p:nvPr>
        </p:nvGraphicFramePr>
        <p:xfrm>
          <a:off x="283477" y="1783490"/>
          <a:ext cx="8708123" cy="498694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355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372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sz="2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假設</a:t>
                      </a:r>
                      <a:r>
                        <a:rPr lang="zh-TW" altLang="en-US" sz="24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營收</a:t>
                      </a:r>
                      <a:endParaRPr lang="en-US" altLang="zh-TW" sz="2400" b="1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4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約</a:t>
                      </a: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TWD1.5</a:t>
                      </a: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</a:t>
                      </a:r>
                      <a:endParaRPr lang="zh-TW" altLang="en-US" sz="2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假設營收</a:t>
                      </a:r>
                      <a:endParaRPr lang="en-US" altLang="zh-TW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約</a:t>
                      </a: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TWD2</a:t>
                      </a: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</a:t>
                      </a:r>
                      <a:endParaRPr lang="zh-TW" altLang="en-US" sz="2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9818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庫存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減少一個月庫存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1,250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2﹪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0.8=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en-US" altLang="zh-TW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以年利率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2﹪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Bef>
                          <a:spcPts val="60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1,667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萬元＊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2﹪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0.8=</a:t>
                      </a:r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26.67</a:t>
                      </a:r>
                      <a:r>
                        <a:rPr lang="zh-TW" altLang="en-US" sz="18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</a:t>
                      </a:r>
                      <a:endParaRPr lang="en-US" altLang="zh-TW" sz="14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l" defTabSz="685800" rtl="0" eaLnBrk="1" latinLnBrk="0" hangingPunct="1">
                        <a:spcBef>
                          <a:spcPts val="600"/>
                        </a:spcBef>
                      </a:pP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以年利率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2﹪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計算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4008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減少倉管人員一人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 * 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2=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57.2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 * 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2=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57.2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3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出貨錯誤損失率</a:t>
                      </a:r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以營收 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0.1﹪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0.1﹪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0.8=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億元＊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0.1﹪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＊</a:t>
                      </a:r>
                      <a:r>
                        <a:rPr lang="en-US" altLang="zh-TW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0.8=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599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節省金額總計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新台幣 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89.2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一年</a:t>
                      </a:r>
                      <a:endParaRPr lang="zh-TW" altLang="en-US" sz="1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新台幣 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99.87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一年</a:t>
                      </a:r>
                      <a:endParaRPr lang="zh-TW" altLang="en-US" sz="1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6479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預估每年營收成長有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來自此模式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假設營收由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TWD1.5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億元成長至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億元，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增加的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千萬元中，此模式的營收貢獻約新台幣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千萬元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endParaRPr lang="zh-TW" altLang="en-US" sz="14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3411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800" b="1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增加成本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zh-TW" altLang="en-US" sz="1400" b="1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該公司原本就有配置</a:t>
                      </a:r>
                      <a:r>
                        <a:rPr lang="en-US" altLang="zh-TW" sz="1400" b="1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MIS</a:t>
                      </a:r>
                      <a:r>
                        <a:rPr lang="zh-TW" altLang="en-US" sz="1400" b="1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人員一名，負責公司資料管理及維護，進行本案並未增加人員及設備，部分程式採委外方式，總計花費約新台幣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萬元</a:t>
                      </a:r>
                      <a:endParaRPr lang="zh-TW" altLang="en-US" sz="1800" b="1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爆炸 2 2"/>
          <p:cNvSpPr/>
          <p:nvPr/>
        </p:nvSpPr>
        <p:spPr>
          <a:xfrm rot="-180000">
            <a:off x="3458659" y="1914892"/>
            <a:ext cx="5048811" cy="3163289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天災</a:t>
            </a:r>
            <a:endParaRPr lang="zh-TW" alt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20805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latin typeface="微軟正黑體" panose="020B0604030504040204" pitchFamily="34" charset="-120"/>
              </a:rPr>
              <a:t>簡報架構</a:t>
            </a:r>
          </a:p>
        </p:txBody>
      </p:sp>
      <p:grpSp>
        <p:nvGrpSpPr>
          <p:cNvPr id="55" name="群組 54"/>
          <p:cNvGrpSpPr/>
          <p:nvPr/>
        </p:nvGrpSpPr>
        <p:grpSpPr>
          <a:xfrm>
            <a:off x="-2329877" y="1915866"/>
            <a:ext cx="4770438" cy="4824413"/>
            <a:chOff x="-2395538" y="1447800"/>
            <a:chExt cx="4770438" cy="4824413"/>
          </a:xfrm>
        </p:grpSpPr>
        <p:sp>
          <p:nvSpPr>
            <p:cNvPr id="56" name="AutoShape 46"/>
            <p:cNvSpPr>
              <a:spLocks noChangeArrowheads="1"/>
            </p:cNvSpPr>
            <p:nvPr/>
          </p:nvSpPr>
          <p:spPr bwMode="ltGray">
            <a:xfrm rot="5400000">
              <a:off x="-2422526" y="1474788"/>
              <a:ext cx="4824413" cy="4770438"/>
            </a:xfrm>
            <a:custGeom>
              <a:avLst/>
              <a:gdLst>
                <a:gd name="G0" fmla="+- 10478 0 0"/>
                <a:gd name="G1" fmla="+- -11739500 0 0"/>
                <a:gd name="G2" fmla="+- 0 0 -11739500"/>
                <a:gd name="T0" fmla="*/ 0 256 1"/>
                <a:gd name="T1" fmla="*/ 180 256 1"/>
                <a:gd name="G3" fmla="+- -11739500 T0 T1"/>
                <a:gd name="T2" fmla="*/ 0 256 1"/>
                <a:gd name="T3" fmla="*/ 90 256 1"/>
                <a:gd name="G4" fmla="+- -11739500 T2 T3"/>
                <a:gd name="G5" fmla="*/ G4 2 1"/>
                <a:gd name="T4" fmla="*/ 90 256 1"/>
                <a:gd name="T5" fmla="*/ 0 256 1"/>
                <a:gd name="G6" fmla="+- -11739500 T4 T5"/>
                <a:gd name="G7" fmla="*/ G6 2 1"/>
                <a:gd name="G8" fmla="abs -1173950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478"/>
                <a:gd name="G18" fmla="*/ 10478 1 2"/>
                <a:gd name="G19" fmla="+- G18 5400 0"/>
                <a:gd name="G20" fmla="cos G19 -11739500"/>
                <a:gd name="G21" fmla="sin G19 -11739500"/>
                <a:gd name="G22" fmla="+- G20 10800 0"/>
                <a:gd name="G23" fmla="+- G21 10800 0"/>
                <a:gd name="G24" fmla="+- 10800 0 G20"/>
                <a:gd name="G25" fmla="+- 10478 10800 0"/>
                <a:gd name="G26" fmla="?: G9 G17 G25"/>
                <a:gd name="G27" fmla="?: G9 0 21600"/>
                <a:gd name="G28" fmla="cos 10800 -11739500"/>
                <a:gd name="G29" fmla="sin 10800 -11739500"/>
                <a:gd name="G30" fmla="sin 10478 -11739500"/>
                <a:gd name="G31" fmla="+- G28 10800 0"/>
                <a:gd name="G32" fmla="+- G29 10800 0"/>
                <a:gd name="G33" fmla="+- G30 10800 0"/>
                <a:gd name="G34" fmla="?: G4 0 G31"/>
                <a:gd name="G35" fmla="?: -11739500 G34 0"/>
                <a:gd name="G36" fmla="?: G6 G35 G31"/>
                <a:gd name="G37" fmla="+- 21600 0 G36"/>
                <a:gd name="G38" fmla="?: G4 0 G33"/>
                <a:gd name="G39" fmla="?: -1173950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2 w 21600"/>
                <a:gd name="T15" fmla="*/ 10638 h 21600"/>
                <a:gd name="T16" fmla="*/ 10800 w 21600"/>
                <a:gd name="T17" fmla="*/ 322 h 21600"/>
                <a:gd name="T18" fmla="*/ 21438 w 21600"/>
                <a:gd name="T19" fmla="*/ 1063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2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0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45490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tint val="45490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7" name="AutoShape 47"/>
            <p:cNvSpPr>
              <a:spLocks noChangeArrowheads="1"/>
            </p:cNvSpPr>
            <p:nvPr/>
          </p:nvSpPr>
          <p:spPr bwMode="ltGray">
            <a:xfrm rot="5400000" flipH="1">
              <a:off x="-2016125" y="1896418"/>
              <a:ext cx="4032250" cy="3929063"/>
            </a:xfrm>
            <a:custGeom>
              <a:avLst/>
              <a:gdLst>
                <a:gd name="G0" fmla="+- 56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6"/>
                <a:gd name="G18" fmla="*/ 56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6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6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5372 w 21600"/>
                <a:gd name="T15" fmla="*/ 10800 h 21600"/>
                <a:gd name="T16" fmla="*/ 10800 w 21600"/>
                <a:gd name="T17" fmla="*/ 10744 h 21600"/>
                <a:gd name="T18" fmla="*/ 16228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744" y="10800"/>
                  </a:moveTo>
                  <a:cubicBezTo>
                    <a:pt x="10744" y="10769"/>
                    <a:pt x="10769" y="10744"/>
                    <a:pt x="10800" y="10744"/>
                  </a:cubicBezTo>
                  <a:cubicBezTo>
                    <a:pt x="10830" y="10744"/>
                    <a:pt x="10855" y="10769"/>
                    <a:pt x="10855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36000"/>
                  </a:schemeClr>
                </a:gs>
                <a:gs pos="100000">
                  <a:schemeClr val="hlink">
                    <a:gamma/>
                    <a:tint val="3372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58" name="AutoShape 48"/>
          <p:cNvSpPr>
            <a:spLocks noChangeArrowheads="1"/>
          </p:cNvSpPr>
          <p:nvPr/>
        </p:nvSpPr>
        <p:spPr bwMode="gray">
          <a:xfrm>
            <a:off x="1742361" y="5922326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en-US" altLang="zh-TW" sz="3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49"/>
          <p:cNvSpPr>
            <a:spLocks noChangeArrowheads="1"/>
          </p:cNvSpPr>
          <p:nvPr/>
        </p:nvSpPr>
        <p:spPr bwMode="gray">
          <a:xfrm>
            <a:off x="2307899" y="5143297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成本效益分析</a:t>
            </a:r>
            <a:endParaRPr lang="en-US" altLang="zh-TW" sz="3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50"/>
          <p:cNvSpPr>
            <a:spLocks noChangeArrowheads="1"/>
          </p:cNvSpPr>
          <p:nvPr/>
        </p:nvSpPr>
        <p:spPr bwMode="gray">
          <a:xfrm>
            <a:off x="2635209" y="4229684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策略分析</a:t>
            </a:r>
            <a:endParaRPr lang="en-US" altLang="zh-TW" sz="3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AutoShape 51"/>
          <p:cNvSpPr>
            <a:spLocks noChangeArrowheads="1"/>
          </p:cNvSpPr>
          <p:nvPr/>
        </p:nvSpPr>
        <p:spPr bwMode="gray">
          <a:xfrm>
            <a:off x="2568273" y="3384690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導入專案前之自我盤點及勾稽</a:t>
            </a:r>
          </a:p>
        </p:txBody>
      </p:sp>
      <p:sp>
        <p:nvSpPr>
          <p:cNvPr id="62" name="AutoShape 52"/>
          <p:cNvSpPr>
            <a:spLocks noChangeArrowheads="1"/>
          </p:cNvSpPr>
          <p:nvPr/>
        </p:nvSpPr>
        <p:spPr bwMode="gray">
          <a:xfrm>
            <a:off x="2096534" y="2682715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專案背景</a:t>
            </a:r>
            <a:endParaRPr lang="en-US" altLang="zh-TW" sz="3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3" name="Group 53"/>
          <p:cNvGrpSpPr>
            <a:grpSpLocks/>
          </p:cNvGrpSpPr>
          <p:nvPr/>
        </p:nvGrpSpPr>
        <p:grpSpPr bwMode="auto">
          <a:xfrm>
            <a:off x="1779034" y="2771615"/>
            <a:ext cx="381000" cy="381000"/>
            <a:chOff x="2078" y="1680"/>
            <a:chExt cx="1615" cy="1615"/>
          </a:xfrm>
        </p:grpSpPr>
        <p:sp>
          <p:nvSpPr>
            <p:cNvPr id="64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6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7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8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9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70" name="Group 60"/>
          <p:cNvGrpSpPr>
            <a:grpSpLocks/>
          </p:cNvGrpSpPr>
          <p:nvPr/>
        </p:nvGrpSpPr>
        <p:grpSpPr bwMode="auto">
          <a:xfrm>
            <a:off x="2263473" y="3491053"/>
            <a:ext cx="381000" cy="381000"/>
            <a:chOff x="2078" y="1680"/>
            <a:chExt cx="1615" cy="1615"/>
          </a:xfrm>
        </p:grpSpPr>
        <p:sp>
          <p:nvSpPr>
            <p:cNvPr id="71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2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4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5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6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77" name="Group 67"/>
          <p:cNvGrpSpPr>
            <a:grpSpLocks/>
          </p:cNvGrpSpPr>
          <p:nvPr/>
        </p:nvGrpSpPr>
        <p:grpSpPr bwMode="auto">
          <a:xfrm>
            <a:off x="2330409" y="4305884"/>
            <a:ext cx="381000" cy="381000"/>
            <a:chOff x="2078" y="1680"/>
            <a:chExt cx="1615" cy="1615"/>
          </a:xfrm>
        </p:grpSpPr>
        <p:sp>
          <p:nvSpPr>
            <p:cNvPr id="78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9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0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1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2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3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84" name="Group 74"/>
          <p:cNvGrpSpPr>
            <a:grpSpLocks/>
          </p:cNvGrpSpPr>
          <p:nvPr/>
        </p:nvGrpSpPr>
        <p:grpSpPr bwMode="auto">
          <a:xfrm>
            <a:off x="1971349" y="5244897"/>
            <a:ext cx="381000" cy="381000"/>
            <a:chOff x="2078" y="1680"/>
            <a:chExt cx="1615" cy="1615"/>
          </a:xfrm>
        </p:grpSpPr>
        <p:sp>
          <p:nvSpPr>
            <p:cNvPr id="85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6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7" name="Oval 7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8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9" name="Oval 7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0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91" name="Group 81"/>
          <p:cNvGrpSpPr>
            <a:grpSpLocks/>
          </p:cNvGrpSpPr>
          <p:nvPr/>
        </p:nvGrpSpPr>
        <p:grpSpPr bwMode="auto">
          <a:xfrm>
            <a:off x="1443911" y="5971539"/>
            <a:ext cx="355600" cy="381000"/>
            <a:chOff x="2078" y="1680"/>
            <a:chExt cx="1615" cy="1615"/>
          </a:xfrm>
        </p:grpSpPr>
        <p:sp>
          <p:nvSpPr>
            <p:cNvPr id="92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3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4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5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6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sp>
        <p:nvSpPr>
          <p:cNvPr id="98" name="AutoShape 52"/>
          <p:cNvSpPr>
            <a:spLocks noChangeArrowheads="1"/>
          </p:cNvSpPr>
          <p:nvPr/>
        </p:nvSpPr>
        <p:spPr bwMode="gray">
          <a:xfrm>
            <a:off x="1314847" y="2005693"/>
            <a:ext cx="3788991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zh-TW" altLang="en-US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  <a:endParaRPr lang="en-US" altLang="zh-TW" sz="36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9" name="Group 53"/>
          <p:cNvGrpSpPr>
            <a:grpSpLocks/>
          </p:cNvGrpSpPr>
          <p:nvPr/>
        </p:nvGrpSpPr>
        <p:grpSpPr bwMode="auto">
          <a:xfrm>
            <a:off x="997347" y="2094593"/>
            <a:ext cx="381000" cy="381000"/>
            <a:chOff x="2078" y="1680"/>
            <a:chExt cx="1615" cy="1615"/>
          </a:xfrm>
        </p:grpSpPr>
        <p:sp>
          <p:nvSpPr>
            <p:cNvPr id="10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2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4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22333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9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697F633-7B1F-472D-80BF-529C6C21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效益分析</a:t>
            </a:r>
            <a:r>
              <a:rPr lang="en-US" altLang="zh-TW" sz="3600" b="0" dirty="0">
                <a:latin typeface="微軟正黑體" panose="020B0604030504040204" pitchFamily="34" charset="-120"/>
              </a:rPr>
              <a:t>(2/2)-</a:t>
            </a:r>
            <a:r>
              <a:rPr lang="zh-TW" altLang="en-US" sz="4400" b="0" dirty="0">
                <a:latin typeface="微軟正黑體" panose="020B0604030504040204" pitchFamily="34" charset="-120"/>
              </a:rPr>
              <a:t>綜合效益</a:t>
            </a:r>
            <a:endParaRPr lang="zh-TW" altLang="en-US" sz="4400" dirty="0">
              <a:latin typeface="微軟正黑體" panose="020B0604030504040204" pitchFamily="34" charset="-120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xmlns="" id="{10DBBAB7-8C5C-4B17-92F5-4D924438E62A}"/>
              </a:ext>
            </a:extLst>
          </p:cNvPr>
          <p:cNvSpPr>
            <a:spLocks noChangeArrowheads="1"/>
          </p:cNvSpPr>
          <p:nvPr/>
        </p:nvSpPr>
        <p:spPr bwMode="auto">
          <a:xfrm rot="16860000">
            <a:off x="-1189306" y="2791869"/>
            <a:ext cx="5441425" cy="2582810"/>
          </a:xfrm>
          <a:prstGeom prst="rightArrow">
            <a:avLst>
              <a:gd name="adj1" fmla="val 59065"/>
              <a:gd name="adj2" fmla="val 35713"/>
            </a:avLst>
          </a:prstGeom>
          <a:solidFill>
            <a:srgbClr val="E0A0E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0"/>
          <a:lstStyle/>
          <a:p>
            <a:endParaRPr lang="zh-TW" altLang="en-US"/>
          </a:p>
        </p:txBody>
      </p:sp>
      <p:grpSp>
        <p:nvGrpSpPr>
          <p:cNvPr id="9" name="Group 17">
            <a:extLst>
              <a:ext uri="{FF2B5EF4-FFF2-40B4-BE49-F238E27FC236}">
                <a16:creationId xmlns:a16="http://schemas.microsoft.com/office/drawing/2014/main" xmlns="" id="{CC1ACDE2-8144-44AE-A18E-BFE8D08A50F5}"/>
              </a:ext>
            </a:extLst>
          </p:cNvPr>
          <p:cNvGrpSpPr>
            <a:grpSpLocks/>
          </p:cNvGrpSpPr>
          <p:nvPr/>
        </p:nvGrpSpPr>
        <p:grpSpPr bwMode="auto">
          <a:xfrm>
            <a:off x="207327" y="5398807"/>
            <a:ext cx="8685213" cy="1476377"/>
            <a:chOff x="295" y="3294"/>
            <a:chExt cx="5471" cy="930"/>
          </a:xfrm>
        </p:grpSpPr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xmlns="" id="{2F265572-82A2-4901-864B-C0F36BC51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294"/>
              <a:ext cx="1315" cy="771"/>
            </a:xfrm>
            <a:prstGeom prst="rect">
              <a:avLst/>
            </a:prstGeom>
            <a:solidFill>
              <a:srgbClr val="F7C1F7">
                <a:alpha val="50000"/>
              </a:srgbClr>
            </a:solidFill>
            <a:ln w="38100" algn="ctr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algn="ctr"/>
              <a:endParaRPr lang="en-US" altLang="zh-TW" sz="2800" dirty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32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該公司</a:t>
              </a:r>
            </a:p>
            <a:p>
              <a:pPr algn="ctr"/>
              <a:endParaRPr lang="en-US" altLang="ja-JP" sz="2800" dirty="0">
                <a:ea typeface="標楷體" panose="03000509000000000000" pitchFamily="65" charset="-120"/>
              </a:endParaRPr>
            </a:p>
            <a:p>
              <a:pPr algn="ctr"/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11" name="AutoShape 19">
              <a:extLst>
                <a:ext uri="{FF2B5EF4-FFF2-40B4-BE49-F238E27FC236}">
                  <a16:creationId xmlns:a16="http://schemas.microsoft.com/office/drawing/2014/main" xmlns="" id="{1FDA64EF-AC81-4D92-899B-DBBF63BF9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" y="3294"/>
              <a:ext cx="3883" cy="930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38100" algn="ctr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透過每日系統自動提供工單，由倉管安排撿貨人員，完成出貨作業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減少</a:t>
              </a:r>
              <a:r>
                <a:rPr lang="en-US" altLang="zh-TW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IT</a:t>
              </a: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的行政工作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進行資料分析，提供主動提供買方及工廠訊息，建立長期合作信賴</a:t>
              </a:r>
              <a:endParaRPr lang="en-US" altLang="zh-TW" sz="1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營收穩定成長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en-US" altLang="zh-TW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KPI</a:t>
              </a:r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達成：費用及作業成本降低</a:t>
              </a:r>
              <a:r>
                <a:rPr lang="zh-TW" altLang="en-US" sz="16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，</a:t>
              </a:r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營收穩定成長</a:t>
              </a:r>
              <a:endPara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              出貨錯誤率降低及庫存數量及金額減少。</a:t>
              </a: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12" name="Line 20">
              <a:extLst>
                <a:ext uri="{FF2B5EF4-FFF2-40B4-BE49-F238E27FC236}">
                  <a16:creationId xmlns:a16="http://schemas.microsoft.com/office/drawing/2014/main" xmlns="" id="{1E7B3EBA-051D-4A65-A6A9-2B78A7094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674"/>
              <a:ext cx="273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2" name="Group 17">
            <a:extLst>
              <a:ext uri="{FF2B5EF4-FFF2-40B4-BE49-F238E27FC236}">
                <a16:creationId xmlns:a16="http://schemas.microsoft.com/office/drawing/2014/main" xmlns="" id="{867A495B-D70F-4F0B-84CC-DB8F7E08E2BC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4122083"/>
            <a:ext cx="8424863" cy="1223963"/>
            <a:chOff x="295" y="3294"/>
            <a:chExt cx="5307" cy="771"/>
          </a:xfrm>
        </p:grpSpPr>
        <p:sp>
          <p:nvSpPr>
            <p:cNvPr id="23" name="Rectangle 18">
              <a:extLst>
                <a:ext uri="{FF2B5EF4-FFF2-40B4-BE49-F238E27FC236}">
                  <a16:creationId xmlns:a16="http://schemas.microsoft.com/office/drawing/2014/main" xmlns="" id="{F27D4D69-7BCF-4088-9688-8633CA971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294"/>
              <a:ext cx="1315" cy="771"/>
            </a:xfrm>
            <a:prstGeom prst="rect">
              <a:avLst/>
            </a:prstGeom>
            <a:solidFill>
              <a:srgbClr val="F7C1F7">
                <a:alpha val="50000"/>
              </a:srgbClr>
            </a:solidFill>
            <a:ln w="38100" algn="ctr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algn="ctr"/>
              <a:endParaRPr lang="en-US" altLang="zh-TW" sz="2800" dirty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32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工廠</a:t>
              </a:r>
            </a:p>
            <a:p>
              <a:pPr algn="ctr"/>
              <a:endParaRPr lang="en-US" altLang="ja-JP" sz="2800" dirty="0">
                <a:ea typeface="標楷體" panose="03000509000000000000" pitchFamily="65" charset="-120"/>
              </a:endParaRPr>
            </a:p>
            <a:p>
              <a:pPr algn="ctr"/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24" name="AutoShape 19">
              <a:extLst>
                <a:ext uri="{FF2B5EF4-FFF2-40B4-BE49-F238E27FC236}">
                  <a16:creationId xmlns:a16="http://schemas.microsoft.com/office/drawing/2014/main" xmlns="" id="{AED41ACE-B99F-4A68-982E-431A0D949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" y="3294"/>
              <a:ext cx="3719" cy="771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38100" algn="ctr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透過資料分析及預測，原先短期訂單變成長期訂單，有助於工廠計畫性生產，擴大產出規模，降低營運成本，增加與原物料商之議價能力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提供提供工廠訊息，建立長期合作信賴，減少工廠直接競爭的機會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en-US" altLang="zh-TW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KPI</a:t>
              </a:r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達成：工廠出貨加快、錯誤率降低、</a:t>
              </a:r>
              <a:endPara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                 配合度提高及產品成本單價降低</a:t>
              </a: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xmlns="" id="{6F08171D-1559-476B-AE6A-B51CA148F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674"/>
              <a:ext cx="273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6" name="Group 17">
            <a:extLst>
              <a:ext uri="{FF2B5EF4-FFF2-40B4-BE49-F238E27FC236}">
                <a16:creationId xmlns:a16="http://schemas.microsoft.com/office/drawing/2014/main" xmlns="" id="{F88BB17C-813A-49ED-B551-771D8DC80488}"/>
              </a:ext>
            </a:extLst>
          </p:cNvPr>
          <p:cNvGrpSpPr>
            <a:grpSpLocks/>
          </p:cNvGrpSpPr>
          <p:nvPr/>
        </p:nvGrpSpPr>
        <p:grpSpPr bwMode="auto">
          <a:xfrm>
            <a:off x="685582" y="2842964"/>
            <a:ext cx="8458417" cy="1223963"/>
            <a:chOff x="295" y="3294"/>
            <a:chExt cx="5298" cy="771"/>
          </a:xfrm>
        </p:grpSpPr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xmlns="" id="{CB2CEE99-30CC-4955-AEE1-D405D6FC2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294"/>
              <a:ext cx="1315" cy="771"/>
            </a:xfrm>
            <a:prstGeom prst="rect">
              <a:avLst/>
            </a:prstGeom>
            <a:solidFill>
              <a:srgbClr val="F7C1F7">
                <a:alpha val="50000"/>
              </a:srgbClr>
            </a:solidFill>
            <a:ln w="38100" algn="ctr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algn="ctr"/>
              <a:endParaRPr lang="en-US" altLang="zh-TW" sz="2800" dirty="0">
                <a:solidFill>
                  <a:schemeClr val="bg1"/>
                </a:solidFill>
              </a:endParaRPr>
            </a:p>
            <a:p>
              <a:pPr algn="ctr"/>
              <a:r>
                <a:rPr lang="zh-TW" altLang="en-US" sz="32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買方</a:t>
              </a:r>
            </a:p>
            <a:p>
              <a:pPr algn="ctr"/>
              <a:endParaRPr lang="en-US" altLang="ja-JP" sz="2800" dirty="0">
                <a:ea typeface="標楷體" panose="03000509000000000000" pitchFamily="65" charset="-120"/>
              </a:endParaRPr>
            </a:p>
            <a:p>
              <a:pPr algn="ctr"/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28" name="AutoShape 19">
              <a:extLst>
                <a:ext uri="{FF2B5EF4-FFF2-40B4-BE49-F238E27FC236}">
                  <a16:creationId xmlns:a16="http://schemas.microsoft.com/office/drawing/2014/main" xmlns="" id="{2E762985-574A-433D-9CF5-ECFE329B7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" y="3294"/>
              <a:ext cx="3710" cy="771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38100" algn="ctr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降低當地倉管之人力</a:t>
              </a:r>
              <a:endParaRPr lang="en-US" altLang="zh-TW" sz="1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66700" indent="-266700">
                <a:buFont typeface="Wingdings" pitchFamily="2" charset="2"/>
                <a:buChar char="Ü"/>
                <a:defRPr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提供銷售數據分析資料，供銷售人員銷售依據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透過安全庫存自動發報警示，主動通知供應商補貨，</a:t>
              </a:r>
              <a:endParaRPr lang="en-US" altLang="zh-TW" sz="1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 減少人為下單錯誤</a:t>
              </a:r>
              <a:endParaRPr lang="en-US" altLang="zh-TW" sz="14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en-US" altLang="zh-TW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KPI</a:t>
              </a:r>
              <a:r>
                <a:rPr lang="zh-TW" altLang="en-US" sz="1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達成：增加買方訂單及新的客戶增加，該公司業績成長。</a:t>
              </a: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29" name="Line 20">
              <a:extLst>
                <a:ext uri="{FF2B5EF4-FFF2-40B4-BE49-F238E27FC236}">
                  <a16:creationId xmlns:a16="http://schemas.microsoft.com/office/drawing/2014/main" xmlns="" id="{707538D4-69C7-48DB-9526-2FED3BE01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674"/>
              <a:ext cx="273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4" name="Group 17">
            <a:extLst>
              <a:ext uri="{FF2B5EF4-FFF2-40B4-BE49-F238E27FC236}">
                <a16:creationId xmlns:a16="http://schemas.microsoft.com/office/drawing/2014/main" xmlns="" id="{4C99F3E4-5481-4D65-867B-AD97427C88DE}"/>
              </a:ext>
            </a:extLst>
          </p:cNvPr>
          <p:cNvGrpSpPr>
            <a:grpSpLocks/>
          </p:cNvGrpSpPr>
          <p:nvPr/>
        </p:nvGrpSpPr>
        <p:grpSpPr bwMode="auto">
          <a:xfrm>
            <a:off x="903088" y="1519825"/>
            <a:ext cx="7989320" cy="1223963"/>
            <a:chOff x="295" y="3294"/>
            <a:chExt cx="5307" cy="771"/>
          </a:xfrm>
        </p:grpSpPr>
        <p:sp>
          <p:nvSpPr>
            <p:cNvPr id="35" name="Rectangle 18">
              <a:extLst>
                <a:ext uri="{FF2B5EF4-FFF2-40B4-BE49-F238E27FC236}">
                  <a16:creationId xmlns:a16="http://schemas.microsoft.com/office/drawing/2014/main" xmlns="" id="{55A7BD03-F1F1-49DC-823D-2CA8FBFAE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" y="3294"/>
              <a:ext cx="1315" cy="771"/>
            </a:xfrm>
            <a:prstGeom prst="rect">
              <a:avLst/>
            </a:prstGeom>
            <a:solidFill>
              <a:srgbClr val="F7C1F7">
                <a:alpha val="50000"/>
              </a:srgbClr>
            </a:solidFill>
            <a:ln w="38100" algn="ctr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algn="ctr"/>
              <a:r>
                <a:rPr lang="zh-TW" altLang="en-US" sz="3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綜合</a:t>
              </a:r>
              <a:endParaRPr lang="en-US" altLang="zh-TW" sz="36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36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效益</a:t>
              </a:r>
              <a:endParaRPr lang="ja-JP" altLang="en-US" sz="3600" dirty="0">
                <a:ea typeface="標楷體" panose="03000509000000000000" pitchFamily="65" charset="-120"/>
              </a:endParaRPr>
            </a:p>
          </p:txBody>
        </p:sp>
        <p:sp>
          <p:nvSpPr>
            <p:cNvPr id="36" name="AutoShape 19">
              <a:extLst>
                <a:ext uri="{FF2B5EF4-FFF2-40B4-BE49-F238E27FC236}">
                  <a16:creationId xmlns:a16="http://schemas.microsoft.com/office/drawing/2014/main" xmlns="" id="{88EF28E6-8E83-4070-91BD-3BAE1D0EF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" y="3294"/>
              <a:ext cx="3719" cy="725"/>
            </a:xfrm>
            <a:prstGeom prst="roundRect">
              <a:avLst>
                <a:gd name="adj" fmla="val 16667"/>
              </a:avLst>
            </a:prstGeom>
            <a:solidFill>
              <a:srgbClr val="E0A0E0"/>
            </a:solidFill>
            <a:ln w="38100" algn="ctr">
              <a:solidFill>
                <a:srgbClr val="8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/>
            <a:lstStyle/>
            <a:p>
              <a:pPr marL="266700" indent="-266700">
                <a:buFont typeface="Wingdings" pitchFamily="2" charset="2"/>
                <a:buChar char="Ü"/>
              </a:pPr>
              <a:r>
                <a:rPr lang="zh-TW" altLang="en-US" sz="16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各上、中、下游存貨及管理成本減少，</a:t>
              </a:r>
              <a:endParaRPr lang="en-US" altLang="zh-TW" sz="16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6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 所有夥伴獲利增加</a:t>
              </a:r>
            </a:p>
            <a:p>
              <a:pPr marL="266700" indent="-266700">
                <a:buFont typeface="Wingdings" pitchFamily="2" charset="2"/>
                <a:buChar char="Ü"/>
              </a:pPr>
              <a:r>
                <a:rPr lang="en-US" altLang="zh-TW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KPI</a:t>
              </a:r>
              <a:r>
                <a:rPr lang="zh-TW" altLang="en-US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達成：降低庫存金額、 調整銷售及倉管人員工作內容、提供最新資料量跟質。</a:t>
              </a:r>
            </a:p>
            <a:p>
              <a:endParaRPr lang="ja-JP" altLang="en-US" sz="2800" dirty="0">
                <a:ea typeface="標楷體" panose="03000509000000000000" pitchFamily="65" charset="-120"/>
              </a:endParaRPr>
            </a:p>
          </p:txBody>
        </p:sp>
        <p:sp>
          <p:nvSpPr>
            <p:cNvPr id="37" name="Line 20">
              <a:extLst>
                <a:ext uri="{FF2B5EF4-FFF2-40B4-BE49-F238E27FC236}">
                  <a16:creationId xmlns:a16="http://schemas.microsoft.com/office/drawing/2014/main" xmlns="" id="{96126A7F-ED5A-4009-B7E3-30A08C23A4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674"/>
              <a:ext cx="273" cy="0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0"/>
            <a:lstStyle/>
            <a:p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75774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55134"/>
            <a:ext cx="2163688" cy="1036850"/>
          </a:xfrm>
        </p:spPr>
        <p:txBody>
          <a:bodyPr/>
          <a:lstStyle/>
          <a:p>
            <a:r>
              <a:rPr lang="zh-TW" altLang="en-US" dirty="0"/>
              <a:t>結論</a:t>
            </a:r>
          </a:p>
        </p:txBody>
      </p:sp>
      <p:graphicFrame>
        <p:nvGraphicFramePr>
          <p:cNvPr id="5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152562"/>
              </p:ext>
            </p:extLst>
          </p:nvPr>
        </p:nvGraphicFramePr>
        <p:xfrm>
          <a:off x="251520" y="1594308"/>
          <a:ext cx="8892480" cy="4931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群組 5"/>
          <p:cNvGrpSpPr/>
          <p:nvPr/>
        </p:nvGrpSpPr>
        <p:grpSpPr>
          <a:xfrm>
            <a:off x="421924" y="3144324"/>
            <a:ext cx="2304000" cy="2196000"/>
            <a:chOff x="1668321" y="1608279"/>
            <a:chExt cx="1902970" cy="1863846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橢圓 6"/>
            <p:cNvSpPr/>
            <p:nvPr/>
          </p:nvSpPr>
          <p:spPr>
            <a:xfrm>
              <a:off x="1668321" y="1608279"/>
              <a:ext cx="1902970" cy="1863846"/>
            </a:xfrm>
            <a:prstGeom prst="ellipse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2600" dirty="0">
                  <a:solidFill>
                    <a:srgbClr val="FFFFFF"/>
                  </a:solidFill>
                </a:rPr>
                <a:t>  </a:t>
              </a:r>
              <a:endParaRPr lang="en-US" altLang="zh-TW" sz="2600" dirty="0">
                <a:solidFill>
                  <a:srgbClr val="FFFFFF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2600" dirty="0">
                  <a:solidFill>
                    <a:srgbClr val="FFFFFF"/>
                  </a:solidFill>
                </a:rPr>
                <a:t>  </a:t>
              </a: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正確的</a:t>
              </a:r>
              <a:endParaRPr lang="en-US" altLang="zh-TW" sz="28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2800" b="1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商業模式</a:t>
              </a:r>
            </a:p>
          </p:txBody>
        </p:sp>
        <p:sp>
          <p:nvSpPr>
            <p:cNvPr id="8" name="橢圓 4"/>
            <p:cNvSpPr/>
            <p:nvPr/>
          </p:nvSpPr>
          <p:spPr>
            <a:xfrm>
              <a:off x="1933168" y="1866381"/>
              <a:ext cx="1246231" cy="124623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algn="ctr" defTabSz="28892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6500" dirty="0">
                <a:solidFill>
                  <a:srgbClr val="FFFFFF"/>
                </a:solidFill>
              </a:endParaRPr>
            </a:p>
          </p:txBody>
        </p:sp>
      </p:grpSp>
      <p:sp>
        <p:nvSpPr>
          <p:cNvPr id="9" name="十字形 8"/>
          <p:cNvSpPr/>
          <p:nvPr/>
        </p:nvSpPr>
        <p:spPr>
          <a:xfrm>
            <a:off x="3249408" y="3861044"/>
            <a:ext cx="626368" cy="643076"/>
          </a:xfrm>
          <a:prstGeom prst="plus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FFFFFF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0308"/>
            <a:ext cx="2640000" cy="158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655146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EDA490-5180-4FD1-B45E-45C3941C3C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1AEDA490-5180-4FD1-B45E-45C3941C3C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D70492-404E-4C9F-8726-5E8485E04F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41D70492-404E-4C9F-8726-5E8485E04F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FB2173-0CBC-45CE-A975-4AFF06A778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dgm id="{30FB2173-0CBC-45CE-A975-4AFF06A778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802FC2F-4F9C-44E7-9A74-93D859A94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D802FC2F-4F9C-44E7-9A74-93D859A94A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0C44C2-18A6-4E69-AB5B-BD84112FB2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">
                                            <p:graphicEl>
                                              <a:dgm id="{A30C44C2-18A6-4E69-AB5B-BD84112FB2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CCA938-894C-4CE9-8033-0863964EB0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">
                                            <p:graphicEl>
                                              <a:dgm id="{11CCA938-894C-4CE9-8033-0863964EB0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D65487-A27F-4555-9A29-15083CFFBB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1CD65487-A27F-4555-9A29-15083CFFBB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722369-7D85-4383-BD42-BF105E214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75722369-7D85-4383-BD42-BF105E214B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CBB2837-5DB7-4A5C-A068-5A9BCBA03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5">
                                            <p:graphicEl>
                                              <a:dgm id="{FCBB2837-5DB7-4A5C-A068-5A9BCBA03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99" y="1141984"/>
            <a:ext cx="8015453" cy="5382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171" y="127000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95145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公司簡介</a:t>
            </a:r>
            <a:r>
              <a:rPr lang="en-US" altLang="zh-TW" sz="4800" b="0" dirty="0"/>
              <a:t>(</a:t>
            </a:r>
            <a:r>
              <a:rPr lang="en-US" altLang="zh-TW" sz="4800" b="0" dirty="0" smtClean="0"/>
              <a:t>1/5)</a:t>
            </a:r>
            <a:endParaRPr lang="en-US" altLang="zh-TW" sz="4800" b="0" dirty="0"/>
          </a:p>
        </p:txBody>
      </p:sp>
      <p:sp>
        <p:nvSpPr>
          <p:cNvPr id="2" name="矩形 1"/>
          <p:cNvSpPr/>
          <p:nvPr/>
        </p:nvSpPr>
        <p:spPr>
          <a:xfrm>
            <a:off x="251520" y="1953712"/>
            <a:ext cx="88924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成立時間：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年成立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公司定位：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中小型貿易商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供應商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台灣中部地區中小型工廠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定位：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中高級市場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997100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銷售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各式家庭用產品。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997100"/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為小型鐵製家具、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GARDEN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TOOLS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997100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家庭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廚房及衛浴用品等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交易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銷售至全球各地，主要為歐美及亞洲等地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當地經銷商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核心競爭力：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與國外經銷體系往來互動良好、關係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緊密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營運情況：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營運穩定，年營收維持在新台幣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1.5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億元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左右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</a:rPr>
              <a:t>公司簡介</a:t>
            </a:r>
            <a:r>
              <a:rPr lang="en-US" altLang="zh-TW" sz="4800" b="0" dirty="0">
                <a:latin typeface="微軟正黑體" panose="020B0604030504040204" pitchFamily="34" charset="-120"/>
              </a:rPr>
              <a:t>(</a:t>
            </a:r>
            <a:r>
              <a:rPr lang="en-US" altLang="zh-TW" sz="4800" b="0" dirty="0" smtClean="0">
                <a:latin typeface="微軟正黑體" panose="020B0604030504040204" pitchFamily="34" charset="-120"/>
              </a:rPr>
              <a:t>2/5)</a:t>
            </a:r>
            <a:endParaRPr lang="en-US" altLang="zh-TW" dirty="0">
              <a:latin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7980" y="1774373"/>
            <a:ext cx="7992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營運模式：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屬小量多樣，產品品項多達上千種。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產品供應鏈的供應廠商：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多家。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公司管理：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由於產品眾多，數量少，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34250">
              <a:spcBef>
                <a:spcPts val="600"/>
              </a:spcBef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大多數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工廠要求該公司下單須維持基本的數量，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34250">
              <a:spcBef>
                <a:spcPts val="1200"/>
              </a:spcBef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否則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採購單價會相對提高。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2000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公司約須維持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3.5~4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的庫存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約佔年營收的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1/3)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公司管理重點：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除業務外，營運中心放在庫存管理上。</a:t>
            </a:r>
          </a:p>
        </p:txBody>
      </p:sp>
    </p:spTree>
    <p:extLst>
      <p:ext uri="{BB962C8B-B14F-4D97-AF65-F5344CB8AC3E}">
        <p14:creationId xmlns:p14="http://schemas.microsoft.com/office/powerpoint/2010/main" val="35337058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公司簡介</a:t>
            </a:r>
            <a:r>
              <a:rPr lang="en-US" altLang="zh-TW" sz="4800" b="0" dirty="0"/>
              <a:t>(</a:t>
            </a:r>
            <a:r>
              <a:rPr lang="en-US" altLang="zh-TW" sz="4800" b="0" dirty="0" smtClean="0"/>
              <a:t>3/5)</a:t>
            </a:r>
            <a:endParaRPr lang="zh-TW" alt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83" y="2636912"/>
            <a:ext cx="8365906" cy="36724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395536" y="184482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官網介紹</a:t>
            </a:r>
          </a:p>
        </p:txBody>
      </p:sp>
    </p:spTree>
    <p:extLst>
      <p:ext uri="{BB962C8B-B14F-4D97-AF65-F5344CB8AC3E}">
        <p14:creationId xmlns:p14="http://schemas.microsoft.com/office/powerpoint/2010/main" val="6217893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550" y="0"/>
            <a:ext cx="5717589" cy="1291984"/>
          </a:xfrm>
        </p:spPr>
        <p:txBody>
          <a:bodyPr/>
          <a:lstStyle/>
          <a:p>
            <a:r>
              <a:rPr lang="zh-TW" altLang="en-US" dirty="0"/>
              <a:t>公司簡介</a:t>
            </a:r>
            <a:r>
              <a:rPr lang="en-US" altLang="zh-TW" sz="4800" b="0" dirty="0"/>
              <a:t>(</a:t>
            </a:r>
            <a:r>
              <a:rPr lang="en-US" altLang="zh-TW" sz="4800" b="0" dirty="0" smtClean="0"/>
              <a:t>4/5)</a:t>
            </a:r>
            <a:endParaRPr lang="zh-TW" altLang="en-US" sz="48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903045"/>
              </p:ext>
            </p:extLst>
          </p:nvPr>
        </p:nvGraphicFramePr>
        <p:xfrm>
          <a:off x="539552" y="1700808"/>
          <a:ext cx="8208912" cy="4902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向左箭號 2"/>
          <p:cNvSpPr/>
          <p:nvPr/>
        </p:nvSpPr>
        <p:spPr>
          <a:xfrm>
            <a:off x="2627784" y="4581128"/>
            <a:ext cx="63322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95536" y="184482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交易模式</a:t>
            </a:r>
          </a:p>
        </p:txBody>
      </p:sp>
    </p:spTree>
    <p:extLst>
      <p:ext uri="{BB962C8B-B14F-4D97-AF65-F5344CB8AC3E}">
        <p14:creationId xmlns:p14="http://schemas.microsoft.com/office/powerpoint/2010/main" val="33759173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公司簡介</a:t>
            </a:r>
            <a:r>
              <a:rPr lang="en-US" altLang="zh-TW" sz="4800" b="0" dirty="0" smtClean="0"/>
              <a:t>(5/5)</a:t>
            </a:r>
            <a:endParaRPr lang="zh-TW" altLang="en-US" sz="4800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747958"/>
              </p:ext>
            </p:extLst>
          </p:nvPr>
        </p:nvGraphicFramePr>
        <p:xfrm>
          <a:off x="152401" y="2075687"/>
          <a:ext cx="8845295" cy="4648317"/>
        </p:xfrm>
        <a:graphic>
          <a:graphicData uri="http://schemas.openxmlformats.org/drawingml/2006/table">
            <a:tbl>
              <a:tblPr firstRow="1" bandRow="1"/>
              <a:tblGrid>
                <a:gridCol w="353436"/>
                <a:gridCol w="391645"/>
                <a:gridCol w="3715547"/>
                <a:gridCol w="4384667"/>
              </a:tblGrid>
              <a:tr h="448566"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經銷商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貿易商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717706">
                <a:tc rowSpan="3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定義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3"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在某一區域和領域只擁有銷售或服務的單位或個人，具有獨立的經營機構，擁有商品的所有權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經銷商有可能替國內外供應商</a:t>
                      </a:r>
                      <a:r>
                        <a:rPr lang="en-US" altLang="zh-TW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〝</a:t>
                      </a:r>
                      <a:r>
                        <a:rPr lang="zh-TW" altLang="en-US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代理有品牌的商品</a:t>
                      </a:r>
                      <a:r>
                        <a:rPr lang="en-US" altLang="zh-TW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〞</a:t>
                      </a:r>
                      <a:r>
                        <a:rPr lang="zh-TW" altLang="en-US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</a:t>
                      </a:r>
                      <a:r>
                        <a:rPr lang="en-US" altLang="zh-TW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〝</a:t>
                      </a:r>
                      <a:r>
                        <a:rPr lang="zh-TW" altLang="en-US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代理功能性商品</a:t>
                      </a:r>
                      <a:r>
                        <a:rPr lang="en-US" altLang="zh-TW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〞</a:t>
                      </a:r>
                      <a:r>
                        <a:rPr lang="zh-TW" altLang="en-US" sz="1400" b="1" dirty="0" smtClean="0">
                          <a:solidFill>
                            <a:schemeClr val="accen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，來銷售賺取差價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</a:t>
                      </a:r>
                      <a:endParaRPr lang="en-US" altLang="zh-TW" sz="1400" b="1" smtClean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</a:t>
                      </a:r>
                      <a:r>
                        <a:rPr lang="zh-TW" altLang="en-US" sz="14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案產品屬於雜貨，其特性單價低、品牌認知度及指名度不高，比較重功能性或質感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，例如鉛筆、鉛筆盒或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DIY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家具之類，消費者對於這類商品品牌要求不高，反而比重視價格、功能、質感及品質，比較屬於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〝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代理功能商品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〞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的性質，至於品牌屬於誰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工廠、貿易商、經銷商，相對顯得不那麼重要</a:t>
                      </a:r>
                      <a:r>
                        <a:rPr lang="en-US" altLang="zh-TW" sz="1400" b="1" dirty="0" smtClean="0">
                          <a:solidFill>
                            <a:srgbClr val="0070C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是一種媒介角色，從客戶端與製造商之間找出可以串連的交易鏈，貿易商會比客戶和製造商之間更瞭解彼此的配合條件，更能從中開發出新產品的走向。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5083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定義貿易商為國際交易模式下進行中介或轉賣的廠商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altLang="zh-TW" sz="1400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Casson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1998)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96316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認為貿易商是在現有網絡或產業中探尋顧客需求，應將價值擺在整體的商業網絡連結為主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(Ellis, 2003)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  <a:tr h="717706"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" panose="05000000000000000000" pitchFamily="2" charset="2"/>
                        </a:rPr>
                        <a:t>①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Wingdings" panose="05000000000000000000" pitchFamily="2" charset="2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批發商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向製造商或經銷單位購進商品，供給其他單位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如零售商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進行轉賣或供給製造商進行加工製造產品的中間商。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獨立經銷商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(Independent Distributor</a:t>
                      </a: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，或稱為批貨商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30343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例如：大、中、小盤商。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93423"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②零售商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把商品直接銷售給最終消費者，以供應消費者個人或家庭消費的中間商。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授權經銷商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(Franchised Distributor</a:t>
                      </a: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，或稱為代理商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4268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50" b="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例如：購物中心、連鎖店等。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52400" y="1571625"/>
            <a:ext cx="210506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經銷商</a:t>
            </a:r>
            <a:r>
              <a:rPr lang="en-US" altLang="zh-TW" sz="20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v.s</a:t>
            </a:r>
            <a:r>
              <a:rPr lang="en-US" altLang="zh-TW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貿易商</a:t>
            </a:r>
            <a:endParaRPr lang="zh-TW" altLang="en-US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77577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55134"/>
            <a:ext cx="9036496" cy="1036850"/>
          </a:xfrm>
        </p:spPr>
        <p:txBody>
          <a:bodyPr/>
          <a:lstStyle/>
          <a:p>
            <a:r>
              <a:rPr lang="zh-TW" altLang="en-US" dirty="0"/>
              <a:t>專案背景</a:t>
            </a:r>
            <a:r>
              <a:rPr lang="en-US" altLang="zh-TW" sz="4400" b="0" dirty="0"/>
              <a:t>(1/3)</a:t>
            </a:r>
            <a:r>
              <a:rPr lang="en-US" altLang="zh-TW" sz="4400" dirty="0"/>
              <a:t>-</a:t>
            </a:r>
            <a:r>
              <a:rPr lang="zh-TW" altLang="en-US" sz="4400" dirty="0"/>
              <a:t>現況優勢與威脅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xmlns="" id="{FC261C62-9DD2-4F70-BDBC-E1F97B96985A}"/>
              </a:ext>
            </a:extLst>
          </p:cNvPr>
          <p:cNvGrpSpPr/>
          <p:nvPr/>
        </p:nvGrpSpPr>
        <p:grpSpPr>
          <a:xfrm>
            <a:off x="251520" y="1628800"/>
            <a:ext cx="8640960" cy="5098578"/>
            <a:chOff x="-149799" y="2636912"/>
            <a:chExt cx="8640960" cy="509857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7FA47B6E-4F20-41F0-AA0A-10C78DDDAD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49799" y="2636912"/>
              <a:ext cx="8640960" cy="5098578"/>
              <a:chOff x="288" y="816"/>
              <a:chExt cx="5184" cy="2976"/>
            </a:xfrm>
          </p:grpSpPr>
          <p:sp>
            <p:nvSpPr>
              <p:cNvPr id="5" name="AutoShape 4">
                <a:extLst>
                  <a:ext uri="{FF2B5EF4-FFF2-40B4-BE49-F238E27FC236}">
                    <a16:creationId xmlns:a16="http://schemas.microsoft.com/office/drawing/2014/main" xmlns="" id="{B938B83F-8B2D-4988-8330-21CB281FC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816"/>
                <a:ext cx="2448" cy="134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888B8"/>
                  </a:gs>
                  <a:gs pos="100000">
                    <a:srgbClr val="8888B8">
                      <a:gamma/>
                      <a:tint val="47451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董事長發現該公司的競爭優勢持續衰退，威脅持續增加，</a:t>
                </a:r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為增加該公司的存在價值，</a:t>
                </a:r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要求總經理提出改善計畫</a:t>
                </a:r>
              </a:p>
              <a:p>
                <a:pPr algn="ctr"/>
                <a:endParaRPr lang="ja-JP" altLang="en-US" sz="2800" dirty="0">
                  <a:ea typeface="標楷體" panose="03000509000000000000" pitchFamily="65" charset="-120"/>
                </a:endParaRPr>
              </a:p>
            </p:txBody>
          </p:sp>
          <p:sp>
            <p:nvSpPr>
              <p:cNvPr id="6" name="AutoShape 5">
                <a:extLst>
                  <a:ext uri="{FF2B5EF4-FFF2-40B4-BE49-F238E27FC236}">
                    <a16:creationId xmlns:a16="http://schemas.microsoft.com/office/drawing/2014/main" xmlns="" id="{1A5F59FE-1965-4BCA-BB87-B3751DF38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2448" cy="134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888B8"/>
                  </a:gs>
                  <a:gs pos="100000">
                    <a:srgbClr val="8888B8">
                      <a:gamma/>
                      <a:tint val="47451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lvl="0"/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l"/>
                </a:pPr>
                <a:r>
                  <a:rPr lang="zh-TW" altLang="en-US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工廠日漸茁壯，</a:t>
                </a:r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r>
                  <a:rPr lang="en-US" altLang="zh-TW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</a:t>
                </a:r>
                <a:r>
                  <a:rPr lang="zh-TW" altLang="en-US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留美的第二代想要跳過該公司，</a:t>
                </a:r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r>
                  <a:rPr lang="en-US" altLang="zh-TW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</a:t>
                </a:r>
                <a:r>
                  <a:rPr lang="zh-TW" altLang="en-US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直接與買方交易</a:t>
                </a:r>
              </a:p>
              <a:p>
                <a:pPr marL="342900" lvl="0" indent="-342900">
                  <a:buFont typeface="Wingdings" panose="05000000000000000000" pitchFamily="2" charset="2"/>
                  <a:buChar char="l"/>
                </a:pPr>
                <a:r>
                  <a:rPr lang="zh-TW" altLang="en-US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大陸廠商的低價策略競爭</a:t>
                </a:r>
              </a:p>
              <a:p>
                <a:pPr marL="342900" lvl="0" indent="-342900">
                  <a:buFont typeface="Wingdings" panose="05000000000000000000" pitchFamily="2" charset="2"/>
                  <a:buChar char="l"/>
                </a:pPr>
                <a:r>
                  <a:rPr lang="zh-TW" altLang="en-US" sz="20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其他大型貿易商競爭</a:t>
                </a:r>
              </a:p>
            </p:txBody>
          </p:sp>
          <p:sp>
            <p:nvSpPr>
              <p:cNvPr id="7" name="AutoShape 6">
                <a:extLst>
                  <a:ext uri="{FF2B5EF4-FFF2-40B4-BE49-F238E27FC236}">
                    <a16:creationId xmlns:a16="http://schemas.microsoft.com/office/drawing/2014/main" xmlns="" id="{C132D9E7-E5A4-4212-859A-F4F8561F8B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448"/>
                <a:ext cx="2448" cy="134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888B8"/>
                  </a:gs>
                  <a:gs pos="100000">
                    <a:srgbClr val="8888B8">
                      <a:gamma/>
                      <a:tint val="47451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lvl="0"/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endParaRPr lang="en-US" altLang="zh-TW" sz="20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l"/>
                </a:pPr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擁有良好的客戶關係</a:t>
                </a:r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r>
                  <a:rPr lang="en-US" altLang="zh-TW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(</a:t>
                </a:r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提供買方延後付款的融  </a:t>
                </a:r>
                <a:endParaRPr lang="en-US" altLang="zh-TW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lvl="0"/>
                <a:r>
                  <a:rPr lang="en-US" altLang="zh-TW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 </a:t>
                </a:r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資及迅速的出貨</a:t>
                </a:r>
                <a:r>
                  <a:rPr lang="en-US" altLang="zh-TW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zh-TW" altLang="en-US" sz="2400" dirty="0">
                  <a:solidFill>
                    <a:schemeClr val="tx2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marL="342900" lvl="0" indent="-342900">
                  <a:buFont typeface="Wingdings" panose="05000000000000000000" pitchFamily="2" charset="2"/>
                  <a:buChar char="l"/>
                </a:pPr>
                <a:r>
                  <a:rPr lang="zh-TW" altLang="en-US" sz="24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良好庫存管理</a:t>
                </a:r>
              </a:p>
              <a:p>
                <a:pPr algn="ctr"/>
                <a:endParaRPr lang="ja-JP" altLang="en-US" sz="2800" dirty="0">
                  <a:ea typeface="標楷體" panose="03000509000000000000" pitchFamily="65" charset="-120"/>
                </a:endParaRPr>
              </a:p>
            </p:txBody>
          </p:sp>
          <p:sp>
            <p:nvSpPr>
              <p:cNvPr id="8" name="AutoShape 7">
                <a:extLst>
                  <a:ext uri="{FF2B5EF4-FFF2-40B4-BE49-F238E27FC236}">
                    <a16:creationId xmlns:a16="http://schemas.microsoft.com/office/drawing/2014/main" xmlns="" id="{463880AB-0F28-455F-B5A4-3CD1A5689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768" y="1680"/>
                <a:ext cx="768" cy="768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282878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9" name="AutoShape 8">
                <a:extLst>
                  <a:ext uri="{FF2B5EF4-FFF2-40B4-BE49-F238E27FC236}">
                    <a16:creationId xmlns:a16="http://schemas.microsoft.com/office/drawing/2014/main" xmlns="" id="{088819A1-7505-422E-BA14-0F5D0BB8E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200" y="1656"/>
                <a:ext cx="720" cy="768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282878"/>
              </a:solidFill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xmlns="" id="{6DCCE28A-7401-4B10-B5C0-3669980439DF}"/>
                </a:ext>
              </a:extLst>
            </p:cNvPr>
            <p:cNvGrpSpPr/>
            <p:nvPr/>
          </p:nvGrpSpPr>
          <p:grpSpPr>
            <a:xfrm>
              <a:off x="2944833" y="2636912"/>
              <a:ext cx="2241100" cy="575993"/>
              <a:chOff x="6048669" y="13716"/>
              <a:chExt cx="2529981" cy="748800"/>
            </a:xfrm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xmlns="" id="{B53E3A40-19DE-4C3F-B73D-5D9A6C667228}"/>
                  </a:ext>
                </a:extLst>
              </p:cNvPr>
              <p:cNvSpPr/>
              <p:nvPr/>
            </p:nvSpPr>
            <p:spPr>
              <a:xfrm>
                <a:off x="6048669" y="13716"/>
                <a:ext cx="2529980" cy="748800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xmlns="" id="{51A13968-CBF8-426C-A8B6-5C3D0339145A}"/>
                  </a:ext>
                </a:extLst>
              </p:cNvPr>
              <p:cNvSpPr txBox="1"/>
              <p:nvPr/>
            </p:nvSpPr>
            <p:spPr>
              <a:xfrm>
                <a:off x="6048670" y="13716"/>
                <a:ext cx="2529980" cy="7488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84912" tIns="105664" rIns="184912" bIns="105664" numCol="1" spcCol="1270" anchor="ctr" anchorCtr="0">
                <a:noAutofit/>
              </a:bodyPr>
              <a:lstStyle/>
              <a:p>
                <a:pPr marL="0" lvl="0" indent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3200" b="1" kern="12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專案動機</a:t>
                </a:r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xmlns="" id="{F84AB0C9-7EA7-4F8B-A4AE-A0D0C413E8DC}"/>
                </a:ext>
              </a:extLst>
            </p:cNvPr>
            <p:cNvGrpSpPr/>
            <p:nvPr/>
          </p:nvGrpSpPr>
          <p:grpSpPr>
            <a:xfrm>
              <a:off x="5339969" y="5437314"/>
              <a:ext cx="2221930" cy="575993"/>
              <a:chOff x="3025694" y="13716"/>
              <a:chExt cx="2681769" cy="748800"/>
            </a:xfrm>
          </p:grpSpPr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xmlns="" id="{05AA4582-DC78-42B6-A850-EA164EE39B86}"/>
                  </a:ext>
                </a:extLst>
              </p:cNvPr>
              <p:cNvSpPr/>
              <p:nvPr/>
            </p:nvSpPr>
            <p:spPr>
              <a:xfrm>
                <a:off x="3025694" y="13716"/>
                <a:ext cx="2681769" cy="748800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xmlns="" id="{C57504BD-9492-4220-B364-9B7774F47EED}"/>
                  </a:ext>
                </a:extLst>
              </p:cNvPr>
              <p:cNvSpPr txBox="1"/>
              <p:nvPr/>
            </p:nvSpPr>
            <p:spPr>
              <a:xfrm>
                <a:off x="3025694" y="13716"/>
                <a:ext cx="2681769" cy="7488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84912" tIns="105664" rIns="184912" bIns="105664" numCol="1" spcCol="1270" anchor="ctr" anchorCtr="0">
                <a:noAutofit/>
              </a:bodyPr>
              <a:lstStyle/>
              <a:p>
                <a:pPr marL="0" lvl="0" indent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3200" b="1" kern="12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威脅</a:t>
                </a:r>
              </a:p>
            </p:txBody>
          </p:sp>
        </p:grpSp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xmlns="" id="{3BDEDE8A-DD11-4AA0-A79C-53F08FF5EC05}"/>
                </a:ext>
              </a:extLst>
            </p:cNvPr>
            <p:cNvGrpSpPr/>
            <p:nvPr/>
          </p:nvGrpSpPr>
          <p:grpSpPr>
            <a:xfrm>
              <a:off x="735528" y="5437314"/>
              <a:ext cx="2241099" cy="575993"/>
              <a:chOff x="71618" y="13716"/>
              <a:chExt cx="2603562" cy="748800"/>
            </a:xfrm>
          </p:grpSpPr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xmlns="" id="{439624B8-B48B-4C13-8CB1-BB5A34D3AEBC}"/>
                  </a:ext>
                </a:extLst>
              </p:cNvPr>
              <p:cNvSpPr/>
              <p:nvPr/>
            </p:nvSpPr>
            <p:spPr>
              <a:xfrm>
                <a:off x="71618" y="13716"/>
                <a:ext cx="2603562" cy="748800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xmlns="" id="{0A7B0E41-D49B-4C4E-B841-A7E35EC3FAB3}"/>
                  </a:ext>
                </a:extLst>
              </p:cNvPr>
              <p:cNvSpPr txBox="1"/>
              <p:nvPr/>
            </p:nvSpPr>
            <p:spPr>
              <a:xfrm>
                <a:off x="71618" y="13716"/>
                <a:ext cx="2603562" cy="74880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84912" tIns="105664" rIns="184912" bIns="105664" numCol="1" spcCol="1270" anchor="ctr" anchorCtr="0">
                <a:noAutofit/>
              </a:bodyPr>
              <a:lstStyle/>
              <a:p>
                <a:pPr marL="0" lvl="0" indent="0" algn="ctr" defTabSz="1155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TW" altLang="en-US" sz="3200" b="1" kern="1200" dirty="0">
                    <a:solidFill>
                      <a:schemeClr val="tx2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優勢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12814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55134"/>
            <a:ext cx="9036495" cy="1036850"/>
          </a:xfrm>
        </p:spPr>
        <p:txBody>
          <a:bodyPr/>
          <a:lstStyle/>
          <a:p>
            <a:r>
              <a:rPr lang="zh-TW" altLang="en-US" dirty="0">
                <a:latin typeface="微軟正黑體" pitchFamily="34" charset="-120"/>
              </a:rPr>
              <a:t>專案背景</a:t>
            </a:r>
            <a:r>
              <a:rPr lang="en-US" altLang="zh-TW" sz="4400" b="0" dirty="0"/>
              <a:t>(2/3)</a:t>
            </a:r>
            <a:r>
              <a:rPr lang="en-US" altLang="zh-TW" sz="4400" dirty="0">
                <a:latin typeface="微軟正黑體" pitchFamily="34" charset="-120"/>
              </a:rPr>
              <a:t>-</a:t>
            </a:r>
            <a:r>
              <a:rPr lang="zh-TW" altLang="en-US" sz="3600" dirty="0">
                <a:latin typeface="微軟正黑體" pitchFamily="34" charset="-120"/>
              </a:rPr>
              <a:t>全球交易模式的改變</a:t>
            </a:r>
            <a:endParaRPr lang="zh-TW" altLang="en-US" sz="36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48333"/>
              </p:ext>
            </p:extLst>
          </p:nvPr>
        </p:nvGraphicFramePr>
        <p:xfrm>
          <a:off x="971600" y="2043206"/>
          <a:ext cx="7436533" cy="4485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群組 7">
            <a:extLst>
              <a:ext uri="{FF2B5EF4-FFF2-40B4-BE49-F238E27FC236}">
                <a16:creationId xmlns:a16="http://schemas.microsoft.com/office/drawing/2014/main" xmlns="" id="{F7E77C17-F42B-41BA-8879-7892172EFC6C}"/>
              </a:ext>
            </a:extLst>
          </p:cNvPr>
          <p:cNvGrpSpPr/>
          <p:nvPr/>
        </p:nvGrpSpPr>
        <p:grpSpPr>
          <a:xfrm>
            <a:off x="3419872" y="2564904"/>
            <a:ext cx="2506851" cy="4158801"/>
            <a:chOff x="3419872" y="2728065"/>
            <a:chExt cx="2016224" cy="3221215"/>
          </a:xfrm>
        </p:grpSpPr>
        <p:cxnSp>
          <p:nvCxnSpPr>
            <p:cNvPr id="4" name="直線接點 3"/>
            <p:cNvCxnSpPr>
              <a:cxnSpLocks/>
            </p:cNvCxnSpPr>
            <p:nvPr/>
          </p:nvCxnSpPr>
          <p:spPr>
            <a:xfrm>
              <a:off x="3419872" y="2728065"/>
              <a:ext cx="2016224" cy="322121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>
              <a:cxnSpLocks/>
            </p:cNvCxnSpPr>
            <p:nvPr/>
          </p:nvCxnSpPr>
          <p:spPr>
            <a:xfrm flipH="1">
              <a:off x="3419872" y="2728065"/>
              <a:ext cx="2016224" cy="314920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52894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佈景主題2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2" id="{3020DD14-0830-4BDC-80B7-7E121A9E6EDF}" vid="{8AA5C515-062A-46A0-8FBE-3DB31E365D71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